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32.xml" ContentType="application/vnd.openxmlformats-officedocument.presentationml.slide+xml"/>
  <Override PartName="/ppt/slides/slide11.xml" ContentType="application/vnd.openxmlformats-officedocument.presentationml.slide+xml"/>
  <Override PartName="/ppt/slides/slide33.xml" ContentType="application/vnd.openxmlformats-officedocument.presentationml.slide+xml"/>
  <Override PartName="/ppt/slides/slide12.xml" ContentType="application/vnd.openxmlformats-officedocument.presentationml.slide+xml"/>
  <Override PartName="/ppt/slides/slide34.xml" ContentType="application/vnd.openxmlformats-officedocument.presentationml.slide+xml"/>
  <Override PartName="/ppt/slides/slide13.xml" ContentType="application/vnd.openxmlformats-officedocument.presentationml.slide+xml"/>
  <Override PartName="/ppt/slides/slide35.xml" ContentType="application/vnd.openxmlformats-officedocument.presentationml.slide+xml"/>
  <Override PartName="/ppt/slides/slide14.xml" ContentType="application/vnd.openxmlformats-officedocument.presentationml.slide+xml"/>
  <Override PartName="/ppt/slides/slide36.xml" ContentType="application/vnd.openxmlformats-officedocument.presentationml.slide+xml"/>
  <Override PartName="/ppt/slides/slide15.xml" ContentType="application/vnd.openxmlformats-officedocument.presentationml.slide+xml"/>
  <Override PartName="/ppt/slides/slide37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17.xml" ContentType="application/vnd.openxmlformats-officedocument.presentationml.slide+xml"/>
  <Override PartName="/ppt/slides/slide39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32.xml.rels" ContentType="application/vnd.openxmlformats-package.relationships+xml"/>
  <Override PartName="/ppt/slides/_rels/slide10.xml.rels" ContentType="application/vnd.openxmlformats-package.relationships+xml"/>
  <Override PartName="/ppt/slides/_rels/slide33.xml.rels" ContentType="application/vnd.openxmlformats-package.relationships+xml"/>
  <Override PartName="/ppt/slides/_rels/slide11.xml.rels" ContentType="application/vnd.openxmlformats-package.relationships+xml"/>
  <Override PartName="/ppt/slides/_rels/slide34.xml.rels" ContentType="application/vnd.openxmlformats-package.relationships+xml"/>
  <Override PartName="/ppt/slides/_rels/slide12.xml.rels" ContentType="application/vnd.openxmlformats-package.relationships+xml"/>
  <Override PartName="/ppt/slides/_rels/slide35.xml.rels" ContentType="application/vnd.openxmlformats-package.relationships+xml"/>
  <Override PartName="/ppt/slides/_rels/slide13.xml.rels" ContentType="application/vnd.openxmlformats-package.relationships+xml"/>
  <Override PartName="/ppt/slides/_rels/slide36.xml.rels" ContentType="application/vnd.openxmlformats-package.relationships+xml"/>
  <Override PartName="/ppt/slides/_rels/slide14.xml.rels" ContentType="application/vnd.openxmlformats-package.relationships+xml"/>
  <Override PartName="/ppt/slides/_rels/slide37.xml.rels" ContentType="application/vnd.openxmlformats-package.relationships+xml"/>
  <Override PartName="/ppt/slides/_rels/slide15.xml.rels" ContentType="application/vnd.openxmlformats-package.relationships+xml"/>
  <Override PartName="/ppt/slides/_rels/slide38.xml.rels" ContentType="application/vnd.openxmlformats-package.relationships+xml"/>
  <Override PartName="/ppt/slides/_rels/slide16.xml.rels" ContentType="application/vnd.openxmlformats-package.relationships+xml"/>
  <Override PartName="/ppt/slides/_rels/slide39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42.xml.rels" ContentType="application/vnd.openxmlformats-package.relationships+xml"/>
  <Override PartName="/ppt/slides/_rels/slide20.xml.rels" ContentType="application/vnd.openxmlformats-package.relationships+xml"/>
  <Override PartName="/ppt/slides/_rels/slide43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slide21.xml" ContentType="application/vnd.openxmlformats-officedocument.presentationml.slide+xml"/>
  <Override PartName="/ppt/slides/slide43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684C6D3-E1DB-46EB-9E2E-AF2756C4991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09DE5D4-2242-4FA7-A8CC-A77B62241FC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811C908-C21B-455C-89E0-C217C7903F7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3E88077-D5A6-4077-A95F-2552CED1C66A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BE386DB-7AAD-40C3-8800-05A43A7836E4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B9EB532-37AD-4707-B37D-EB29027848E8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9FE0880-79BC-4BBA-92B6-38294182614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C37CD09-BF25-4EA1-9064-E554373A4DD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D38BB60-99C3-4795-A7A3-BCC3D6F9C8A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07F7344-B63B-4680-94D2-32FC2EDD0A90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C35C196-32A7-4C93-A436-2F676D9C7287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42DF363-2AD1-4686-BA25-B2E64361433F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all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99D5870D-9405-4AC2-A58A-0B02AC8C196D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4.jpeg"/><Relationship Id="rId3" Type="http://schemas.openxmlformats.org/officeDocument/2006/relationships/image" Target="../media/image4.jpeg"/><Relationship Id="rId4" Type="http://schemas.openxmlformats.org/officeDocument/2006/relationships/image" Target="../media/image4.jpeg"/><Relationship Id="rId5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The Advantages 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of Resilience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504000" y="1158120"/>
            <a:ext cx="9071640" cy="3354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With a resilient mindset, challenges become opportunities for growth and learning.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As a result, resilient individuals are more resourceful and creative in finding effective solutions.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504000" y="1158120"/>
            <a:ext cx="9071640" cy="3354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With a resilient mindset, challenges become opportunities for growth and learning.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As a result, resilient individuals are more resourceful and creative in finding effective solutions.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So imagine coming up with a solution that is outside   of the box and a little unconventional.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It can be done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with the help of resilience.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2.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Improved mental health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504000" y="1448280"/>
            <a:ext cx="9071640" cy="2773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Resilience is closely linked to improved mental health.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504000" y="1448280"/>
            <a:ext cx="9071640" cy="2773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Resilience is closely linked to improved mental health.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When we face difficult situations, our mental well-being can be significantly affected.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/>
          </p:nvPr>
        </p:nvSpPr>
        <p:spPr>
          <a:xfrm>
            <a:off x="504000" y="1448280"/>
            <a:ext cx="9071640" cy="2773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Resilience is closely linked to improved mental health.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When we face difficult situations, our mental well-being can be significantly affected.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However, resilient individuals are better equipped to cope with stress and negative emotions.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/>
          </p:nvPr>
        </p:nvSpPr>
        <p:spPr>
          <a:xfrm>
            <a:off x="504000" y="1162440"/>
            <a:ext cx="9071640" cy="33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They have the strength to bounce back from setbacks, reducing the risk of developing mental health issues like anxiety and depression.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/>
          </p:nvPr>
        </p:nvSpPr>
        <p:spPr>
          <a:xfrm>
            <a:off x="504000" y="1162440"/>
            <a:ext cx="9071640" cy="334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They have the strength to bounce back from setbacks, reducing the risk of developing mental health issues like anxiety and depression.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Moreover, building resilience can act as a protective factor against the detrimental effects of chronic stress.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504000" y="1656360"/>
            <a:ext cx="9071640" cy="235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One of the best ways to improve and preserve your mental health is practicing regular mindfulness.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504000" y="1792800"/>
            <a:ext cx="9071640" cy="208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And it’s great to have it in your life as it empowers you to overcome challenges.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504000" y="1656360"/>
            <a:ext cx="9071640" cy="235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One of the best ways to improve and preserve your mental health is practicing regular mindfulness.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will help you stay grounded and allow you to better control your stress. 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" descr=""/>
          <p:cNvPicPr/>
          <p:nvPr/>
        </p:nvPicPr>
        <p:blipFill>
          <a:blip r:embed="rId1"/>
          <a:stretch/>
        </p:blipFill>
        <p:spPr>
          <a:xfrm>
            <a:off x="852120" y="360"/>
            <a:ext cx="8504280" cy="5669640"/>
          </a:xfrm>
          <a:prstGeom prst="rect">
            <a:avLst/>
          </a:prstGeom>
          <a:ln w="0">
            <a:noFill/>
          </a:ln>
        </p:spPr>
      </p:pic>
      <p:pic>
        <p:nvPicPr>
          <p:cNvPr id="110" name="" descr=""/>
          <p:cNvPicPr/>
          <p:nvPr/>
        </p:nvPicPr>
        <p:blipFill>
          <a:blip r:embed="rId2"/>
          <a:stretch/>
        </p:blipFill>
        <p:spPr>
          <a:xfrm>
            <a:off x="0" y="-599040"/>
            <a:ext cx="9403200" cy="6269040"/>
          </a:xfrm>
          <a:prstGeom prst="rect">
            <a:avLst/>
          </a:prstGeom>
          <a:ln w="0">
            <a:noFill/>
          </a:ln>
        </p:spPr>
      </p:pic>
      <p:pic>
        <p:nvPicPr>
          <p:cNvPr id="111" name="" descr=""/>
          <p:cNvPicPr/>
          <p:nvPr/>
        </p:nvPicPr>
        <p:blipFill>
          <a:blip r:embed="rId3"/>
          <a:stretch/>
        </p:blipFill>
        <p:spPr>
          <a:xfrm>
            <a:off x="0" y="-1035720"/>
            <a:ext cx="10058040" cy="6705720"/>
          </a:xfrm>
          <a:prstGeom prst="rect">
            <a:avLst/>
          </a:prstGeom>
          <a:ln w="0">
            <a:noFill/>
          </a:ln>
        </p:spPr>
      </p:pic>
      <p:pic>
        <p:nvPicPr>
          <p:cNvPr id="112" name="" descr=""/>
          <p:cNvPicPr/>
          <p:nvPr/>
        </p:nvPicPr>
        <p:blipFill>
          <a:blip r:embed="rId4"/>
          <a:stretch/>
        </p:blipFill>
        <p:spPr>
          <a:xfrm>
            <a:off x="-133560" y="-845280"/>
            <a:ext cx="10347480" cy="6898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/>
          </p:nvPr>
        </p:nvSpPr>
        <p:spPr>
          <a:xfrm>
            <a:off x="504000" y="1398240"/>
            <a:ext cx="9071640" cy="2873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 tip to follow when you are practicing regular mindfulness is to stay focused on that breath.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/>
          </p:nvPr>
        </p:nvSpPr>
        <p:spPr>
          <a:xfrm>
            <a:off x="504000" y="1398240"/>
            <a:ext cx="9071640" cy="2873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 tip to follow when you are practicing regular mindfulness is to stay focused on that breath.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And if there’s a wandering thought, acknowledge it, and return your focus back on that breath that you are breathing in and out of.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3.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Increased adaptability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/>
          </p:nvPr>
        </p:nvSpPr>
        <p:spPr>
          <a:xfrm>
            <a:off x="504000" y="1185120"/>
            <a:ext cx="9071640" cy="329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In an ever-changing world, adaptability is a valuable skill.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/>
          </p:nvPr>
        </p:nvSpPr>
        <p:spPr>
          <a:xfrm>
            <a:off x="504000" y="1185120"/>
            <a:ext cx="9071640" cy="329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In an ever-changing world, adaptability is a valuable skill.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Resilient individuals demonstrate a higher level of adaptability, enabling them to thrive in dynamic environments.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/>
          </p:nvPr>
        </p:nvSpPr>
        <p:spPr>
          <a:xfrm>
            <a:off x="504000" y="1185120"/>
            <a:ext cx="9071640" cy="329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In an ever-changing world, adaptability is a valuable skill.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Resilient individuals demonstrate a higher level of adaptability, enabling them to thrive in dynamic environments.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They can embrace change with a positive attitude and adjust their strategies when necessary.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This advantage is particularly crucial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in the workplace, where adaptability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is often a key factor in career progression and success.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4.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Increased confidence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and self-efficacy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504000" y="1792800"/>
            <a:ext cx="9071640" cy="208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And it’s great to have it in your life as it empowers you to overcome challenges.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You’ve probably heard of the definition before - but in case you haven’t, we’ll discuss the meaning of resilience.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" descr=""/>
          <p:cNvPicPr/>
          <p:nvPr/>
        </p:nvPicPr>
        <p:blipFill>
          <a:blip r:embed="rId1"/>
          <a:stretch/>
        </p:blipFill>
        <p:spPr>
          <a:xfrm>
            <a:off x="-87480" y="-1197000"/>
            <a:ext cx="10383480" cy="69224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/>
          </p:nvPr>
        </p:nvSpPr>
        <p:spPr>
          <a:xfrm>
            <a:off x="504000" y="1062720"/>
            <a:ext cx="9071640" cy="3544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 experience of overcoming challenges reinforces the belief that we can handle future obstacles.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/>
          </p:nvPr>
        </p:nvSpPr>
        <p:spPr>
          <a:xfrm>
            <a:off x="504000" y="1062720"/>
            <a:ext cx="9071640" cy="3544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 experience of overcoming challenges reinforces the belief that we can handle future obstacles.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self-assurance enhances our performance in various areas of life, such as academics, career, and personal pursuits.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5.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Long-term success and well-being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/>
          </p:nvPr>
        </p:nvSpPr>
        <p:spPr>
          <a:xfrm>
            <a:off x="504000" y="1230480"/>
            <a:ext cx="9071640" cy="320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solidFill>
                  <a:srgbClr val="000000"/>
                </a:solidFill>
                <a:latin typeface="Arial Narrow"/>
              </a:rPr>
              <a:t>Finally, perhaps the most significant advantage of resilience is its contribution to long-term success and well-being. </a:t>
            </a:r>
            <a:endParaRPr b="0" lang="en-US" sz="31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504000" y="1230480"/>
            <a:ext cx="9071640" cy="320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solidFill>
                  <a:srgbClr val="000000"/>
                </a:solidFill>
                <a:latin typeface="Arial Narrow"/>
              </a:rPr>
              <a:t>Finally, perhaps the most significant advantage of resilience is its contribution to long-term success and well-being. </a:t>
            </a:r>
            <a:endParaRPr b="0" lang="en-US" sz="31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solidFill>
                  <a:srgbClr val="000000"/>
                </a:solidFill>
                <a:latin typeface="Arial Narrow"/>
              </a:rPr>
              <a:t>Resilience acts as a foundation for achieving personal and professional goals. </a:t>
            </a:r>
            <a:endParaRPr b="0" lang="en-US" sz="31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/>
          </p:nvPr>
        </p:nvSpPr>
        <p:spPr>
          <a:xfrm>
            <a:off x="504000" y="1230480"/>
            <a:ext cx="9071640" cy="320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solidFill>
                  <a:srgbClr val="000000"/>
                </a:solidFill>
                <a:latin typeface="Arial Narrow"/>
              </a:rPr>
              <a:t>Finally, perhaps the most significant advantage of resilience is its contribution to long-term success and well-being. </a:t>
            </a:r>
            <a:endParaRPr b="0" lang="en-US" sz="31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solidFill>
                  <a:srgbClr val="000000"/>
                </a:solidFill>
                <a:latin typeface="Arial Narrow"/>
              </a:rPr>
              <a:t>Resilience acts as a foundation for achieving personal and professional goals. </a:t>
            </a:r>
            <a:endParaRPr b="0" lang="en-US" sz="31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100" spc="-1" strike="noStrike">
                <a:solidFill>
                  <a:srgbClr val="000000"/>
                </a:solidFill>
                <a:latin typeface="Arial Narrow"/>
              </a:rPr>
              <a:t>It equips individuals to face challenges, adapt to change, and maintain a positive outlook, even during difficult times.</a:t>
            </a:r>
            <a:endParaRPr b="0" lang="en-US" sz="31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As a result, resilient individuals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are better positioned to lead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fulfilling and meaningful lives.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/>
          </p:nvPr>
        </p:nvSpPr>
        <p:spPr>
          <a:xfrm>
            <a:off x="504000" y="1439280"/>
            <a:ext cx="9071640" cy="2791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So this will wrap up this presentation of long-term success and well-being.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504000" y="1439280"/>
            <a:ext cx="9071640" cy="2791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So this will wrap up this presentation of long-term success and well-being.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We appreciate you checking this out today.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/>
          </p:nvPr>
        </p:nvSpPr>
        <p:spPr>
          <a:xfrm>
            <a:off x="504000" y="981000"/>
            <a:ext cx="9071640" cy="370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 is the ability to bounce back from setbacks, adapt to changes, and thrive in the face of adversity.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504000" y="1439280"/>
            <a:ext cx="9071640" cy="2791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So this will wrap up this presentation of long-term success and well-being.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We appreciate you checking this out today.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We also hope that this list of advantages inspires you to take the initiative to build up resilience in your own way.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/>
          </p:nvPr>
        </p:nvSpPr>
        <p:spPr>
          <a:xfrm>
            <a:off x="504000" y="1488960"/>
            <a:ext cx="9071640" cy="2692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This will be useful for whenever you have a goal locked in and want to achieve.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/>
          </p:nvPr>
        </p:nvSpPr>
        <p:spPr>
          <a:xfrm>
            <a:off x="504000" y="1488960"/>
            <a:ext cx="9071640" cy="2692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This will be useful for whenever you have a goal locked in and want to achieve.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Thanks for checking this out.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/>
          </p:nvPr>
        </p:nvSpPr>
        <p:spPr>
          <a:xfrm>
            <a:off x="504000" y="1488960"/>
            <a:ext cx="9071640" cy="2692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This will be useful for whenever you have a goal locked in and want to achieve.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Thanks for checking this out.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Take care.  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/>
          </p:nvPr>
        </p:nvSpPr>
        <p:spPr>
          <a:xfrm>
            <a:off x="504000" y="981000"/>
            <a:ext cx="9071640" cy="370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 is the ability to bounce back from setbacks, adapt to changes, and thrive in the face of adversity.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 is a crucial trait that can significantly impact our personal and professional lives.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/>
          </p:nvPr>
        </p:nvSpPr>
        <p:spPr>
          <a:xfrm>
            <a:off x="504000" y="981000"/>
            <a:ext cx="9071640" cy="370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 is the ability to bounce back from setbacks, adapt to changes, and thrive in the face of adversity.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 is a crucial trait that can significantly impact our personal and professional lives.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So we’ll explore the many advantages of resilience       and how it can lead to success and well-being so let’s   get started.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1.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Enhanced problem-solving skills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" descr=""/>
          <p:cNvPicPr/>
          <p:nvPr/>
        </p:nvPicPr>
        <p:blipFill>
          <a:blip r:embed="rId1"/>
          <a:stretch/>
        </p:blipFill>
        <p:spPr>
          <a:xfrm>
            <a:off x="360" y="360"/>
            <a:ext cx="1007964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504000" y="1158120"/>
            <a:ext cx="9071640" cy="3354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With a resilient mindset, challenges become opportunities for growth and learning.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</TotalTime>
  <Application>LibreOffice/7.5.1.2$Windows_X86_64 LibreOffice_project/fcbaee479e84c6cd81291587d2ee68cba099e129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2023-08-16T15:57:08Z</dcterms:modified>
  <cp:revision>29</cp:revision>
  <dc:subject/>
  <dc:title/>
</cp:coreProperties>
</file>