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45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44.xml" ContentType="application/vnd.openxmlformats-officedocument.presentationml.slide+xml"/>
  <Override PartName="/ppt/slides/slide23.xml" ContentType="application/vnd.openxmlformats-officedocument.presentationml.slide+xml"/>
  <Override PartName="/ppt/slides/slide45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01720D2-7A58-40D5-AC87-6F532D94E42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F25E29B-3B41-42FA-B4A7-1A8E69B83F7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3F76A7C-9429-4D9C-B7F7-0EC7788C943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1333304-0281-445F-A3DB-6716C5B3DA0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E65DFEB-D464-4D6D-A624-0145FFC6ACC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11D5D66-2563-4EDE-A45E-276E530F1C3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5B198A4-E625-41EC-AD04-184CA0050CD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ABFF61F-570C-4990-A881-4ADF257B0CC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B305ED0-752F-46F5-93E9-083D51A451B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A07D455-F48F-470C-B871-694935FDFD0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5DCE58C-54F8-4F79-976F-89B73ECBB65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EE4C846-2886-402F-960A-2E9F783C027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51FE936F-6423-44C6-B3E7-0D7FBF549F65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solidFill>
                  <a:srgbClr val="ffffff"/>
                </a:solidFill>
                <a:latin typeface="Arial Black"/>
              </a:rPr>
              <a:t>The Power of Perseverance: </a:t>
            </a:r>
            <a:r>
              <a:rPr b="0" lang="en-US" sz="4000" spc="-1" strike="noStrike">
                <a:solidFill>
                  <a:srgbClr val="ffffff"/>
                </a:solidFill>
                <a:latin typeface="Arial Black"/>
              </a:rPr>
              <a:t>How to Develop Mental Resilience in Challenging Times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Mental resilience is the capacity to adapt and recover from setbacks, stress, and adversity.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allows us to maintain a positive outlook, face challenges with courage, and grow stronger through difficult experiences.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want to not allow the negative to stand in your way.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321200"/>
            <a:ext cx="9071640" cy="302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can lead to negative thoughts and emotions.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321200"/>
            <a:ext cx="9071640" cy="302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can lead to negative thoughts and emotions.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it’s hard to do something when that fogs your mind at all times of the day.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321200"/>
            <a:ext cx="9071640" cy="302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can lead to negative thoughts and emotions.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it’s hard to do something when that fogs your mind at all times of the day.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Take a moment to clear your mind and get rid of  the negative.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" descr=""/>
          <p:cNvPicPr/>
          <p:nvPr/>
        </p:nvPicPr>
        <p:blipFill>
          <a:blip r:embed="rId1"/>
          <a:stretch/>
        </p:blipFill>
        <p:spPr>
          <a:xfrm>
            <a:off x="-87480" y="0"/>
            <a:ext cx="10383480" cy="6922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" descr=""/>
          <p:cNvPicPr/>
          <p:nvPr/>
        </p:nvPicPr>
        <p:blipFill>
          <a:blip r:embed="rId1"/>
          <a:stretch/>
        </p:blipFill>
        <p:spPr>
          <a:xfrm>
            <a:off x="-87480" y="0"/>
            <a:ext cx="10383480" cy="6922440"/>
          </a:xfrm>
          <a:prstGeom prst="rect">
            <a:avLst/>
          </a:prstGeom>
          <a:ln w="0">
            <a:noFill/>
          </a:ln>
        </p:spPr>
      </p:pic>
      <p:sp>
        <p:nvSpPr>
          <p:cNvPr id="104" name=""/>
          <p:cNvSpPr/>
          <p:nvPr/>
        </p:nvSpPr>
        <p:spPr>
          <a:xfrm>
            <a:off x="4679640" y="416160"/>
            <a:ext cx="5400360" cy="1960560"/>
          </a:xfrm>
          <a:prstGeom prst="cloudCallout">
            <a:avLst>
              <a:gd name="adj1" fmla="val -57875"/>
              <a:gd name="adj2" fmla="val -38217"/>
            </a:avLst>
          </a:prstGeom>
          <a:solidFill>
            <a:srgbClr val="cccccc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 can’t do this, it’s too hard.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" descr=""/>
          <p:cNvPicPr/>
          <p:nvPr/>
        </p:nvPicPr>
        <p:blipFill>
          <a:blip r:embed="rId1"/>
          <a:stretch/>
        </p:blipFill>
        <p:spPr>
          <a:xfrm>
            <a:off x="-87480" y="0"/>
            <a:ext cx="10383480" cy="6922440"/>
          </a:xfrm>
          <a:prstGeom prst="rect">
            <a:avLst/>
          </a:prstGeom>
          <a:ln w="0">
            <a:noFill/>
          </a:ln>
        </p:spPr>
      </p:pic>
      <p:sp>
        <p:nvSpPr>
          <p:cNvPr id="106" name=""/>
          <p:cNvSpPr/>
          <p:nvPr/>
        </p:nvSpPr>
        <p:spPr>
          <a:xfrm>
            <a:off x="4679640" y="416160"/>
            <a:ext cx="5400360" cy="1960560"/>
          </a:xfrm>
          <a:prstGeom prst="cloudCallout">
            <a:avLst>
              <a:gd name="adj1" fmla="val -57875"/>
              <a:gd name="adj2" fmla="val -38217"/>
            </a:avLst>
          </a:prstGeom>
          <a:solidFill>
            <a:srgbClr val="cccccc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/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I can do this, even if it’s a challenge. I got this no matter what.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Do you see the difference?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Embracing a Growth Mindset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504000" y="1321200"/>
            <a:ext cx="9071640" cy="302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Next, you want to embrace a growth mindset.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533600"/>
            <a:ext cx="9071640" cy="2602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 power of perseverance is something that you will need in times of great challenge.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1321200"/>
            <a:ext cx="9071640" cy="302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Next, you want to embrace a growth mindset.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be crucial to building mental resilience.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321200"/>
            <a:ext cx="9071640" cy="302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Next, you want to embrace a growth mindset.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be crucial to building mental resilience.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allow you to believe in your abilities and intelligence that can be developed through hard work and dedication.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990000"/>
            <a:ext cx="9071640" cy="369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By embracing a growth mindset, we perceive challenges as opportunities for growth and learning rather than insurmountable obstacles.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990000"/>
            <a:ext cx="9071640" cy="369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By embracing a growth mindset, we perceive challenges as opportunities for growth and learning rather than insurmountable obstacles.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can also view setbacks as stepping stones to success.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990000"/>
            <a:ext cx="9071640" cy="369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By embracing a growth mindset, we perceive challenges as opportunities for growth and learning rather than insurmountable obstacles.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can also view setbacks as stepping stones to success.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Also, it’s important to remember that setbacks and  failures are not one in the same.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833840"/>
            <a:ext cx="9071640" cy="200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Setbacks are not as bad as they need to be.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833840"/>
            <a:ext cx="9071640" cy="2002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Setbacks are not as bad as they need to be.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And remember, failure happens when you give up on the goal without finishing it up.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Building Emotional Intelligence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" descr=""/>
          <p:cNvPicPr/>
          <p:nvPr/>
        </p:nvPicPr>
        <p:blipFill>
          <a:blip r:embed="rId1"/>
          <a:stretch/>
        </p:blipFill>
        <p:spPr>
          <a:xfrm>
            <a:off x="2178360" y="925560"/>
            <a:ext cx="5851800" cy="3900960"/>
          </a:xfrm>
          <a:prstGeom prst="rect">
            <a:avLst/>
          </a:prstGeom>
          <a:ln w="0">
            <a:noFill/>
          </a:ln>
        </p:spPr>
      </p:pic>
      <p:pic>
        <p:nvPicPr>
          <p:cNvPr id="127" name="" descr=""/>
          <p:cNvPicPr/>
          <p:nvPr/>
        </p:nvPicPr>
        <p:blipFill>
          <a:blip r:embed="rId2"/>
          <a:stretch/>
        </p:blipFill>
        <p:spPr>
          <a:xfrm>
            <a:off x="1510200" y="482040"/>
            <a:ext cx="7059960" cy="4706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693080"/>
            <a:ext cx="9071640" cy="228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always important to keep your emotions in check.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533600"/>
            <a:ext cx="9071640" cy="2602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 power of perseverance is something that you will need in times of great challenge.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In this presentation, you’ll learn how to develop mental resilience in challenging times.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693080"/>
            <a:ext cx="9071640" cy="228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always important to keep your emotions in check.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don’t want to allow it to govern your decision making.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04000" y="1693080"/>
            <a:ext cx="9071640" cy="2283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It’s always important to keep your emotions in check.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don’t want to allow it to govern your decision making.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want to be able to have a clear head when you need to make the most critical decisions.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Cultivating a support network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" descr=""/>
          <p:cNvPicPr/>
          <p:nvPr/>
        </p:nvPicPr>
        <p:blipFill>
          <a:blip r:embed="rId1"/>
          <a:stretch/>
        </p:blipFill>
        <p:spPr>
          <a:xfrm>
            <a:off x="852120" y="4104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343880"/>
            <a:ext cx="9071640" cy="29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These are people that you can trust. 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343880"/>
            <a:ext cx="9071640" cy="29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These are people that you can trust. 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People you confide in when you need to share things that you wouldn’t otherwise say to anyone else. 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343880"/>
            <a:ext cx="9071640" cy="2982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These are people that you can trust. 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People you confide in when you need to share things that you wouldn’t otherwise say to anyone else. 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500" spc="-1" strike="noStrike">
                <a:solidFill>
                  <a:srgbClr val="000000"/>
                </a:solidFill>
                <a:latin typeface="Arial Narrow"/>
              </a:rPr>
              <a:t>It’s always a good idea to reach out to people whenever you need some kind of support.</a:t>
            </a:r>
            <a:endParaRPr b="0" lang="en-US" sz="35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561680"/>
            <a:ext cx="9071640" cy="2547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Remember, there is no shame in asking for help.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561680"/>
            <a:ext cx="9071640" cy="2547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Remember, there is no shame in asking for help.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a sign of strength.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561680"/>
            <a:ext cx="9071640" cy="2547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Remember, there is no shame in asking for help.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a sign of strength.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let’s just say there are many people that won’t tackle the challenges alone.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We will offer you some effective strategies that will ensure that you will be able to bounce back and push forward that determines our success and well-being.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do it for our presentation, we hope you enjoyed checking this out.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do it for our presentation, we hope you enjoyed checking this out.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Remember that perseverance is something that you can possess when the going gets rough.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This will do it for our presentation, we hope you enjoyed checking this out.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Remember that perseverance is something that you can possess when the going gets rough.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Mental resilience will help you press on and block out any negativity or adversity that may be thrown your way.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/>
          </p:nvPr>
        </p:nvSpPr>
        <p:spPr>
          <a:xfrm>
            <a:off x="504000" y="1040040"/>
            <a:ext cx="9071640" cy="35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important thing to remember is that as long as you hang on mentally - you’ll be able to push through and achieve your goals.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504000" y="1040040"/>
            <a:ext cx="9071640" cy="35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important thing to remember is that as long as you hang on mentally - you’ll be able to push through and achieve your goals.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the going gets rough, don’t give up.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504000" y="1040040"/>
            <a:ext cx="9071640" cy="359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important thing to remember is that as long as you hang on mentally - you’ll be able to push through and achieve your goals.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When the going gets rough, don’t give up.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Thanks for checking out this presentation, we’ll   see you next time.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504000" y="1770120"/>
            <a:ext cx="9071640" cy="212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Let’s uncover the key components of mental resilience and learn how to cultivate this essential trait to thrive amidst the adversity you may be dealing with right now.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504000" y="1770120"/>
            <a:ext cx="9071640" cy="2129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Let’s uncover the key components of mental resilience and learn how to cultivate this essential trait to thrive amidst the adversity you may be dealing with right now.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let’s get right to it.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Understanding Mental Resilience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Mental resilience is the capacity to adapt and recover from setbacks, stress, and adversity.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04000" y="119088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Mental resilience is the capacity to adapt and recover from setbacks, stress, and adversity.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It allows us to maintain a positive outlook, face challenges with courage, and grow stronger through difficult experiences.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2023-08-16T16:16:47Z</dcterms:modified>
  <cp:revision>30</cp:revision>
  <dc:subject/>
  <dc:title/>
</cp:coreProperties>
</file>