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y="5143500" cx="9144000"/>
  <p:notesSz cx="6858000" cy="9144000"/>
  <p:embeddedFontLst>
    <p:embeddedFont>
      <p:font typeface="Poppins"/>
      <p:regular r:id="rId26"/>
      <p:bold r:id="rId27"/>
      <p:italic r:id="rId28"/>
      <p:boldItalic r:id="rId29"/>
    </p:embeddedFont>
    <p:embeddedFont>
      <p:font typeface="Pacifico"/>
      <p:regular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Poppins-regular.fntdata"/><Relationship Id="rId25" Type="http://schemas.openxmlformats.org/officeDocument/2006/relationships/slide" Target="slides/slide21.xml"/><Relationship Id="rId28" Type="http://schemas.openxmlformats.org/officeDocument/2006/relationships/font" Target="fonts/Poppins-italic.fntdata"/><Relationship Id="rId27" Type="http://schemas.openxmlformats.org/officeDocument/2006/relationships/font" Target="fonts/Poppins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Poppins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0" Type="http://schemas.openxmlformats.org/officeDocument/2006/relationships/font" Target="fonts/Pacifico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" name="Google Shape;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54b4a8583_07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54b4a8583_0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54b4a8583_08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54b4a8583_0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54b4a8583_08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54b4a8583_0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54b4a8583_09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54b4a8583_0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54b4a8583_010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54b4a8583_0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54b4a8583_010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54b4a8583_0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54b4a8583_011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54b4a8583_0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8d0b7625c_03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8d0b7625c_0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54b4a8583_011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54b4a8583_0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54b4a8583_012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54b4a8583_0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54b4a8583_02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Google Shape;39;g54b4a8583_0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54b4a8583_013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54b4a8583_0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54b4a8583_014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54b4a8583_0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54b4a8583_03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Google Shape;45;g54b4a8583_0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54b4a8583_04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Google Shape;51;g54b4a8583_0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54b4a8583_04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54b4a8583_0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54b4a8583_05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54b4a8583_0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54b4a8583_05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54b4a8583_0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54b4a8583_06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54b4a8583_0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54b4a8583_07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54b4a8583_0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2" type="body"/>
          </p:nvPr>
        </p:nvSpPr>
        <p:spPr>
          <a:xfrm>
            <a:off x="4692274" y="1200150"/>
            <a:ext cx="39945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light-gradient"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 sz="3000"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</a:defRPr>
            </a:lvl1pPr>
            <a:lvl2pPr lvl="1" algn="r">
              <a:buNone/>
              <a:defRPr sz="1300">
                <a:solidFill>
                  <a:schemeClr val="dk1"/>
                </a:solidFill>
              </a:defRPr>
            </a:lvl2pPr>
            <a:lvl3pPr lvl="2" algn="r">
              <a:buNone/>
              <a:defRPr sz="1300">
                <a:solidFill>
                  <a:schemeClr val="dk1"/>
                </a:solidFill>
              </a:defRPr>
            </a:lvl3pPr>
            <a:lvl4pPr lvl="3" algn="r">
              <a:buNone/>
              <a:defRPr sz="1300">
                <a:solidFill>
                  <a:schemeClr val="dk1"/>
                </a:solidFill>
              </a:defRPr>
            </a:lvl4pPr>
            <a:lvl5pPr lvl="4" algn="r">
              <a:buNone/>
              <a:defRPr sz="1300">
                <a:solidFill>
                  <a:schemeClr val="dk1"/>
                </a:solidFill>
              </a:defRPr>
            </a:lvl5pPr>
            <a:lvl6pPr lvl="5" algn="r">
              <a:buNone/>
              <a:defRPr sz="1300">
                <a:solidFill>
                  <a:schemeClr val="dk1"/>
                </a:solidFill>
              </a:defRPr>
            </a:lvl6pPr>
            <a:lvl7pPr lvl="6" algn="r">
              <a:buNone/>
              <a:defRPr sz="1300">
                <a:solidFill>
                  <a:schemeClr val="dk1"/>
                </a:solidFill>
              </a:defRPr>
            </a:lvl7pPr>
            <a:lvl8pPr lvl="7" algn="r">
              <a:buNone/>
              <a:defRPr sz="1300">
                <a:solidFill>
                  <a:schemeClr val="dk1"/>
                </a:solidFill>
              </a:defRPr>
            </a:lvl8pPr>
            <a:lvl9pPr lvl="8" algn="r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/>
          <p:nvPr/>
        </p:nvSpPr>
        <p:spPr>
          <a:xfrm>
            <a:off x="1844850" y="1426375"/>
            <a:ext cx="5454300" cy="12519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8"/>
          <p:cNvSpPr txBox="1"/>
          <p:nvPr/>
        </p:nvSpPr>
        <p:spPr>
          <a:xfrm>
            <a:off x="1844850" y="1704225"/>
            <a:ext cx="5454300" cy="10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31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20 Tips To A Resilient Body </a:t>
            </a:r>
            <a:endParaRPr sz="34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36" name="Google Shape;36;p8"/>
          <p:cNvCxnSpPr/>
          <p:nvPr/>
        </p:nvCxnSpPr>
        <p:spPr>
          <a:xfrm rot="10800000">
            <a:off x="7181975" y="-742700"/>
            <a:ext cx="14100" cy="2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#9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90" name="Google Shape;90;p1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</a:rPr>
              <a:t>Build Physical Strength</a:t>
            </a:r>
            <a:endParaRPr b="1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>
                <a:solidFill>
                  <a:schemeClr val="dk1"/>
                </a:solidFill>
              </a:rPr>
              <a:t>Engage in strength training exercises to improve physical resilience and prevent injuries.</a:t>
            </a:r>
            <a:endParaRPr sz="2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#10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96" name="Google Shape;96;p18"/>
          <p:cNvSpPr txBox="1"/>
          <p:nvPr>
            <p:ph idx="1" type="body"/>
          </p:nvPr>
        </p:nvSpPr>
        <p:spPr>
          <a:xfrm>
            <a:off x="457200" y="11870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Cultivate Emotional Intelligence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500"/>
              <a:t>Develop self-awareness and emotional regulation skills to navigate emotional challenges and maintain resilience.</a:t>
            </a:r>
            <a:endParaRPr sz="25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#11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02" name="Google Shape;102;p19"/>
          <p:cNvSpPr txBox="1"/>
          <p:nvPr>
            <p:ph idx="1" type="body"/>
          </p:nvPr>
        </p:nvSpPr>
        <p:spPr>
          <a:xfrm>
            <a:off x="457200" y="384950"/>
            <a:ext cx="8229600" cy="443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Foster Flexibility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Adaptability is key to resilience; be open to change and embrace uncertainty as part of life's journey.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#12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08" name="Google Shape;108;p20"/>
          <p:cNvSpPr txBox="1"/>
          <p:nvPr>
            <p:ph idx="1" type="body"/>
          </p:nvPr>
        </p:nvSpPr>
        <p:spPr>
          <a:xfrm>
            <a:off x="457200" y="387450"/>
            <a:ext cx="8229600" cy="418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 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Seek Social Support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Reach out to friends, family, or support groups during difficult times to avoid feelings of isolation.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#13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14" name="Google Shape;114;p21"/>
          <p:cNvSpPr txBox="1"/>
          <p:nvPr>
            <p:ph idx="1" type="body"/>
          </p:nvPr>
        </p:nvSpPr>
        <p:spPr>
          <a:xfrm>
            <a:off x="531875" y="472050"/>
            <a:ext cx="8229600" cy="456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 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Learn from Adversity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Reflect on past challenges to identify lessons learned and build your capacity to handle future hardships.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#14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20" name="Google Shape;120;p22"/>
          <p:cNvSpPr txBox="1"/>
          <p:nvPr>
            <p:ph idx="1" type="body"/>
          </p:nvPr>
        </p:nvSpPr>
        <p:spPr>
          <a:xfrm>
            <a:off x="457200" y="429600"/>
            <a:ext cx="8229600" cy="409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Maintain a Balanced Diet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Nourish your body with a balanced and healthy diet, which contributes to physical and mental well-being.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 	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#15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26" name="Google Shape;126;p23"/>
          <p:cNvSpPr txBox="1"/>
          <p:nvPr>
            <p:ph idx="1" type="body"/>
          </p:nvPr>
        </p:nvSpPr>
        <p:spPr>
          <a:xfrm>
            <a:off x="556000" y="549250"/>
            <a:ext cx="8229600" cy="435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Avoid Negative Self-Talk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Replace self-criticism with self-compassion, as positive self-talk can significantly impact resilience.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#16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32" name="Google Shape;132;p24"/>
          <p:cNvSpPr txBox="1"/>
          <p:nvPr>
            <p:ph idx="1" type="body"/>
          </p:nvPr>
        </p:nvSpPr>
        <p:spPr>
          <a:xfrm>
            <a:off x="510900" y="563025"/>
            <a:ext cx="8229600" cy="412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Practice Mindful Breathing 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Utilize deep, mindful breathing to reduce stress and anxiety in moments of tension.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#17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38" name="Google Shape;138;p25"/>
          <p:cNvSpPr txBox="1"/>
          <p:nvPr>
            <p:ph idx="1" type="body"/>
          </p:nvPr>
        </p:nvSpPr>
        <p:spPr>
          <a:xfrm>
            <a:off x="648550" y="432375"/>
            <a:ext cx="8229600" cy="41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Foster a Supportive Work Environment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Encourage teamwork, open communication, and recognition of achievements at the workplace.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#18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44" name="Google Shape;144;p26"/>
          <p:cNvSpPr txBox="1"/>
          <p:nvPr>
            <p:ph idx="1" type="body"/>
          </p:nvPr>
        </p:nvSpPr>
        <p:spPr>
          <a:xfrm>
            <a:off x="361125" y="517325"/>
            <a:ext cx="8229600" cy="410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Engage in Relaxation Techniques 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Incorporate relaxation methods such as progressive muscle relaxation or guided imagery to alleviate stress.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42" name="Google Shape;42;p9"/>
          <p:cNvSpPr txBox="1"/>
          <p:nvPr>
            <p:ph idx="1" type="body"/>
          </p:nvPr>
        </p:nvSpPr>
        <p:spPr>
          <a:xfrm>
            <a:off x="457200" y="1128425"/>
            <a:ext cx="8229600" cy="376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Prioritize Regular Exercise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/>
              <a:t>Engaging in regular physical activity not only strengthens your body but also boosts your mental resilience by releasing endorphins and reducing stress hormones. </a:t>
            </a:r>
            <a:endParaRPr sz="28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8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#19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50" name="Google Shape;150;p27"/>
          <p:cNvSpPr txBox="1"/>
          <p:nvPr>
            <p:ph idx="1" type="body"/>
          </p:nvPr>
        </p:nvSpPr>
        <p:spPr>
          <a:xfrm>
            <a:off x="457200" y="446125"/>
            <a:ext cx="8229600" cy="437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Take Breaks and Rest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Avoid burnout by taking regular breaks and allowing yourself time to rest and recharge.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8"/>
          <p:cNvSpPr txBox="1"/>
          <p:nvPr>
            <p:ph type="title"/>
          </p:nvPr>
        </p:nvSpPr>
        <p:spPr>
          <a:xfrm>
            <a:off x="457200" y="165001"/>
            <a:ext cx="8229600" cy="72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#20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56" name="Google Shape;156;p28"/>
          <p:cNvSpPr txBox="1"/>
          <p:nvPr>
            <p:ph idx="1" type="body"/>
          </p:nvPr>
        </p:nvSpPr>
        <p:spPr>
          <a:xfrm>
            <a:off x="523975" y="427300"/>
            <a:ext cx="8292900" cy="437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Cultivate a Sense of Purpose 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Connect with your values and passions, as a strong sense of purpose can fuel resilience during challenging times. 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type="title"/>
          </p:nvPr>
        </p:nvSpPr>
        <p:spPr>
          <a:xfrm>
            <a:off x="457200" y="77653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#2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48" name="Google Shape;48;p10"/>
          <p:cNvSpPr txBox="1"/>
          <p:nvPr>
            <p:ph idx="1" type="body"/>
          </p:nvPr>
        </p:nvSpPr>
        <p:spPr>
          <a:xfrm>
            <a:off x="457200" y="622725"/>
            <a:ext cx="8229600" cy="444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Practice Mindfulness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/>
              <a:t>Cultivate mindfulness through meditation or deep breathing exercises to stay present, manage stress, and enhance mental clarity.</a:t>
            </a:r>
            <a:endParaRPr sz="28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#3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457200" y="11665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Establish a Consistent Sleep Routine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700"/>
              <a:t>Ensure you get enough restful sleep each night, as it plays a crucial role in maintaining physical and mental resilience.</a:t>
            </a:r>
            <a:endParaRPr sz="27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type="title"/>
          </p:nvPr>
        </p:nvSpPr>
        <p:spPr>
          <a:xfrm>
            <a:off x="457200" y="379126"/>
            <a:ext cx="8229600" cy="69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#4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60" name="Google Shape;60;p12"/>
          <p:cNvSpPr txBox="1"/>
          <p:nvPr>
            <p:ph idx="1" type="body"/>
          </p:nvPr>
        </p:nvSpPr>
        <p:spPr>
          <a:xfrm>
            <a:off x="457200" y="499200"/>
            <a:ext cx="8229600" cy="45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Foster Positive Relationships  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Surround yourself with supportive and positive people who can offer encouragement during tough times.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#5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66" name="Google Shape;66;p13"/>
          <p:cNvSpPr txBox="1"/>
          <p:nvPr>
            <p:ph idx="1" type="body"/>
          </p:nvPr>
        </p:nvSpPr>
        <p:spPr>
          <a:xfrm>
            <a:off x="618150" y="1115575"/>
            <a:ext cx="8068800" cy="352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Embrace Challenges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/>
              <a:t>View challenges as opportunities for growth and learning, developing a "growth mindset" that promotes resilience.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>
            <p:ph type="title"/>
          </p:nvPr>
        </p:nvSpPr>
        <p:spPr>
          <a:xfrm>
            <a:off x="457200" y="57603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#6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72" name="Google Shape;72;p14"/>
          <p:cNvSpPr txBox="1"/>
          <p:nvPr>
            <p:ph idx="1" type="body"/>
          </p:nvPr>
        </p:nvSpPr>
        <p:spPr>
          <a:xfrm>
            <a:off x="457200" y="1002325"/>
            <a:ext cx="8229600" cy="399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Develop Coping Strategies 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Learn and employ healthy coping mechanisms, such as journaling, hobbies, or relaxation techniques, to manage stress effectively.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#7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78" name="Google Shape;78;p15"/>
          <p:cNvSpPr txBox="1"/>
          <p:nvPr>
            <p:ph idx="1" type="body"/>
          </p:nvPr>
        </p:nvSpPr>
        <p:spPr>
          <a:xfrm>
            <a:off x="410525" y="528050"/>
            <a:ext cx="8229600" cy="423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Practice Gratitude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500"/>
              <a:t>Regularly express gratitude for the positive aspects of your life, as it can foster a resilient and positive outlook.</a:t>
            </a:r>
            <a:endParaRPr sz="25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#8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84" name="Google Shape;84;p16"/>
          <p:cNvSpPr txBox="1"/>
          <p:nvPr>
            <p:ph idx="1" type="body"/>
          </p:nvPr>
        </p:nvSpPr>
        <p:spPr>
          <a:xfrm>
            <a:off x="457200" y="500050"/>
            <a:ext cx="8229600" cy="413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Set Realistic Goals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/>
              <a:t>Establish achievable goals that can serve as motivation and provide a sense of accomplishment, even during challenging times.</a:t>
            </a:r>
            <a:endParaRPr sz="27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Light 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