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</p:sldIdLst>
  <p:sldSz cy="5143500" cx="9144000"/>
  <p:notesSz cx="6858000" cy="9144000"/>
  <p:embeddedFontLst>
    <p:embeddedFont>
      <p:font typeface="Poppins"/>
      <p:regular r:id="rId26"/>
      <p:bold r:id="rId27"/>
      <p:italic r:id="rId28"/>
      <p:boldItalic r:id="rId29"/>
    </p:embeddedFont>
    <p:embeddedFont>
      <p:font typeface="Pacifico"/>
      <p:regular r:id="rId3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6.xml"/><Relationship Id="rId22" Type="http://schemas.openxmlformats.org/officeDocument/2006/relationships/slide" Target="slides/slide18.xml"/><Relationship Id="rId21" Type="http://schemas.openxmlformats.org/officeDocument/2006/relationships/slide" Target="slides/slide17.xml"/><Relationship Id="rId24" Type="http://schemas.openxmlformats.org/officeDocument/2006/relationships/slide" Target="slides/slide20.xml"/><Relationship Id="rId23" Type="http://schemas.openxmlformats.org/officeDocument/2006/relationships/slide" Target="slides/slide19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26" Type="http://schemas.openxmlformats.org/officeDocument/2006/relationships/font" Target="fonts/Poppins-regular.fntdata"/><Relationship Id="rId25" Type="http://schemas.openxmlformats.org/officeDocument/2006/relationships/slide" Target="slides/slide21.xml"/><Relationship Id="rId28" Type="http://schemas.openxmlformats.org/officeDocument/2006/relationships/font" Target="fonts/Poppins-italic.fntdata"/><Relationship Id="rId27" Type="http://schemas.openxmlformats.org/officeDocument/2006/relationships/font" Target="fonts/Poppins-bold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29" Type="http://schemas.openxmlformats.org/officeDocument/2006/relationships/font" Target="fonts/Poppins-boldItalic.fntdata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30" Type="http://schemas.openxmlformats.org/officeDocument/2006/relationships/font" Target="fonts/Pacifico-regular.fntdata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slide" Target="slides/slide13.xml"/><Relationship Id="rId16" Type="http://schemas.openxmlformats.org/officeDocument/2006/relationships/slide" Target="slides/slide12.xml"/><Relationship Id="rId19" Type="http://schemas.openxmlformats.org/officeDocument/2006/relationships/slide" Target="slides/slide15.xml"/><Relationship Id="rId18" Type="http://schemas.openxmlformats.org/officeDocument/2006/relationships/slide" Target="slides/slide14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" name="Google Shape;3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54b4a8583_076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54b4a8583_0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54b4a8583_082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54b4a8583_0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g54b4a8583_088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9" name="Google Shape;99;g54b4a8583_0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g54b4a8583_095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5" name="Google Shape;105;g54b4a8583_09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54b4a8583_0101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1" name="Google Shape;111;g54b4a8583_010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g54b4a8583_0107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7" name="Google Shape;117;g54b4a8583_010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54b4a8583_0113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54b4a8583_01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g8d0b7625c_035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Google Shape;129;g8d0b7625c_0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g54b4a8583_0119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5" name="Google Shape;135;g54b4a8583_01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54b4a8583_0128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54b4a8583_01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g54b4a8583_028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" name="Google Shape;39;g54b4a8583_0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g54b4a8583_0134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7" name="Google Shape;147;g54b4a8583_01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54b4a8583_0140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54b4a8583_01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g54b4a8583_034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" name="Google Shape;45;g54b4a8583_0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g54b4a8583_040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" name="Google Shape;51;g54b4a8583_0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54b4a8583_046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54b4a8583_0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54b4a8583_052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54b4a8583_0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54b4a8583_058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54b4a8583_0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54b4a8583_064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54b4a8583_0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54b4a8583_070:notes"/>
          <p:cNvSpPr/>
          <p:nvPr>
            <p:ph idx="2" type="sldImg"/>
          </p:nvPr>
        </p:nvSpPr>
        <p:spPr>
          <a:xfrm>
            <a:off x="381188" y="685800"/>
            <a:ext cx="6096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54b4a8583_0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idx="1" type="subTitle"/>
          </p:nvPr>
        </p:nvSpPr>
        <p:spPr>
          <a:xfrm>
            <a:off x="685800" y="2840053"/>
            <a:ext cx="7772400" cy="78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Google Shape;11;p2"/>
          <p:cNvSpPr txBox="1"/>
          <p:nvPr>
            <p:ph type="ctrTitle"/>
          </p:nvPr>
        </p:nvSpPr>
        <p:spPr>
          <a:xfrm>
            <a:off x="685800" y="1583342"/>
            <a:ext cx="7772400" cy="1159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15" name="Google Shape;15;p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419100" lvl="0" marL="457200">
              <a:spcBef>
                <a:spcPts val="600"/>
              </a:spcBef>
              <a:spcAft>
                <a:spcPts val="0"/>
              </a:spcAft>
              <a:buSzPts val="3000"/>
              <a:buChar char="●"/>
              <a:defRPr/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16" name="Google Shape;16;p3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419100" lvl="0" marL="457200">
              <a:spcBef>
                <a:spcPts val="600"/>
              </a:spcBef>
              <a:spcAft>
                <a:spcPts val="0"/>
              </a:spcAft>
              <a:buSzPts val="3000"/>
              <a:buChar char="●"/>
              <a:defRPr/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2" type="body"/>
          </p:nvPr>
        </p:nvSpPr>
        <p:spPr>
          <a:xfrm>
            <a:off x="4692274" y="1200150"/>
            <a:ext cx="39945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419100" lvl="0" marL="457200">
              <a:spcBef>
                <a:spcPts val="600"/>
              </a:spcBef>
              <a:spcAft>
                <a:spcPts val="0"/>
              </a:spcAft>
              <a:buSzPts val="3000"/>
              <a:buChar char="●"/>
              <a:defRPr/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SzPts val="2400"/>
              <a:buChar char="○"/>
              <a:defRPr/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SzPts val="24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idx="1" type="body"/>
          </p:nvPr>
        </p:nvSpPr>
        <p:spPr>
          <a:xfrm>
            <a:off x="457200" y="4406309"/>
            <a:ext cx="8229600" cy="519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228600" lvl="0" marL="45720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1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light-gradient">
    <p:bg>
      <p:bgPr>
        <a:solidFill>
          <a:srgbClr val="FFFFFF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419100" lvl="0" marL="457200">
              <a:spcBef>
                <a:spcPts val="600"/>
              </a:spcBef>
              <a:spcAft>
                <a:spcPts val="0"/>
              </a:spcAft>
              <a:buSzPts val="3000"/>
              <a:buChar char="●"/>
              <a:defRPr sz="3000"/>
            </a:lvl1pPr>
            <a:lvl2pPr indent="-381000" lvl="1" marL="914400"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indent="-381000" lvl="2" marL="1371600"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 sz="1800"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 sz="1800"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 sz="1800"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 sz="1800"/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556791" y="4749851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300">
                <a:solidFill>
                  <a:schemeClr val="dk1"/>
                </a:solidFill>
              </a:defRPr>
            </a:lvl1pPr>
            <a:lvl2pPr lvl="1" algn="r">
              <a:buNone/>
              <a:defRPr sz="1300">
                <a:solidFill>
                  <a:schemeClr val="dk1"/>
                </a:solidFill>
              </a:defRPr>
            </a:lvl2pPr>
            <a:lvl3pPr lvl="2" algn="r">
              <a:buNone/>
              <a:defRPr sz="1300">
                <a:solidFill>
                  <a:schemeClr val="dk1"/>
                </a:solidFill>
              </a:defRPr>
            </a:lvl3pPr>
            <a:lvl4pPr lvl="3" algn="r">
              <a:buNone/>
              <a:defRPr sz="1300">
                <a:solidFill>
                  <a:schemeClr val="dk1"/>
                </a:solidFill>
              </a:defRPr>
            </a:lvl4pPr>
            <a:lvl5pPr lvl="4" algn="r">
              <a:buNone/>
              <a:defRPr sz="1300">
                <a:solidFill>
                  <a:schemeClr val="dk1"/>
                </a:solidFill>
              </a:defRPr>
            </a:lvl5pPr>
            <a:lvl6pPr lvl="5" algn="r">
              <a:buNone/>
              <a:defRPr sz="1300">
                <a:solidFill>
                  <a:schemeClr val="dk1"/>
                </a:solidFill>
              </a:defRPr>
            </a:lvl6pPr>
            <a:lvl7pPr lvl="6" algn="r">
              <a:buNone/>
              <a:defRPr sz="1300">
                <a:solidFill>
                  <a:schemeClr val="dk1"/>
                </a:solidFill>
              </a:defRPr>
            </a:lvl7pPr>
            <a:lvl8pPr lvl="7" algn="r">
              <a:buNone/>
              <a:defRPr sz="1300">
                <a:solidFill>
                  <a:schemeClr val="dk1"/>
                </a:solidFill>
              </a:defRPr>
            </a:lvl8pPr>
            <a:lvl9pPr lvl="8" algn="r">
              <a:buNone/>
              <a:defRPr sz="1300">
                <a:solidFill>
                  <a:schemeClr val="dk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8"/>
          <p:cNvSpPr/>
          <p:nvPr/>
        </p:nvSpPr>
        <p:spPr>
          <a:xfrm>
            <a:off x="1844850" y="1426375"/>
            <a:ext cx="5454300" cy="1251900"/>
          </a:xfrm>
          <a:prstGeom prst="rect">
            <a:avLst/>
          </a:prstGeom>
          <a:solidFill>
            <a:schemeClr val="lt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5" name="Google Shape;35;p8"/>
          <p:cNvSpPr txBox="1"/>
          <p:nvPr/>
        </p:nvSpPr>
        <p:spPr>
          <a:xfrm>
            <a:off x="1844850" y="1531075"/>
            <a:ext cx="5454300" cy="1042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3100">
                <a:solidFill>
                  <a:schemeClr val="dk1"/>
                </a:solidFill>
                <a:latin typeface="Poppins"/>
                <a:ea typeface="Poppins"/>
                <a:cs typeface="Poppins"/>
                <a:sym typeface="Poppins"/>
              </a:rPr>
              <a:t>20 Tips for Effective Communication </a:t>
            </a:r>
            <a:endParaRPr sz="3400">
              <a:solidFill>
                <a:schemeClr val="dk1"/>
              </a:solidFill>
              <a:latin typeface="Poppins"/>
              <a:ea typeface="Poppins"/>
              <a:cs typeface="Poppins"/>
              <a:sym typeface="Poppins"/>
            </a:endParaRPr>
          </a:p>
        </p:txBody>
      </p:sp>
      <p:cxnSp>
        <p:nvCxnSpPr>
          <p:cNvPr id="36" name="Google Shape;36;p8"/>
          <p:cNvCxnSpPr/>
          <p:nvPr/>
        </p:nvCxnSpPr>
        <p:spPr>
          <a:xfrm rot="10800000">
            <a:off x="7181975" y="-742700"/>
            <a:ext cx="14100" cy="21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#9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90" name="Google Shape;90;p1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>
                <a:solidFill>
                  <a:schemeClr val="dk1"/>
                </a:solidFill>
              </a:rPr>
              <a:t>Maintain Your Composure</a:t>
            </a:r>
            <a:endParaRPr b="1">
              <a:solidFill>
                <a:schemeClr val="dk1"/>
              </a:solidFill>
            </a:endParaRPr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>
              <a:solidFill>
                <a:schemeClr val="dk1"/>
              </a:solidFill>
            </a:endParaRPr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800">
                <a:solidFill>
                  <a:schemeClr val="dk1"/>
                </a:solidFill>
              </a:rPr>
              <a:t>When you’re under pressure, make sure you keep your composure and manage your emotions appropriately.</a:t>
            </a:r>
            <a:endParaRPr sz="2800">
              <a:solidFill>
                <a:schemeClr val="dk1"/>
              </a:solidFill>
            </a:endParaRPr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>
              <a:solidFill>
                <a:schemeClr val="dk1"/>
              </a:solidFill>
            </a:endParaRPr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1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#10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96" name="Google Shape;96;p18"/>
          <p:cNvSpPr txBox="1"/>
          <p:nvPr>
            <p:ph idx="1" type="body"/>
          </p:nvPr>
        </p:nvSpPr>
        <p:spPr>
          <a:xfrm>
            <a:off x="457200" y="1187050"/>
            <a:ext cx="82296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Inspire The Audience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500"/>
              <a:t>Always inspire your audience whether it be with a story or a vision for the future. Make sure they leave with confidence and inspiration.</a:t>
            </a:r>
            <a:endParaRPr sz="2500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1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#11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02" name="Google Shape;102;p19"/>
          <p:cNvSpPr txBox="1"/>
          <p:nvPr>
            <p:ph idx="1" type="body"/>
          </p:nvPr>
        </p:nvSpPr>
        <p:spPr>
          <a:xfrm>
            <a:off x="457200" y="384950"/>
            <a:ext cx="8229600" cy="4437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Use Metaphors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Make your speech captivating by using stories, metaphors, and imagery to draw the audience into what you are saying.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#12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08" name="Google Shape;108;p20"/>
          <p:cNvSpPr txBox="1"/>
          <p:nvPr>
            <p:ph idx="1" type="body"/>
          </p:nvPr>
        </p:nvSpPr>
        <p:spPr>
          <a:xfrm>
            <a:off x="457200" y="387450"/>
            <a:ext cx="8229600" cy="4189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 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Adapt Your Communication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Not every audience is the same and you need to make sure you are adapting your communication to fit who you are talking to.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#13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14" name="Google Shape;114;p21"/>
          <p:cNvSpPr txBox="1"/>
          <p:nvPr>
            <p:ph idx="1" type="body"/>
          </p:nvPr>
        </p:nvSpPr>
        <p:spPr>
          <a:xfrm>
            <a:off x="531875" y="472050"/>
            <a:ext cx="8229600" cy="4564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b="1" lang="en"/>
              <a:t> 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Cross-Cultural Communication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You need to make sure you know how to communicate cross-culturally when you are talking to global leaders or those from different cultures and places.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2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#14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20" name="Google Shape;120;p22"/>
          <p:cNvSpPr txBox="1"/>
          <p:nvPr>
            <p:ph idx="1" type="body"/>
          </p:nvPr>
        </p:nvSpPr>
        <p:spPr>
          <a:xfrm>
            <a:off x="457200" y="429600"/>
            <a:ext cx="8229600" cy="4093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Resolve Conflicts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Whether it’s a speech or talking to someone in the workplace, leaders resolve conflicts. They do not create them.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 	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#15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26" name="Google Shape;126;p23"/>
          <p:cNvSpPr txBox="1"/>
          <p:nvPr>
            <p:ph idx="1" type="body"/>
          </p:nvPr>
        </p:nvSpPr>
        <p:spPr>
          <a:xfrm>
            <a:off x="556000" y="549250"/>
            <a:ext cx="8229600" cy="435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Use Facts and Stories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Use your stories to make things more compelling but also concentrate on facts.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2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#16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32" name="Google Shape;132;p24"/>
          <p:cNvSpPr txBox="1"/>
          <p:nvPr>
            <p:ph idx="1" type="body"/>
          </p:nvPr>
        </p:nvSpPr>
        <p:spPr>
          <a:xfrm>
            <a:off x="510900" y="563025"/>
            <a:ext cx="8229600" cy="412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Ask For Feedback 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Ask for tips and feedback on your speeches and communication from other leaders to see what they suggest.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p2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#17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38" name="Google Shape;138;p25"/>
          <p:cNvSpPr txBox="1"/>
          <p:nvPr>
            <p:ph idx="1" type="body"/>
          </p:nvPr>
        </p:nvSpPr>
        <p:spPr>
          <a:xfrm>
            <a:off x="648550" y="432375"/>
            <a:ext cx="8229600" cy="416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Change Your Tone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Change your tone throughout the speech to fit the topic you are speaking about.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#18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44" name="Google Shape;144;p26"/>
          <p:cNvSpPr txBox="1"/>
          <p:nvPr>
            <p:ph idx="1" type="body"/>
          </p:nvPr>
        </p:nvSpPr>
        <p:spPr>
          <a:xfrm>
            <a:off x="361125" y="517325"/>
            <a:ext cx="8229600" cy="4101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Avoid Filler Words 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Make your message strong and simple. Don’t use filler words or </a:t>
            </a:r>
            <a:r>
              <a:rPr lang="en"/>
              <a:t>over complicated</a:t>
            </a:r>
            <a:r>
              <a:rPr lang="en"/>
              <a:t> sentences. Never use 10 words when one word is enough to show the message.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42" name="Google Shape;42;p9"/>
          <p:cNvSpPr txBox="1"/>
          <p:nvPr>
            <p:ph idx="1" type="body"/>
          </p:nvPr>
        </p:nvSpPr>
        <p:spPr>
          <a:xfrm>
            <a:off x="457200" y="1128425"/>
            <a:ext cx="8229600" cy="3769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Know the Power of Communication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800"/>
              <a:t>You can only communicate effectively when you know the power of communication. Communication is important for effective leadership because it impacts and inspires. </a:t>
            </a:r>
            <a:endParaRPr sz="2800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2800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 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p2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#19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50" name="Google Shape;150;p27"/>
          <p:cNvSpPr txBox="1"/>
          <p:nvPr>
            <p:ph idx="1" type="body"/>
          </p:nvPr>
        </p:nvSpPr>
        <p:spPr>
          <a:xfrm>
            <a:off x="457200" y="446125"/>
            <a:ext cx="8229600" cy="437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Involve The Audience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When possible and appropriate, ask the audience to participate. This might be necessary all the time but it can engage people more for certain topics.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 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Google Shape;155;p28"/>
          <p:cNvSpPr txBox="1"/>
          <p:nvPr>
            <p:ph type="title"/>
          </p:nvPr>
        </p:nvSpPr>
        <p:spPr>
          <a:xfrm>
            <a:off x="457200" y="165001"/>
            <a:ext cx="8229600" cy="726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#20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156" name="Google Shape;156;p28"/>
          <p:cNvSpPr txBox="1"/>
          <p:nvPr>
            <p:ph idx="1" type="body"/>
          </p:nvPr>
        </p:nvSpPr>
        <p:spPr>
          <a:xfrm>
            <a:off x="523975" y="427300"/>
            <a:ext cx="8292900" cy="4374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Pay Attention To The Audience 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If the audience is not responding the way you want them to, be willing to adapt the message or change your delivery. 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0"/>
          <p:cNvSpPr txBox="1"/>
          <p:nvPr>
            <p:ph type="title"/>
          </p:nvPr>
        </p:nvSpPr>
        <p:spPr>
          <a:xfrm>
            <a:off x="457200" y="77653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#2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48" name="Google Shape;48;p10"/>
          <p:cNvSpPr txBox="1"/>
          <p:nvPr>
            <p:ph idx="1" type="body"/>
          </p:nvPr>
        </p:nvSpPr>
        <p:spPr>
          <a:xfrm>
            <a:off x="457200" y="622725"/>
            <a:ext cx="8229600" cy="4446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Master the Art of Communication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800"/>
              <a:t>The best way to master the art of communication is to watch real-life examples of leaders who can effectively communicate.</a:t>
            </a:r>
            <a:endParaRPr sz="2800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#3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54" name="Google Shape;54;p11"/>
          <p:cNvSpPr txBox="1"/>
          <p:nvPr>
            <p:ph idx="1" type="body"/>
          </p:nvPr>
        </p:nvSpPr>
        <p:spPr>
          <a:xfrm>
            <a:off x="457200" y="1166550"/>
            <a:ext cx="8229600" cy="3725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Make A Leadership Philosophy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700"/>
              <a:t>Make your own leadership story and connect the narrative to the audience.</a:t>
            </a:r>
            <a:endParaRPr sz="2700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45720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2"/>
          <p:cNvSpPr txBox="1"/>
          <p:nvPr>
            <p:ph type="title"/>
          </p:nvPr>
        </p:nvSpPr>
        <p:spPr>
          <a:xfrm>
            <a:off x="457200" y="379126"/>
            <a:ext cx="8229600" cy="696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#4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60" name="Google Shape;60;p12"/>
          <p:cNvSpPr txBox="1"/>
          <p:nvPr>
            <p:ph idx="1" type="body"/>
          </p:nvPr>
        </p:nvSpPr>
        <p:spPr>
          <a:xfrm>
            <a:off x="457200" y="499200"/>
            <a:ext cx="8229600" cy="4511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Use Tone and Pacing  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These are part of verbal dynamics and can be used to tell your story. Make sure to always have the right tone and pace the story as needed.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#5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66" name="Google Shape;66;p13"/>
          <p:cNvSpPr txBox="1"/>
          <p:nvPr>
            <p:ph idx="1" type="body"/>
          </p:nvPr>
        </p:nvSpPr>
        <p:spPr>
          <a:xfrm>
            <a:off x="618150" y="1115575"/>
            <a:ext cx="8068800" cy="3526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Convey Your Message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400"/>
              <a:t>The best way to convey your message is to ensure by emphasizing the things that matter so that the audience pays attention to the most important things.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4"/>
          <p:cNvSpPr txBox="1"/>
          <p:nvPr>
            <p:ph type="title"/>
          </p:nvPr>
        </p:nvSpPr>
        <p:spPr>
          <a:xfrm>
            <a:off x="457200" y="57603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#6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72" name="Google Shape;72;p14"/>
          <p:cNvSpPr txBox="1"/>
          <p:nvPr>
            <p:ph idx="1" type="body"/>
          </p:nvPr>
        </p:nvSpPr>
        <p:spPr>
          <a:xfrm>
            <a:off x="457200" y="1002325"/>
            <a:ext cx="8229600" cy="399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Use Nonverbals 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Know the significance of body language. Make sure you can communicate with just your body.</a:t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#7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78" name="Google Shape;78;p15"/>
          <p:cNvSpPr txBox="1"/>
          <p:nvPr>
            <p:ph idx="1" type="body"/>
          </p:nvPr>
        </p:nvSpPr>
        <p:spPr>
          <a:xfrm>
            <a:off x="410525" y="528050"/>
            <a:ext cx="8229600" cy="423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Display Confidence</a:t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500"/>
              <a:t>Your posture and gestures can show your confidence and also tell the audience that you are an authority figure. Project confidence with your body. </a:t>
            </a:r>
            <a:endParaRPr sz="2500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Pacifico"/>
                <a:ea typeface="Pacifico"/>
                <a:cs typeface="Pacifico"/>
                <a:sym typeface="Pacifico"/>
              </a:rPr>
              <a:t>Tip #8</a:t>
            </a:r>
            <a:endParaRPr>
              <a:latin typeface="Pacifico"/>
              <a:ea typeface="Pacifico"/>
              <a:cs typeface="Pacifico"/>
              <a:sym typeface="Pacifico"/>
            </a:endParaRPr>
          </a:p>
        </p:txBody>
      </p:sp>
      <p:sp>
        <p:nvSpPr>
          <p:cNvPr id="84" name="Google Shape;84;p16"/>
          <p:cNvSpPr txBox="1"/>
          <p:nvPr>
            <p:ph idx="1" type="body"/>
          </p:nvPr>
        </p:nvSpPr>
        <p:spPr>
          <a:xfrm>
            <a:off x="457200" y="500050"/>
            <a:ext cx="8229600" cy="4130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/>
              <a:t>Know How To Navigate Challenging Conversations</a:t>
            </a:r>
            <a:endParaRPr b="1"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800"/>
              <a:t>Address conflicts with the right strategies and ensure you know how to manage difficult conversations.</a:t>
            </a:r>
            <a:endParaRPr sz="2700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/>
          </a:p>
          <a:p>
            <a:pPr indent="0" lvl="0" marL="0" rtl="0" algn="ctr"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Light Gradien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