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y="5143500" cx="9144000"/>
  <p:notesSz cx="6858000" cy="9144000"/>
  <p:embeddedFontLst>
    <p:embeddedFont>
      <p:font typeface="Poppins"/>
      <p:regular r:id="rId26"/>
      <p:bold r:id="rId27"/>
      <p:italic r:id="rId28"/>
      <p:boldItalic r:id="rId29"/>
    </p:embeddedFont>
    <p:embeddedFont>
      <p:font typeface="Pacifico"/>
      <p:regular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Poppins-regular.fntdata"/><Relationship Id="rId25" Type="http://schemas.openxmlformats.org/officeDocument/2006/relationships/slide" Target="slides/slide21.xml"/><Relationship Id="rId28" Type="http://schemas.openxmlformats.org/officeDocument/2006/relationships/font" Target="fonts/Poppins-italic.fntdata"/><Relationship Id="rId27" Type="http://schemas.openxmlformats.org/officeDocument/2006/relationships/font" Target="fonts/Poppins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Poppins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0" Type="http://schemas.openxmlformats.org/officeDocument/2006/relationships/font" Target="fonts/Pacifico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" name="Google Shape;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54b4a8583_07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54b4a8583_0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54b4a8583_08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54b4a8583_0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54b4a8583_08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54b4a8583_0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54b4a8583_09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54b4a8583_0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54b4a8583_010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54b4a8583_0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54b4a8583_010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54b4a8583_0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54b4a8583_011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54b4a8583_0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8d0b7625c_03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8d0b7625c_0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54b4a8583_011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54b4a8583_0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54b4a8583_012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54b4a8583_0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54b4a8583_02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Google Shape;39;g54b4a8583_0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54b4a8583_013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54b4a8583_0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54b4a8583_014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54b4a8583_0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54b4a8583_03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Google Shape;45;g54b4a8583_0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54b4a8583_04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Google Shape;51;g54b4a8583_0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54b4a8583_04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54b4a8583_0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54b4a8583_05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54b4a8583_0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54b4a8583_05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54b4a8583_0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54b4a8583_06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54b4a8583_0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54b4a8583_07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54b4a8583_0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2" type="body"/>
          </p:nvPr>
        </p:nvSpPr>
        <p:spPr>
          <a:xfrm>
            <a:off x="4692274" y="1200150"/>
            <a:ext cx="39945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light-gradient"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 sz="3000"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</a:defRPr>
            </a:lvl1pPr>
            <a:lvl2pPr lvl="1" algn="r">
              <a:buNone/>
              <a:defRPr sz="1300">
                <a:solidFill>
                  <a:schemeClr val="dk1"/>
                </a:solidFill>
              </a:defRPr>
            </a:lvl2pPr>
            <a:lvl3pPr lvl="2" algn="r">
              <a:buNone/>
              <a:defRPr sz="1300">
                <a:solidFill>
                  <a:schemeClr val="dk1"/>
                </a:solidFill>
              </a:defRPr>
            </a:lvl3pPr>
            <a:lvl4pPr lvl="3" algn="r">
              <a:buNone/>
              <a:defRPr sz="1300">
                <a:solidFill>
                  <a:schemeClr val="dk1"/>
                </a:solidFill>
              </a:defRPr>
            </a:lvl4pPr>
            <a:lvl5pPr lvl="4" algn="r">
              <a:buNone/>
              <a:defRPr sz="1300">
                <a:solidFill>
                  <a:schemeClr val="dk1"/>
                </a:solidFill>
              </a:defRPr>
            </a:lvl5pPr>
            <a:lvl6pPr lvl="5" algn="r">
              <a:buNone/>
              <a:defRPr sz="1300">
                <a:solidFill>
                  <a:schemeClr val="dk1"/>
                </a:solidFill>
              </a:defRPr>
            </a:lvl6pPr>
            <a:lvl7pPr lvl="6" algn="r">
              <a:buNone/>
              <a:defRPr sz="1300">
                <a:solidFill>
                  <a:schemeClr val="dk1"/>
                </a:solidFill>
              </a:defRPr>
            </a:lvl7pPr>
            <a:lvl8pPr lvl="7" algn="r">
              <a:buNone/>
              <a:defRPr sz="1300">
                <a:solidFill>
                  <a:schemeClr val="dk1"/>
                </a:solidFill>
              </a:defRPr>
            </a:lvl8pPr>
            <a:lvl9pPr lvl="8" algn="r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/>
          <p:nvPr/>
        </p:nvSpPr>
        <p:spPr>
          <a:xfrm>
            <a:off x="1844850" y="1426375"/>
            <a:ext cx="5454300" cy="1251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8"/>
          <p:cNvSpPr txBox="1"/>
          <p:nvPr/>
        </p:nvSpPr>
        <p:spPr>
          <a:xfrm>
            <a:off x="1844850" y="1531075"/>
            <a:ext cx="5454300" cy="10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31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20 Tips for Effective Communication </a:t>
            </a:r>
            <a:endParaRPr sz="34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36" name="Google Shape;36;p8"/>
          <p:cNvCxnSpPr/>
          <p:nvPr/>
        </p:nvCxnSpPr>
        <p:spPr>
          <a:xfrm rot="10800000">
            <a:off x="7181975" y="-742700"/>
            <a:ext cx="14100" cy="2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#9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90" name="Google Shape;90;p1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</a:rPr>
              <a:t>Maintain Your Composure</a:t>
            </a:r>
            <a:endParaRPr b="1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>
                <a:solidFill>
                  <a:schemeClr val="dk1"/>
                </a:solidFill>
              </a:rPr>
              <a:t>When you’re under pressure, make sure you keep your composure and manage your emotions appropriately.</a:t>
            </a:r>
            <a:endParaRPr sz="2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#10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96" name="Google Shape;96;p18"/>
          <p:cNvSpPr txBox="1"/>
          <p:nvPr>
            <p:ph idx="1" type="body"/>
          </p:nvPr>
        </p:nvSpPr>
        <p:spPr>
          <a:xfrm>
            <a:off x="457200" y="11870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Inspire The Audience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500"/>
              <a:t>Always inspire your audience whether it be with a story or a vision for the future. Make sure they leave with confidence and inspiration.</a:t>
            </a:r>
            <a:endParaRPr sz="25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#11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02" name="Google Shape;102;p19"/>
          <p:cNvSpPr txBox="1"/>
          <p:nvPr>
            <p:ph idx="1" type="body"/>
          </p:nvPr>
        </p:nvSpPr>
        <p:spPr>
          <a:xfrm>
            <a:off x="457200" y="384950"/>
            <a:ext cx="8229600" cy="443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Use Metaphors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Make your speech captivating by using stories, metaphors, and imagery to draw the audience into what you are saying.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#12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08" name="Google Shape;108;p20"/>
          <p:cNvSpPr txBox="1"/>
          <p:nvPr>
            <p:ph idx="1" type="body"/>
          </p:nvPr>
        </p:nvSpPr>
        <p:spPr>
          <a:xfrm>
            <a:off x="457200" y="387450"/>
            <a:ext cx="8229600" cy="418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 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Adapt Your Communication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Not every audience is the same and you need to make sure you are adapting your communication to fit who you are talking to.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#13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14" name="Google Shape;114;p21"/>
          <p:cNvSpPr txBox="1"/>
          <p:nvPr>
            <p:ph idx="1" type="body"/>
          </p:nvPr>
        </p:nvSpPr>
        <p:spPr>
          <a:xfrm>
            <a:off x="531875" y="472050"/>
            <a:ext cx="8229600" cy="456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 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Cross-Cultural Communication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 need to make sure you know how to communicate cross-culturally when you are talking to global leaders or those from different cultures and places.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#14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20" name="Google Shape;120;p22"/>
          <p:cNvSpPr txBox="1"/>
          <p:nvPr>
            <p:ph idx="1" type="body"/>
          </p:nvPr>
        </p:nvSpPr>
        <p:spPr>
          <a:xfrm>
            <a:off x="457200" y="429600"/>
            <a:ext cx="8229600" cy="409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Resolve Conflicts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Whether it’s a speech or talking to someone in the workplace, leaders resolve conflicts. They do not create them.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 	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#15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26" name="Google Shape;126;p23"/>
          <p:cNvSpPr txBox="1"/>
          <p:nvPr>
            <p:ph idx="1" type="body"/>
          </p:nvPr>
        </p:nvSpPr>
        <p:spPr>
          <a:xfrm>
            <a:off x="556000" y="549250"/>
            <a:ext cx="8229600" cy="435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Use Facts and Stories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Use your stories to make things more compelling but also concentrate on facts.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#16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32" name="Google Shape;132;p24"/>
          <p:cNvSpPr txBox="1"/>
          <p:nvPr>
            <p:ph idx="1" type="body"/>
          </p:nvPr>
        </p:nvSpPr>
        <p:spPr>
          <a:xfrm>
            <a:off x="510900" y="563025"/>
            <a:ext cx="8229600" cy="412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Ask For Feedback 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Ask for tips and feedback on your speeches and communication from other leaders to see what they suggest.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#17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38" name="Google Shape;138;p25"/>
          <p:cNvSpPr txBox="1"/>
          <p:nvPr>
            <p:ph idx="1" type="body"/>
          </p:nvPr>
        </p:nvSpPr>
        <p:spPr>
          <a:xfrm>
            <a:off x="648550" y="432375"/>
            <a:ext cx="8229600" cy="41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Change Your Tone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Change your tone throughout the speech to fit the topic you are speaking about.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#18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44" name="Google Shape;144;p26"/>
          <p:cNvSpPr txBox="1"/>
          <p:nvPr>
            <p:ph idx="1" type="body"/>
          </p:nvPr>
        </p:nvSpPr>
        <p:spPr>
          <a:xfrm>
            <a:off x="361125" y="517325"/>
            <a:ext cx="8229600" cy="410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Avoid Filler Words 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Make your message strong and simple. Don’t use filler words or </a:t>
            </a:r>
            <a:r>
              <a:rPr lang="en"/>
              <a:t>over complicated</a:t>
            </a:r>
            <a:r>
              <a:rPr lang="en"/>
              <a:t> sentences. Never use 10 words when one word is enough to show the message.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42" name="Google Shape;42;p9"/>
          <p:cNvSpPr txBox="1"/>
          <p:nvPr>
            <p:ph idx="1" type="body"/>
          </p:nvPr>
        </p:nvSpPr>
        <p:spPr>
          <a:xfrm>
            <a:off x="457200" y="1128425"/>
            <a:ext cx="8229600" cy="376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Know the Power of Communication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/>
              <a:t>You can only communicate effectively when you know the power of communication. Communication is important for effective leadership because it impacts and inspires. </a:t>
            </a:r>
            <a:endParaRPr sz="28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8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#19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50" name="Google Shape;150;p27"/>
          <p:cNvSpPr txBox="1"/>
          <p:nvPr>
            <p:ph idx="1" type="body"/>
          </p:nvPr>
        </p:nvSpPr>
        <p:spPr>
          <a:xfrm>
            <a:off x="457200" y="446125"/>
            <a:ext cx="8229600" cy="437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Involve The Audience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When possible and appropriate, ask the audience to participate. This might be necessary all the time but it can engage people more for certain topics.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8"/>
          <p:cNvSpPr txBox="1"/>
          <p:nvPr>
            <p:ph type="title"/>
          </p:nvPr>
        </p:nvSpPr>
        <p:spPr>
          <a:xfrm>
            <a:off x="457200" y="165001"/>
            <a:ext cx="8229600" cy="72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#20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56" name="Google Shape;156;p28"/>
          <p:cNvSpPr txBox="1"/>
          <p:nvPr>
            <p:ph idx="1" type="body"/>
          </p:nvPr>
        </p:nvSpPr>
        <p:spPr>
          <a:xfrm>
            <a:off x="523975" y="427300"/>
            <a:ext cx="8292900" cy="437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Pay Attention To The Audience 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If the audience is not responding the way you want them to, be willing to adapt the message or change your delivery. 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type="title"/>
          </p:nvPr>
        </p:nvSpPr>
        <p:spPr>
          <a:xfrm>
            <a:off x="457200" y="77653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#2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48" name="Google Shape;48;p10"/>
          <p:cNvSpPr txBox="1"/>
          <p:nvPr>
            <p:ph idx="1" type="body"/>
          </p:nvPr>
        </p:nvSpPr>
        <p:spPr>
          <a:xfrm>
            <a:off x="457200" y="622725"/>
            <a:ext cx="8229600" cy="444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Master the Art of Communication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/>
              <a:t>The best way to master the art of communication is to watch real-life examples of leaders who can effectively communicate.</a:t>
            </a:r>
            <a:endParaRPr sz="28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#3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457200" y="11665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Make A Leadership Philosophy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700"/>
              <a:t>Make your own leadership story and connect the narrative to the audience.</a:t>
            </a:r>
            <a:endParaRPr sz="27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type="title"/>
          </p:nvPr>
        </p:nvSpPr>
        <p:spPr>
          <a:xfrm>
            <a:off x="457200" y="379126"/>
            <a:ext cx="8229600" cy="69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#4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60" name="Google Shape;60;p12"/>
          <p:cNvSpPr txBox="1"/>
          <p:nvPr>
            <p:ph idx="1" type="body"/>
          </p:nvPr>
        </p:nvSpPr>
        <p:spPr>
          <a:xfrm>
            <a:off x="457200" y="499200"/>
            <a:ext cx="8229600" cy="45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Use Tone and Pacing  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These are part of verbal dynamics and can be used to tell your story. Make sure to always have the right tone and pace the story as needed.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#5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66" name="Google Shape;66;p13"/>
          <p:cNvSpPr txBox="1"/>
          <p:nvPr>
            <p:ph idx="1" type="body"/>
          </p:nvPr>
        </p:nvSpPr>
        <p:spPr>
          <a:xfrm>
            <a:off x="618150" y="1115575"/>
            <a:ext cx="8068800" cy="352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Convey Your Message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/>
              <a:t>The best way to convey your message is to ensure by emphasizing the things that matter so that the audience pays attention to the most important things.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>
            <p:ph type="title"/>
          </p:nvPr>
        </p:nvSpPr>
        <p:spPr>
          <a:xfrm>
            <a:off x="457200" y="57603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#6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72" name="Google Shape;72;p14"/>
          <p:cNvSpPr txBox="1"/>
          <p:nvPr>
            <p:ph idx="1" type="body"/>
          </p:nvPr>
        </p:nvSpPr>
        <p:spPr>
          <a:xfrm>
            <a:off x="457200" y="1002325"/>
            <a:ext cx="8229600" cy="399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Use Nonverbals 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Know the significance of body language. Make sure you can communicate with just your body.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#7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78" name="Google Shape;78;p15"/>
          <p:cNvSpPr txBox="1"/>
          <p:nvPr>
            <p:ph idx="1" type="body"/>
          </p:nvPr>
        </p:nvSpPr>
        <p:spPr>
          <a:xfrm>
            <a:off x="410525" y="528050"/>
            <a:ext cx="8229600" cy="423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Display Confidence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500"/>
              <a:t>Your posture and gestures can show your confidence and also tell the audience that you are an authority figure. Project confidence with your body. </a:t>
            </a:r>
            <a:endParaRPr sz="25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#8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84" name="Google Shape;84;p16"/>
          <p:cNvSpPr txBox="1"/>
          <p:nvPr>
            <p:ph idx="1" type="body"/>
          </p:nvPr>
        </p:nvSpPr>
        <p:spPr>
          <a:xfrm>
            <a:off x="457200" y="500050"/>
            <a:ext cx="8229600" cy="413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Know How To Navigate Challenging Conversations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/>
              <a:t>Address conflicts with the right strategies and ensure you know how to manage difficult conversations.</a:t>
            </a:r>
            <a:endParaRPr sz="27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ight 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