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media/image1.jpeg" ContentType="image/jpeg"/>
  <Override PartName="/ppt/media/image3.png" ContentType="image/png"/>
  <Override PartName="/ppt/media/image2.jpeg" ContentType="image/jpeg"/>
  <Override PartName="/ppt/media/image4.jpeg" ContentType="image/jpeg"/>
  <Override PartName="/ppt/media/image5.jpeg" ContentType="image/jpeg"/>
  <Override PartName="/ppt/media/image7.png" ContentType="image/png"/>
  <Override PartName="/ppt/media/image6.png" ContentType="image/pn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s/slide24.xml" ContentType="application/vnd.openxmlformats-officedocument.presentationml.slide+xml"/>
  <Override PartName="/ppt/slides/slide8.xml" ContentType="application/vnd.openxmlformats-officedocument.presentationml.slide+xml"/>
  <Override PartName="/ppt/slides/slide25.xml" ContentType="application/vnd.openxmlformats-officedocument.presentationml.slide+xml"/>
  <Override PartName="/ppt/slides/slide9.xml" ContentType="application/vnd.openxmlformats-officedocument.presentationml.slide+xml"/>
  <Override PartName="/ppt/slides/slide26.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_rels/slide1.xml.rels" ContentType="application/vnd.openxmlformats-package.relationships+xml"/>
  <Override PartName="/ppt/slides/_rels/slide22.xml.rels" ContentType="application/vnd.openxmlformats-package.relationships+xml"/>
  <Override PartName="/ppt/slides/_rels/slide2.xml.rels" ContentType="application/vnd.openxmlformats-package.relationships+xml"/>
  <Override PartName="/ppt/slides/_rels/slide20.xml.rels" ContentType="application/vnd.openxmlformats-package.relationships+xml"/>
  <Override PartName="/ppt/slides/_rels/slide3.xml.rels" ContentType="application/vnd.openxmlformats-package.relationships+xml"/>
  <Override PartName="/ppt/slides/_rels/slide21.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23.xml.rels" ContentType="application/vnd.openxmlformats-package.relationships+xml"/>
  <Override PartName="/ppt/slides/_rels/slide6.xml.rels" ContentType="application/vnd.openxmlformats-package.relationships+xml"/>
  <Override PartName="/ppt/slides/_rels/slide24.xml.rels" ContentType="application/vnd.openxmlformats-package.relationships+xml"/>
  <Override PartName="/ppt/slides/_rels/slide7.xml.rels" ContentType="application/vnd.openxmlformats-package.relationships+xml"/>
  <Override PartName="/ppt/slides/_rels/slide25.xml.rels" ContentType="application/vnd.openxmlformats-package.relationships+xml"/>
  <Override PartName="/ppt/slides/_rels/slide8.xml.rels" ContentType="application/vnd.openxmlformats-package.relationships+xml"/>
  <Override PartName="/ppt/slides/_rels/slide26.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1.xml.rels" ContentType="application/vnd.openxmlformats-package.relationships+xml"/>
  <Override PartName="/ppt/slides/_rels/slide32.xml.rels" ContentType="application/vnd.openxmlformats-package.relationships+xml"/>
  <Override PartName="/ppt/presProps.xml" ContentType="application/vnd.openxmlformats-officedocument.presentationml.presPro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Lst>
  <p:sldSz cx="10080625" cy="567055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2.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Default">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3"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mediaAndTx" preserve="1">
  <p:cSld name="Default 1">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8CF5E2C9-7945-4A44-BBEF-B74D8CB6E2DC}" type="slidenum">
              <a:t>&lt;#&gt;</a:t>
            </a:fld>
          </a:p>
        </p:txBody>
      </p:sp>
      <p:sp>
        <p:nvSpPr>
          <p:cNvPr id="4" name="PlaceHolder 3"/>
          <p:cNvSpPr>
            <a:spLocks noGrp="1"/>
          </p:cNvSpPr>
          <p:nvPr>
            <p:ph type="dt" idx="1"/>
          </p:nvPr>
        </p:nvSpPr>
        <p:spPr/>
        <p:txBody>
          <a:bodyPr/>
          <a:p>
            <a:r>
              <a:rPr lang="en-GB"/>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Default 1">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10"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AD8B380F-BD99-4EF7-B8A2-7186BFF1AE9A}" type="slidenum">
              <a:t>&lt;#&gt;</a:t>
            </a:fld>
          </a:p>
        </p:txBody>
      </p:sp>
      <p:sp>
        <p:nvSpPr>
          <p:cNvPr id="6" name="PlaceHolder 5"/>
          <p:cNvSpPr>
            <a:spLocks noGrp="1"/>
          </p:cNvSpPr>
          <p:nvPr>
            <p:ph type="dt" idx="1"/>
          </p:nvPr>
        </p:nvSpPr>
        <p:spPr/>
        <p:txBody>
          <a:bodyPr/>
          <a:p>
            <a:r>
              <a:rPr lang="en-GB"/>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Default 1">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6C62960F-26F3-407A-A6FB-633A1CEF511B}" type="slidenum">
              <a:t>&lt;#&gt;</a:t>
            </a:fld>
          </a:p>
        </p:txBody>
      </p:sp>
      <p:sp>
        <p:nvSpPr>
          <p:cNvPr id="4" name="PlaceHolder 3"/>
          <p:cNvSpPr>
            <a:spLocks noGrp="1"/>
          </p:cNvSpPr>
          <p:nvPr>
            <p:ph type="dt" idx="1"/>
          </p:nvPr>
        </p:nvSpPr>
        <p:spPr/>
        <p:txBody>
          <a:bodyPr/>
          <a:p>
            <a:r>
              <a:rPr lang="en-GB"/>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r>
              <a:rPr b="0" lang="en-US" sz="4400" spc="-1" strike="noStrike" cap="small">
                <a:solidFill>
                  <a:srgbClr val="000099"/>
                </a:solidFill>
                <a:latin typeface="Arial"/>
              </a:rPr>
              <a:t>Click to edit the title text format</a:t>
            </a:r>
            <a:endParaRPr b="0" lang="en-US" sz="4400" spc="-1" strike="noStrike" cap="small">
              <a:solidFill>
                <a:srgbClr val="000099"/>
              </a:solidFill>
              <a:latin typeface="Arial"/>
            </a:endParaRPr>
          </a:p>
        </p:txBody>
      </p:sp>
      <p:sp>
        <p:nvSpPr>
          <p:cNvPr id="1" name="PlaceHolder 2"/>
          <p:cNvSpPr>
            <a:spLocks noGrp="1"/>
          </p:cNvSpPr>
          <p:nvPr>
            <p:ph type="body"/>
          </p:nvPr>
        </p:nvSpPr>
        <p:spPr>
          <a:xfrm>
            <a:off x="504000" y="1584720"/>
            <a:ext cx="9071640" cy="3288240"/>
          </a:xfrm>
          <a:prstGeom prst="rect">
            <a:avLst/>
          </a:prstGeom>
          <a:noFill/>
          <a:ln w="0">
            <a:noFill/>
          </a:ln>
        </p:spPr>
        <p:txBody>
          <a:bodyPr lIns="0" rIns="0" tIns="0" bIns="0" anchor="t">
            <a:normAutofit/>
          </a:bodyPr>
          <a:p>
            <a:pPr marL="432000" indent="-324000">
              <a:spcBef>
                <a:spcPts val="1414"/>
              </a:spcBef>
              <a:buClr>
                <a:srgbClr val="000099"/>
              </a:buClr>
              <a:buSzPct val="45000"/>
              <a:buFont typeface="Wingdings" charset="2"/>
              <a:buChar char=""/>
            </a:pPr>
            <a:r>
              <a:rPr b="0" lang="en-US" sz="3200" spc="-1" strike="noStrike">
                <a:solidFill>
                  <a:srgbClr val="000099"/>
                </a:solidFill>
                <a:latin typeface="Arial Narrow"/>
              </a:rPr>
              <a:t>Click to edit the outline text format</a:t>
            </a:r>
            <a:endParaRPr b="0" lang="en-US" sz="3200" spc="-1" strike="noStrike">
              <a:solidFill>
                <a:srgbClr val="000099"/>
              </a:solidFill>
              <a:latin typeface="Arial Narrow"/>
            </a:endParaRPr>
          </a:p>
          <a:p>
            <a:pPr lvl="1" marL="864000" indent="-324000">
              <a:spcBef>
                <a:spcPts val="1134"/>
              </a:spcBef>
              <a:buClr>
                <a:srgbClr val="000099"/>
              </a:buClr>
              <a:buSzPct val="75000"/>
              <a:buFont typeface="Symbol" charset="2"/>
              <a:buChar char=""/>
            </a:pPr>
            <a:r>
              <a:rPr b="0" lang="en-US" sz="2800" spc="-1" strike="noStrike">
                <a:solidFill>
                  <a:srgbClr val="000099"/>
                </a:solidFill>
                <a:latin typeface="Arial Narrow"/>
              </a:rPr>
              <a:t>Second Outline Level</a:t>
            </a:r>
            <a:endParaRPr b="0" lang="en-US" sz="2800" spc="-1" strike="noStrike">
              <a:solidFill>
                <a:srgbClr val="000099"/>
              </a:solidFill>
              <a:latin typeface="Arial Narrow"/>
            </a:endParaRPr>
          </a:p>
          <a:p>
            <a:pPr lvl="2" marL="1296000" indent="-288000">
              <a:spcBef>
                <a:spcPts val="850"/>
              </a:spcBef>
              <a:buClr>
                <a:srgbClr val="000099"/>
              </a:buClr>
              <a:buSzPct val="45000"/>
              <a:buFont typeface="Wingdings" charset="2"/>
              <a:buChar char=""/>
            </a:pPr>
            <a:r>
              <a:rPr b="0" lang="en-US" sz="2400" spc="-1" strike="noStrike">
                <a:solidFill>
                  <a:srgbClr val="000099"/>
                </a:solidFill>
                <a:latin typeface="Arial Narrow"/>
              </a:rPr>
              <a:t>Third Outline Level</a:t>
            </a:r>
            <a:endParaRPr b="0" lang="en-US" sz="2400" spc="-1" strike="noStrike">
              <a:solidFill>
                <a:srgbClr val="000099"/>
              </a:solidFill>
              <a:latin typeface="Arial Narrow"/>
            </a:endParaRPr>
          </a:p>
          <a:p>
            <a:pPr lvl="3" marL="1728000" indent="-216000">
              <a:spcBef>
                <a:spcPts val="567"/>
              </a:spcBef>
              <a:buClr>
                <a:srgbClr val="000099"/>
              </a:buClr>
              <a:buSzPct val="75000"/>
              <a:buFont typeface="Symbol" charset="2"/>
              <a:buChar char=""/>
            </a:pPr>
            <a:r>
              <a:rPr b="0" lang="en-US" sz="2000" spc="-1" strike="noStrike">
                <a:solidFill>
                  <a:srgbClr val="000099"/>
                </a:solidFill>
                <a:latin typeface="Arial Narrow"/>
              </a:rPr>
              <a:t>Fourth Outline Level</a:t>
            </a:r>
            <a:endParaRPr b="0" lang="en-US" sz="2000" spc="-1" strike="noStrike">
              <a:solidFill>
                <a:srgbClr val="000099"/>
              </a:solidFill>
              <a:latin typeface="Arial Narrow"/>
            </a:endParaRPr>
          </a:p>
          <a:p>
            <a:pPr lvl="4" marL="2160000" indent="-216000">
              <a:spcBef>
                <a:spcPts val="283"/>
              </a:spcBef>
              <a:buClr>
                <a:srgbClr val="000099"/>
              </a:buClr>
              <a:buSzPct val="45000"/>
              <a:buFont typeface="Wingdings" charset="2"/>
              <a:buChar char=""/>
            </a:pPr>
            <a:r>
              <a:rPr b="0" lang="en-US" sz="2000" spc="-1" strike="noStrike">
                <a:solidFill>
                  <a:srgbClr val="000099"/>
                </a:solidFill>
                <a:latin typeface="Arial Narrow"/>
              </a:rPr>
              <a:t>Fifth Outline Level</a:t>
            </a:r>
            <a:endParaRPr b="0" lang="en-US" sz="2000" spc="-1" strike="noStrike">
              <a:solidFill>
                <a:srgbClr val="000099"/>
              </a:solidFill>
              <a:latin typeface="Arial Narrow"/>
            </a:endParaRPr>
          </a:p>
          <a:p>
            <a:pPr lvl="5" marL="2592000" indent="-216000">
              <a:spcBef>
                <a:spcPts val="283"/>
              </a:spcBef>
              <a:buClr>
                <a:srgbClr val="000099"/>
              </a:buClr>
              <a:buSzPct val="45000"/>
              <a:buFont typeface="Wingdings" charset="2"/>
              <a:buChar char=""/>
            </a:pPr>
            <a:r>
              <a:rPr b="0" lang="en-US" sz="2000" spc="-1" strike="noStrike">
                <a:solidFill>
                  <a:srgbClr val="000099"/>
                </a:solidFill>
                <a:latin typeface="Arial Narrow"/>
              </a:rPr>
              <a:t>Sixth Outline Level</a:t>
            </a:r>
            <a:endParaRPr b="0" lang="en-US" sz="2000" spc="-1" strike="noStrike">
              <a:solidFill>
                <a:srgbClr val="000099"/>
              </a:solidFill>
              <a:latin typeface="Arial Narrow"/>
            </a:endParaRPr>
          </a:p>
          <a:p>
            <a:pPr lvl="6" marL="3024000" indent="-216000">
              <a:spcBef>
                <a:spcPts val="283"/>
              </a:spcBef>
              <a:buClr>
                <a:srgbClr val="000099"/>
              </a:buClr>
              <a:buSzPct val="45000"/>
              <a:buFont typeface="Wingdings" charset="2"/>
              <a:buChar char=""/>
            </a:pPr>
            <a:r>
              <a:rPr b="0" lang="en-US" sz="2000" spc="-1" strike="noStrike">
                <a:solidFill>
                  <a:srgbClr val="000099"/>
                </a:solidFill>
                <a:latin typeface="Arial Narrow"/>
              </a:rPr>
              <a:t>Seventh Outline Level</a:t>
            </a:r>
            <a:endParaRPr b="0" lang="en-US" sz="2000" spc="-1" strike="noStrike">
              <a:solidFill>
                <a:srgbClr val="000099"/>
              </a:solidFill>
              <a:latin typeface="Arial Narrow"/>
            </a:endParaRPr>
          </a:p>
        </p:txBody>
      </p:sp>
    </p:spTree>
  </p:cSld>
  <p:clrMap bg1="lt1" bg2="lt2" tx1="dk1" tx2="dk2" accent1="accent1" accent2="accent2" accent3="accent3" accent4="accent4" accent5="accent5" accent6="accent6" hlink="hlink" folHlink="folHlink"/>
  <p:sldLayoutIdLst>
    <p:sldLayoutId id="2147483649" r:id="rId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r>
              <a:rPr b="0" lang="en-US" sz="4400" spc="-1" strike="noStrike" cap="all">
                <a:solidFill>
                  <a:srgbClr val="000000"/>
                </a:solidFill>
                <a:latin typeface="Arial"/>
              </a:rPr>
              <a:t>Click to edit the title text format</a:t>
            </a:r>
            <a:endParaRPr b="0" lang="en-US" sz="4400" spc="-1" strike="noStrike" cap="all">
              <a:solidFill>
                <a:srgbClr val="000000"/>
              </a:solidFill>
              <a:latin typeface="Arial"/>
            </a:endParaRPr>
          </a:p>
        </p:txBody>
      </p:sp>
      <p:sp>
        <p:nvSpPr>
          <p:cNvPr id="5" name="PlaceHolder 2"/>
          <p:cNvSpPr>
            <a:spLocks noGrp="1"/>
          </p:cNvSpPr>
          <p:nvPr>
            <p:ph type="body"/>
          </p:nvPr>
        </p:nvSpPr>
        <p:spPr>
          <a:xfrm>
            <a:off x="504000" y="132660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Click to edit the outline text format</a:t>
            </a:r>
            <a:endParaRPr b="0" lang="en-US" sz="3200" spc="-1" strike="noStrike">
              <a:solidFill>
                <a:srgbClr val="000000"/>
              </a:solidFill>
              <a:latin typeface="Arial Narrow"/>
            </a:endParaRPr>
          </a:p>
          <a:p>
            <a:pPr lvl="1" marL="864000" indent="-324000">
              <a:spcBef>
                <a:spcPts val="1134"/>
              </a:spcBef>
              <a:buClr>
                <a:srgbClr val="000000"/>
              </a:buClr>
              <a:buSzPct val="75000"/>
              <a:buFont typeface="Symbol" charset="2"/>
              <a:buChar char=""/>
            </a:pPr>
            <a:r>
              <a:rPr b="0" lang="en-US" sz="2800" spc="-1" strike="noStrike">
                <a:solidFill>
                  <a:srgbClr val="000000"/>
                </a:solidFill>
                <a:latin typeface="Arial Narrow"/>
              </a:rPr>
              <a:t>Second Outline Level</a:t>
            </a:r>
            <a:endParaRPr b="0" lang="en-US" sz="2800" spc="-1" strike="noStrike">
              <a:solidFill>
                <a:srgbClr val="000000"/>
              </a:solidFill>
              <a:latin typeface="Arial Narrow"/>
            </a:endParaRPr>
          </a:p>
          <a:p>
            <a:pPr lvl="2" marL="1296000" indent="-288000">
              <a:spcBef>
                <a:spcPts val="850"/>
              </a:spcBef>
              <a:buClr>
                <a:srgbClr val="000000"/>
              </a:buClr>
              <a:buSzPct val="45000"/>
              <a:buFont typeface="Wingdings" charset="2"/>
              <a:buChar char=""/>
            </a:pPr>
            <a:r>
              <a:rPr b="0" lang="en-US" sz="2400" spc="-1" strike="noStrike">
                <a:solidFill>
                  <a:srgbClr val="000000"/>
                </a:solidFill>
                <a:latin typeface="Arial Narrow"/>
              </a:rPr>
              <a:t>Third Outline Level</a:t>
            </a:r>
            <a:endParaRPr b="0" lang="en-US" sz="2400" spc="-1" strike="noStrike">
              <a:solidFill>
                <a:srgbClr val="000000"/>
              </a:solidFill>
              <a:latin typeface="Arial Narrow"/>
            </a:endParaRPr>
          </a:p>
          <a:p>
            <a:pPr lvl="3" marL="1728000" indent="-216000">
              <a:spcBef>
                <a:spcPts val="567"/>
              </a:spcBef>
              <a:buClr>
                <a:srgbClr val="000000"/>
              </a:buClr>
              <a:buSzPct val="75000"/>
              <a:buFont typeface="Symbol" charset="2"/>
              <a:buChar char=""/>
            </a:pPr>
            <a:r>
              <a:rPr b="0" lang="en-US" sz="2000" spc="-1" strike="noStrike">
                <a:solidFill>
                  <a:srgbClr val="000000"/>
                </a:solidFill>
                <a:latin typeface="Arial Narrow"/>
              </a:rPr>
              <a:t>Fourth Outline Level</a:t>
            </a:r>
            <a:endParaRPr b="0" lang="en-US" sz="2000" spc="-1" strike="noStrike">
              <a:solidFill>
                <a:srgbClr val="000000"/>
              </a:solidFill>
              <a:latin typeface="Arial Narrow"/>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Narrow"/>
              </a:rPr>
              <a:t>Fifth Outline Level</a:t>
            </a:r>
            <a:endParaRPr b="0" lang="en-US" sz="2000" spc="-1" strike="noStrike">
              <a:solidFill>
                <a:srgbClr val="000000"/>
              </a:solidFill>
              <a:latin typeface="Arial Narrow"/>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Narrow"/>
              </a:rPr>
              <a:t>Sixth Outline Level</a:t>
            </a:r>
            <a:endParaRPr b="0" lang="en-US" sz="2000" spc="-1" strike="noStrike">
              <a:solidFill>
                <a:srgbClr val="000000"/>
              </a:solidFill>
              <a:latin typeface="Arial Narrow"/>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Narrow"/>
              </a:rPr>
              <a:t>Seventh Outline Level</a:t>
            </a:r>
            <a:endParaRPr b="0" lang="en-US" sz="2000" spc="-1" strike="noStrike">
              <a:solidFill>
                <a:srgbClr val="000000"/>
              </a:solidFill>
              <a:latin typeface="Arial Narrow"/>
            </a:endParaRPr>
          </a:p>
        </p:txBody>
      </p:sp>
      <p:sp>
        <p:nvSpPr>
          <p:cNvPr id="6" name="PlaceHolder 3"/>
          <p:cNvSpPr>
            <a:spLocks noGrp="1"/>
          </p:cNvSpPr>
          <p:nvPr>
            <p:ph type="dt" idx="1"/>
          </p:nvPr>
        </p:nvSpPr>
        <p:spPr>
          <a:xfrm>
            <a:off x="504000" y="5165280"/>
            <a:ext cx="2348280" cy="390600"/>
          </a:xfrm>
          <a:prstGeom prst="rect">
            <a:avLst/>
          </a:prstGeom>
          <a:noFill/>
          <a:ln w="0">
            <a:noFill/>
          </a:ln>
        </p:spPr>
        <p:txBody>
          <a:bodyPr lIns="0" rIns="0" tIns="0" bIns="0" anchor="t">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
        <p:nvSpPr>
          <p:cNvPr id="7" name="PlaceHolder 4"/>
          <p:cNvSpPr>
            <a:spLocks noGrp="1"/>
          </p:cNvSpPr>
          <p:nvPr>
            <p:ph type="ftr" idx="2"/>
          </p:nvPr>
        </p:nvSpPr>
        <p:spPr>
          <a:xfrm>
            <a:off x="3447360" y="5165280"/>
            <a:ext cx="3195000" cy="390600"/>
          </a:xfrm>
          <a:prstGeom prst="rect">
            <a:avLst/>
          </a:prstGeom>
          <a:noFill/>
          <a:ln w="0">
            <a:noFill/>
          </a:ln>
        </p:spPr>
        <p:txBody>
          <a:bodyPr lIns="0" rIns="0" tIns="0" bIns="0" anchor="t">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8" name="PlaceHolder 5"/>
          <p:cNvSpPr>
            <a:spLocks noGrp="1"/>
          </p:cNvSpPr>
          <p:nvPr>
            <p:ph type="sldNum" idx="3"/>
          </p:nvPr>
        </p:nvSpPr>
        <p:spPr>
          <a:xfrm>
            <a:off x="7227360" y="5165280"/>
            <a:ext cx="2348280" cy="390600"/>
          </a:xfrm>
          <a:prstGeom prst="rect">
            <a:avLst/>
          </a:prstGeom>
          <a:noFill/>
          <a:ln w="0">
            <a:noFill/>
          </a:ln>
        </p:spPr>
        <p:txBody>
          <a:bodyPr lIns="0" rIns="0" tIns="0" bIns="0" anchor="t">
            <a:noAutofit/>
          </a:bodyPr>
          <a:lstStyle>
            <a:lvl1pPr indent="0" algn="r">
              <a:buNone/>
              <a:defRPr b="0" lang="en-US" sz="1400" spc="-1" strike="noStrike">
                <a:solidFill>
                  <a:srgbClr val="000000"/>
                </a:solidFill>
                <a:latin typeface="Times New Roman"/>
              </a:defRPr>
            </a:lvl1pPr>
          </a:lstStyle>
          <a:p>
            <a:pPr indent="0" algn="r">
              <a:buNone/>
            </a:pPr>
            <a:fld id="{927CD7F3-5543-4F19-9E13-B7B96B45F1A7}"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1" r:id="rId2"/>
    <p:sldLayoutId id="2147483652" r:id="rId3"/>
    <p:sldLayoutId id="2147483653" r:id="rId4"/>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11.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4.xml"/>
</Relationships>
</file>

<file path=ppt/slides/_rels/slide1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1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1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15.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4.xml"/>
</Relationships>
</file>

<file path=ppt/slides/_rels/slide16.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4.xml"/>
</Relationships>
</file>

<file path=ppt/slides/_rels/slide1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1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1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2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21.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4.xml"/>
</Relationships>
</file>

<file path=ppt/slides/_rels/slide2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2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2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2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2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2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2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2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3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3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3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7.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4.xml"/>
</Relationships>
</file>

<file path=ppt/slides/_rels/slide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_rels/slide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4000" spc="-1" strike="noStrike">
                <a:solidFill>
                  <a:srgbClr val="ffffff"/>
                </a:solidFill>
                <a:latin typeface="Arial Black"/>
              </a:rPr>
              <a:t>3 Big Examples of Cyber Attacks Against Major Business</a:t>
            </a:r>
            <a:endParaRPr b="0" lang="en-US" sz="4000" spc="-1" strike="noStrike">
              <a:solidFill>
                <a:srgbClr val="000000"/>
              </a:solidFill>
              <a:latin typeface="Arial"/>
            </a:endParaRPr>
          </a:p>
          <a:p>
            <a:pPr algn="ctr"/>
            <a:r>
              <a:rPr b="0" lang="en-US" sz="4800" spc="-1" strike="noStrike">
                <a:solidFill>
                  <a:srgbClr val="ffffff"/>
                </a:solidFill>
                <a:latin typeface="Arial Black"/>
              </a:rPr>
              <a:t> </a:t>
            </a:r>
            <a:r>
              <a:rPr b="0" lang="en-US" sz="3600" spc="-1" strike="noStrike">
                <a:solidFill>
                  <a:srgbClr val="ffffff"/>
                </a:solidFill>
                <a:latin typeface="Arial Black"/>
              </a:rPr>
              <a:t>(And How You Can Protect Yours From Disaster)</a:t>
            </a:r>
            <a:endParaRPr b="0" lang="en-US" sz="3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6"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So, what does this mean </a:t>
            </a:r>
            <a:endParaRPr b="0" lang="en-US" sz="4000" spc="-1" strike="noStrike">
              <a:solidFill>
                <a:srgbClr val="000000"/>
              </a:solidFill>
              <a:latin typeface="Arial"/>
            </a:endParaRPr>
          </a:p>
          <a:p>
            <a:pPr algn="ctr"/>
            <a:r>
              <a:rPr b="0" lang="en-US" sz="4000" spc="-1" strike="noStrike">
                <a:solidFill>
                  <a:srgbClr val="000000"/>
                </a:solidFill>
                <a:latin typeface="Arial"/>
              </a:rPr>
              <a:t>for your business? </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27" name="" descr=""/>
          <p:cNvPicPr/>
          <p:nvPr/>
        </p:nvPicPr>
        <p:blipFill>
          <a:blip r:embed="rId1"/>
          <a:stretch/>
        </p:blipFill>
        <p:spPr>
          <a:xfrm>
            <a:off x="-131400" y="-614880"/>
            <a:ext cx="10355400" cy="6907320"/>
          </a:xfrm>
          <a:prstGeom prst="rect">
            <a:avLst/>
          </a:prstGeom>
          <a:ln w="0">
            <a:noFill/>
          </a:ln>
        </p:spPr>
      </p:pic>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29" name="PlaceHolder 2"/>
          <p:cNvSpPr>
            <a:spLocks noGrp="1"/>
          </p:cNvSpPr>
          <p:nvPr>
            <p:ph/>
          </p:nvPr>
        </p:nvSpPr>
        <p:spPr>
          <a:xfrm>
            <a:off x="504000" y="1758240"/>
            <a:ext cx="9071640" cy="21535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Additionally, you should isolate different parts of your network to limit the spread of attacks.</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31" name="PlaceHolder 2"/>
          <p:cNvSpPr>
            <a:spLocks noGrp="1"/>
          </p:cNvSpPr>
          <p:nvPr>
            <p:ph/>
          </p:nvPr>
        </p:nvSpPr>
        <p:spPr>
          <a:xfrm>
            <a:off x="504000" y="1758240"/>
            <a:ext cx="9071640" cy="21535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Additionally, you should isolate different parts of your network to limit the spread of attacks.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Finally, implement security tools that will promptly detect and respond to suspicious activities.</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2"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Equifax Data Breach</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33" name="" descr=""/>
          <p:cNvPicPr/>
          <p:nvPr/>
        </p:nvPicPr>
        <p:blipFill>
          <a:blip r:embed="rId1"/>
          <a:stretch/>
        </p:blipFill>
        <p:spPr>
          <a:xfrm>
            <a:off x="-91440" y="-586440"/>
            <a:ext cx="10275480" cy="6850440"/>
          </a:xfrm>
          <a:prstGeom prst="rect">
            <a:avLst/>
          </a:prstGeom>
          <a:ln w="0">
            <a:noFill/>
          </a:ln>
        </p:spPr>
      </p:pic>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34" name="" descr=""/>
          <p:cNvPicPr/>
          <p:nvPr/>
        </p:nvPicPr>
        <p:blipFill>
          <a:blip r:embed="rId1"/>
          <a:stretch/>
        </p:blipFill>
        <p:spPr>
          <a:xfrm>
            <a:off x="330840" y="3960"/>
            <a:ext cx="9430920" cy="5669640"/>
          </a:xfrm>
          <a:prstGeom prst="rect">
            <a:avLst/>
          </a:prstGeom>
          <a:ln w="0">
            <a:noFill/>
          </a:ln>
        </p:spPr>
      </p:pic>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36" name="PlaceHolder 2"/>
          <p:cNvSpPr>
            <a:spLocks noGrp="1"/>
          </p:cNvSpPr>
          <p:nvPr>
            <p:ph/>
          </p:nvPr>
        </p:nvSpPr>
        <p:spPr>
          <a:xfrm>
            <a:off x="504000" y="1295640"/>
            <a:ext cx="9071640" cy="30787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This is why every business needs to assess and address vulnerabilities in their computer systems as soon as possible, especially if you regularly use web applications.</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38" name="PlaceHolder 2"/>
          <p:cNvSpPr>
            <a:spLocks noGrp="1"/>
          </p:cNvSpPr>
          <p:nvPr>
            <p:ph/>
          </p:nvPr>
        </p:nvSpPr>
        <p:spPr>
          <a:xfrm>
            <a:off x="504000" y="1295640"/>
            <a:ext cx="9071640" cy="30787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This is why every business needs to assess and address vulnerabilities in their computer systems as soon as possible, especially if you regularly use web applications.</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We must stress the importance of employee training to reduce the risk of human error, which accounts for 90%  of cyber attacks.</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9"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You should also take encryption seriously, especially when handling sensitive data.</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3" name="PlaceHolder 2"/>
          <p:cNvSpPr>
            <a:spLocks noGrp="1"/>
          </p:cNvSpPr>
          <p:nvPr>
            <p:ph/>
          </p:nvPr>
        </p:nvSpPr>
        <p:spPr>
          <a:xfrm>
            <a:off x="504000" y="1121760"/>
            <a:ext cx="9071640" cy="34268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World-renowned businesses are not safe from cyber attacks. </a:t>
            </a:r>
            <a:endParaRPr b="0" lang="en-US" sz="2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0"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Sony Pictures Entertainment Hack</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41" name="" descr=""/>
          <p:cNvPicPr/>
          <p:nvPr/>
        </p:nvPicPr>
        <p:blipFill>
          <a:blip r:embed="rId1"/>
          <a:stretch/>
        </p:blipFill>
        <p:spPr>
          <a:xfrm>
            <a:off x="330840" y="3960"/>
            <a:ext cx="9430920" cy="5669640"/>
          </a:xfrm>
          <a:prstGeom prst="rect">
            <a:avLst/>
          </a:prstGeom>
          <a:ln w="0">
            <a:noFill/>
          </a:ln>
        </p:spPr>
      </p:pic>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43" name="PlaceHolder 2"/>
          <p:cNvSpPr>
            <a:spLocks noGrp="1"/>
          </p:cNvSpPr>
          <p:nvPr>
            <p:ph/>
          </p:nvPr>
        </p:nvSpPr>
        <p:spPr>
          <a:xfrm>
            <a:off x="504000" y="1752120"/>
            <a:ext cx="9071640" cy="21661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Many believe the attack was politically motivated, particularly by a foreign power opposed to the United States.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45" name="PlaceHolder 2"/>
          <p:cNvSpPr>
            <a:spLocks noGrp="1"/>
          </p:cNvSpPr>
          <p:nvPr>
            <p:ph/>
          </p:nvPr>
        </p:nvSpPr>
        <p:spPr>
          <a:xfrm>
            <a:off x="504000" y="1752120"/>
            <a:ext cx="9071640" cy="21661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Many believe the attack was politically motivated, particularly by a foreign power opposed to the United States.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Nonetheless, it cost the film company millions of dollars.</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47" name="PlaceHolder 2"/>
          <p:cNvSpPr>
            <a:spLocks noGrp="1"/>
          </p:cNvSpPr>
          <p:nvPr>
            <p:ph/>
          </p:nvPr>
        </p:nvSpPr>
        <p:spPr>
          <a:xfrm>
            <a:off x="504000" y="1195200"/>
            <a:ext cx="9071640" cy="32799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The lessons you need to learn and apply to your business include ensuring access controls are properly set up so employees can only access parts of the data, not everything that is stored. </a:t>
            </a:r>
            <a:endParaRPr b="0" lang="en-US" sz="2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49" name="PlaceHolder 2"/>
          <p:cNvSpPr>
            <a:spLocks noGrp="1"/>
          </p:cNvSpPr>
          <p:nvPr>
            <p:ph/>
          </p:nvPr>
        </p:nvSpPr>
        <p:spPr>
          <a:xfrm>
            <a:off x="504000" y="1195200"/>
            <a:ext cx="9071640" cy="32799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The lessons you need to learn and apply to your business include ensuring access controls are properly set up so employees can only access parts of the data, not everything that is stored. </a:t>
            </a:r>
            <a:endParaRPr b="0" lang="en-US" sz="2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Additionally, it's important to implement regular backups to secure and update data, mitigating data loss during an attack.</a:t>
            </a:r>
            <a:endParaRPr b="0" lang="en-US" sz="2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51" name="PlaceHolder 2"/>
          <p:cNvSpPr>
            <a:spLocks noGrp="1"/>
          </p:cNvSpPr>
          <p:nvPr>
            <p:ph/>
          </p:nvPr>
        </p:nvSpPr>
        <p:spPr>
          <a:xfrm>
            <a:off x="504000" y="1195200"/>
            <a:ext cx="9071640" cy="32799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The lessons you need to learn and apply to your business include ensuring access controls are properly set up so employees can only access parts of the data, not everything that is stored. </a:t>
            </a:r>
            <a:endParaRPr b="0" lang="en-US" sz="2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Additionally, it's important to implement regular backups to secure and update data, mitigating data loss during an attack.</a:t>
            </a:r>
            <a:endParaRPr b="0" lang="en-US" sz="2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Lastly, consider implementing an incident response plan to take specific actions if a cyber attack occurs.</a:t>
            </a:r>
            <a:endParaRPr b="0" lang="en-US" sz="2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2"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Final Thoughts</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54" name="PlaceHolder 2"/>
          <p:cNvSpPr>
            <a:spLocks noGrp="1"/>
          </p:cNvSpPr>
          <p:nvPr>
            <p:ph/>
          </p:nvPr>
        </p:nvSpPr>
        <p:spPr>
          <a:xfrm>
            <a:off x="504000" y="1446840"/>
            <a:ext cx="9071640" cy="2776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Thank you for checking out this presentation.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56" name="PlaceHolder 2"/>
          <p:cNvSpPr>
            <a:spLocks noGrp="1"/>
          </p:cNvSpPr>
          <p:nvPr>
            <p:ph/>
          </p:nvPr>
        </p:nvSpPr>
        <p:spPr>
          <a:xfrm>
            <a:off x="504000" y="1446840"/>
            <a:ext cx="9071640" cy="2776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Thank you for checking out this presentation.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We hope you take the necessary measures to protect your business's computers from cyber attacks.</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5" name="PlaceHolder 2"/>
          <p:cNvSpPr>
            <a:spLocks noGrp="1"/>
          </p:cNvSpPr>
          <p:nvPr>
            <p:ph/>
          </p:nvPr>
        </p:nvSpPr>
        <p:spPr>
          <a:xfrm>
            <a:off x="504000" y="1121760"/>
            <a:ext cx="9071640" cy="34268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World-renowned businesses are not safe from cyber attacks. </a:t>
            </a:r>
            <a:endParaRPr b="0" lang="en-US" sz="2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In fact, in this presentation, we're going to take a look at three major businesses that have fallen victim to them. </a:t>
            </a:r>
            <a:endParaRPr b="0" lang="en-US" sz="2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58" name="PlaceHolder 2"/>
          <p:cNvSpPr>
            <a:spLocks noGrp="1"/>
          </p:cNvSpPr>
          <p:nvPr>
            <p:ph/>
          </p:nvPr>
        </p:nvSpPr>
        <p:spPr>
          <a:xfrm>
            <a:off x="504000" y="1446840"/>
            <a:ext cx="9071640" cy="2776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Thank you for checking out this presentation.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We hope you take the necessary measures to protect your business's computers from cyber attacks.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These three major examples have shown the serious impact a cyber attack can leave behind.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60" name="PlaceHolder 2"/>
          <p:cNvSpPr>
            <a:spLocks noGrp="1"/>
          </p:cNvSpPr>
          <p:nvPr>
            <p:ph/>
          </p:nvPr>
        </p:nvSpPr>
        <p:spPr>
          <a:xfrm>
            <a:off x="504000" y="1286640"/>
            <a:ext cx="9071640" cy="30970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These were major, recognizable businesses that lost millions of dollars and the trust of many customers, among other damages.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62" name="PlaceHolder 2"/>
          <p:cNvSpPr>
            <a:spLocks noGrp="1"/>
          </p:cNvSpPr>
          <p:nvPr>
            <p:ph/>
          </p:nvPr>
        </p:nvSpPr>
        <p:spPr>
          <a:xfrm>
            <a:off x="504000" y="1286640"/>
            <a:ext cx="9071640" cy="30970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These were major, recognizable businesses that lost millions of dollars and the trust of many customers, among other damages.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Do your part to maintain and preserve the trust of your customers by protecting the sensitive data in your computer systems that keep your business running.</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7" name="PlaceHolder 2"/>
          <p:cNvSpPr>
            <a:spLocks noGrp="1"/>
          </p:cNvSpPr>
          <p:nvPr>
            <p:ph/>
          </p:nvPr>
        </p:nvSpPr>
        <p:spPr>
          <a:xfrm>
            <a:off x="504000" y="1121760"/>
            <a:ext cx="9071640" cy="34268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World-renowned businesses are not safe from cyber attacks. </a:t>
            </a:r>
            <a:endParaRPr b="0" lang="en-US" sz="2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In fact, in this presentation, we're going to take a look at three major businesses that have fallen victim to them. </a:t>
            </a:r>
            <a:endParaRPr b="0" lang="en-US" sz="2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You might even recognize some of these brands. </a:t>
            </a:r>
            <a:endParaRPr b="0" lang="en-US" sz="2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9" name="PlaceHolder 2"/>
          <p:cNvSpPr>
            <a:spLocks noGrp="1"/>
          </p:cNvSpPr>
          <p:nvPr>
            <p:ph/>
          </p:nvPr>
        </p:nvSpPr>
        <p:spPr>
          <a:xfrm>
            <a:off x="504000" y="1121760"/>
            <a:ext cx="9071640" cy="34268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World-renowned businesses are not safe from cyber attacks. </a:t>
            </a:r>
            <a:endParaRPr b="0" lang="en-US" sz="2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In fact, in this presentation, we're going to take a look at three major businesses that have fallen victim to them. </a:t>
            </a:r>
            <a:endParaRPr b="0" lang="en-US" sz="2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You might even recognize some of these brands. </a:t>
            </a:r>
            <a:endParaRPr b="0" lang="en-US" sz="2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2800" spc="-1" strike="noStrike">
                <a:solidFill>
                  <a:srgbClr val="000000"/>
                </a:solidFill>
                <a:latin typeface="Arial Narrow"/>
              </a:rPr>
              <a:t>So, without further ado, let's get right to the list and provide you with these three examples and how you can protect your own business from cyber attacks as well.</a:t>
            </a:r>
            <a:endParaRPr b="0" lang="en-US" sz="2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0"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Target Data Breach</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21" name="" descr=""/>
          <p:cNvPicPr/>
          <p:nvPr/>
        </p:nvPicPr>
        <p:blipFill>
          <a:blip r:embed="rId1"/>
          <a:stretch/>
        </p:blipFill>
        <p:spPr>
          <a:xfrm>
            <a:off x="330840" y="3960"/>
            <a:ext cx="9430920" cy="5669640"/>
          </a:xfrm>
          <a:prstGeom prst="rect">
            <a:avLst/>
          </a:prstGeom>
          <a:ln w="0">
            <a:noFill/>
          </a:ln>
        </p:spPr>
      </p:pic>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23" name="PlaceHolder 2"/>
          <p:cNvSpPr>
            <a:spLocks noGrp="1"/>
          </p:cNvSpPr>
          <p:nvPr>
            <p:ph/>
          </p:nvPr>
        </p:nvSpPr>
        <p:spPr>
          <a:xfrm>
            <a:off x="504000" y="1602720"/>
            <a:ext cx="9071640" cy="24649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000" spc="-1" strike="noStrike">
                <a:solidFill>
                  <a:srgbClr val="000000"/>
                </a:solidFill>
                <a:latin typeface="Arial Narrow"/>
              </a:rPr>
              <a:t>Hackers found vulnerabilities in the company's point-of-sale systems and, as a result, were able to steal credit card and debit card information from well over 40 million customers. </a:t>
            </a:r>
            <a:endParaRPr b="0" lang="en-US" sz="3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25" name="PlaceHolder 2"/>
          <p:cNvSpPr>
            <a:spLocks noGrp="1"/>
          </p:cNvSpPr>
          <p:nvPr>
            <p:ph/>
          </p:nvPr>
        </p:nvSpPr>
        <p:spPr>
          <a:xfrm>
            <a:off x="504000" y="1602720"/>
            <a:ext cx="9071640" cy="24649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000" spc="-1" strike="noStrike">
                <a:solidFill>
                  <a:srgbClr val="000000"/>
                </a:solidFill>
                <a:latin typeface="Arial Narrow"/>
              </a:rPr>
              <a:t>Hackers found vulnerabilities in the company's point-of-sale systems and, as a result, were able to steal credit card and debit card information from well over 40 million customers. </a:t>
            </a:r>
            <a:endParaRPr b="0" lang="en-US" sz="3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000" spc="-1" strike="noStrike">
                <a:solidFill>
                  <a:srgbClr val="000000"/>
                </a:solidFill>
                <a:latin typeface="Arial Narrow"/>
              </a:rPr>
              <a:t>Target took a $202 million hit in financial losses, and many customers seemed to lose trust in the brand.</a:t>
            </a:r>
            <a:endParaRPr b="0" lang="en-US" sz="3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docProps/app.xml><?xml version="1.0" encoding="utf-8"?>
<Properties xmlns="http://schemas.openxmlformats.org/officeDocument/2006/extended-properties" xmlns:vt="http://schemas.openxmlformats.org/officeDocument/2006/docPropsVTypes">
  <Template/>
  <TotalTime>62</TotalTime>
  <Application>LibreOffice/24.2.2.2$Windows_X86_64 LibreOffice_project/d56cc158d8a96260b836f100ef4b4ef25d6f1a01</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2020-05-19T15:03:18Z</dcterms:created>
  <dc:creator/>
  <dc:description/>
  <dc:language>en-GB</dc:language>
  <cp:lastModifiedBy/>
  <dcterms:modified xsi:type="dcterms:W3CDTF">2024-05-07T14:32:30Z</dcterms:modified>
  <cp:revision>10</cp:revision>
  <dc:subject/>
  <dc:title/>
</cp:coreProperties>
</file>