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67" r:id="rId3"/>
    <p:sldId id="268" r:id="rId4"/>
    <p:sldId id="270" r:id="rId5"/>
    <p:sldId id="257" r:id="rId6"/>
    <p:sldId id="269" r:id="rId7"/>
    <p:sldId id="258" r:id="rId8"/>
    <p:sldId id="259" r:id="rId9"/>
    <p:sldId id="279" r:id="rId10"/>
    <p:sldId id="275" r:id="rId11"/>
    <p:sldId id="260" r:id="rId12"/>
    <p:sldId id="271" r:id="rId13"/>
    <p:sldId id="261" r:id="rId14"/>
    <p:sldId id="262" r:id="rId15"/>
    <p:sldId id="263" r:id="rId16"/>
    <p:sldId id="264" r:id="rId17"/>
    <p:sldId id="265"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134" y="3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86C526C-8C23-459C-A6F6-CBD817B1192E}" type="datetimeFigureOut">
              <a:rPr lang="en-US" smtClean="0"/>
              <a:t>9/28/2024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CB8BC-AE19-43A8-BFF3-EF2968299E85}" type="slidenum">
              <a:rPr lang="en-US" smtClean="0"/>
              <a:t>‹#›</a:t>
            </a:fld>
            <a:endParaRPr lang="en-US"/>
          </a:p>
        </p:txBody>
      </p:sp>
    </p:spTree>
    <p:extLst>
      <p:ext uri="{BB962C8B-B14F-4D97-AF65-F5344CB8AC3E}">
        <p14:creationId xmlns:p14="http://schemas.microsoft.com/office/powerpoint/2010/main" val="4836720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6C526C-8C23-459C-A6F6-CBD817B1192E}" type="datetimeFigureOut">
              <a:rPr lang="en-US" smtClean="0"/>
              <a:t>9/28/2024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CB8BC-AE19-43A8-BFF3-EF2968299E85}" type="slidenum">
              <a:rPr lang="en-US" smtClean="0"/>
              <a:t>‹#›</a:t>
            </a:fld>
            <a:endParaRPr lang="en-US"/>
          </a:p>
        </p:txBody>
      </p:sp>
    </p:spTree>
    <p:extLst>
      <p:ext uri="{BB962C8B-B14F-4D97-AF65-F5344CB8AC3E}">
        <p14:creationId xmlns:p14="http://schemas.microsoft.com/office/powerpoint/2010/main" val="1921457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6C526C-8C23-459C-A6F6-CBD817B1192E}" type="datetimeFigureOut">
              <a:rPr lang="en-US" smtClean="0"/>
              <a:t>9/28/2024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CB8BC-AE19-43A8-BFF3-EF2968299E85}" type="slidenum">
              <a:rPr lang="en-US" smtClean="0"/>
              <a:t>‹#›</a:t>
            </a:fld>
            <a:endParaRPr lang="en-US"/>
          </a:p>
        </p:txBody>
      </p:sp>
    </p:spTree>
    <p:extLst>
      <p:ext uri="{BB962C8B-B14F-4D97-AF65-F5344CB8AC3E}">
        <p14:creationId xmlns:p14="http://schemas.microsoft.com/office/powerpoint/2010/main" val="40174575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6C526C-8C23-459C-A6F6-CBD817B1192E}" type="datetimeFigureOut">
              <a:rPr lang="en-US" smtClean="0"/>
              <a:t>9/28/2024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CB8BC-AE19-43A8-BFF3-EF2968299E85}" type="slidenum">
              <a:rPr lang="en-US" smtClean="0"/>
              <a:t>‹#›</a:t>
            </a:fld>
            <a:endParaRPr lang="en-US"/>
          </a:p>
        </p:txBody>
      </p:sp>
    </p:spTree>
    <p:extLst>
      <p:ext uri="{BB962C8B-B14F-4D97-AF65-F5344CB8AC3E}">
        <p14:creationId xmlns:p14="http://schemas.microsoft.com/office/powerpoint/2010/main" val="31782306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6C526C-8C23-459C-A6F6-CBD817B1192E}" type="datetimeFigureOut">
              <a:rPr lang="en-US" smtClean="0"/>
              <a:t>9/28/2024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1CB8BC-AE19-43A8-BFF3-EF2968299E85}" type="slidenum">
              <a:rPr lang="en-US" smtClean="0"/>
              <a:t>‹#›</a:t>
            </a:fld>
            <a:endParaRPr lang="en-US"/>
          </a:p>
        </p:txBody>
      </p:sp>
    </p:spTree>
    <p:extLst>
      <p:ext uri="{BB962C8B-B14F-4D97-AF65-F5344CB8AC3E}">
        <p14:creationId xmlns:p14="http://schemas.microsoft.com/office/powerpoint/2010/main" val="24940031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6C526C-8C23-459C-A6F6-CBD817B1192E}" type="datetimeFigureOut">
              <a:rPr lang="en-US" smtClean="0"/>
              <a:t>9/28/2024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CB8BC-AE19-43A8-BFF3-EF2968299E85}" type="slidenum">
              <a:rPr lang="en-US" smtClean="0"/>
              <a:t>‹#›</a:t>
            </a:fld>
            <a:endParaRPr lang="en-US"/>
          </a:p>
        </p:txBody>
      </p:sp>
    </p:spTree>
    <p:extLst>
      <p:ext uri="{BB962C8B-B14F-4D97-AF65-F5344CB8AC3E}">
        <p14:creationId xmlns:p14="http://schemas.microsoft.com/office/powerpoint/2010/main" val="30346843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6C526C-8C23-459C-A6F6-CBD817B1192E}" type="datetimeFigureOut">
              <a:rPr lang="en-US" smtClean="0"/>
              <a:t>9/28/2024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1CB8BC-AE19-43A8-BFF3-EF2968299E85}" type="slidenum">
              <a:rPr lang="en-US" smtClean="0"/>
              <a:t>‹#›</a:t>
            </a:fld>
            <a:endParaRPr lang="en-US"/>
          </a:p>
        </p:txBody>
      </p:sp>
    </p:spTree>
    <p:extLst>
      <p:ext uri="{BB962C8B-B14F-4D97-AF65-F5344CB8AC3E}">
        <p14:creationId xmlns:p14="http://schemas.microsoft.com/office/powerpoint/2010/main" val="3897858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6C526C-8C23-459C-A6F6-CBD817B1192E}" type="datetimeFigureOut">
              <a:rPr lang="en-US" smtClean="0"/>
              <a:t>9/28/2024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1CB8BC-AE19-43A8-BFF3-EF2968299E85}" type="slidenum">
              <a:rPr lang="en-US" smtClean="0"/>
              <a:t>‹#›</a:t>
            </a:fld>
            <a:endParaRPr lang="en-US"/>
          </a:p>
        </p:txBody>
      </p:sp>
    </p:spTree>
    <p:extLst>
      <p:ext uri="{BB962C8B-B14F-4D97-AF65-F5344CB8AC3E}">
        <p14:creationId xmlns:p14="http://schemas.microsoft.com/office/powerpoint/2010/main" val="36618174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C526C-8C23-459C-A6F6-CBD817B1192E}" type="datetimeFigureOut">
              <a:rPr lang="en-US" smtClean="0"/>
              <a:t>9/28/2024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1CB8BC-AE19-43A8-BFF3-EF2968299E85}" type="slidenum">
              <a:rPr lang="en-US" smtClean="0"/>
              <a:t>‹#›</a:t>
            </a:fld>
            <a:endParaRPr lang="en-US"/>
          </a:p>
        </p:txBody>
      </p:sp>
    </p:spTree>
    <p:extLst>
      <p:ext uri="{BB962C8B-B14F-4D97-AF65-F5344CB8AC3E}">
        <p14:creationId xmlns:p14="http://schemas.microsoft.com/office/powerpoint/2010/main" val="23902095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6C526C-8C23-459C-A6F6-CBD817B1192E}" type="datetimeFigureOut">
              <a:rPr lang="en-US" smtClean="0"/>
              <a:t>9/28/2024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CB8BC-AE19-43A8-BFF3-EF2968299E85}" type="slidenum">
              <a:rPr lang="en-US" smtClean="0"/>
              <a:t>‹#›</a:t>
            </a:fld>
            <a:endParaRPr lang="en-US"/>
          </a:p>
        </p:txBody>
      </p:sp>
    </p:spTree>
    <p:extLst>
      <p:ext uri="{BB962C8B-B14F-4D97-AF65-F5344CB8AC3E}">
        <p14:creationId xmlns:p14="http://schemas.microsoft.com/office/powerpoint/2010/main" val="6270210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6C526C-8C23-459C-A6F6-CBD817B1192E}" type="datetimeFigureOut">
              <a:rPr lang="en-US" smtClean="0"/>
              <a:t>9/28/2024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1CB8BC-AE19-43A8-BFF3-EF2968299E85}" type="slidenum">
              <a:rPr lang="en-US" smtClean="0"/>
              <a:t>‹#›</a:t>
            </a:fld>
            <a:endParaRPr lang="en-US"/>
          </a:p>
        </p:txBody>
      </p:sp>
    </p:spTree>
    <p:extLst>
      <p:ext uri="{BB962C8B-B14F-4D97-AF65-F5344CB8AC3E}">
        <p14:creationId xmlns:p14="http://schemas.microsoft.com/office/powerpoint/2010/main" val="24350334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C526C-8C23-459C-A6F6-CBD817B1192E}" type="datetimeFigureOut">
              <a:rPr lang="en-US" smtClean="0"/>
              <a:t>9/28/2024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CB8BC-AE19-43A8-BFF3-EF2968299E85}" type="slidenum">
              <a:rPr lang="en-US" smtClean="0"/>
              <a:t>‹#›</a:t>
            </a:fld>
            <a:endParaRPr lang="en-US"/>
          </a:p>
        </p:txBody>
      </p:sp>
    </p:spTree>
    <p:extLst>
      <p:ext uri="{BB962C8B-B14F-4D97-AF65-F5344CB8AC3E}">
        <p14:creationId xmlns:p14="http://schemas.microsoft.com/office/powerpoint/2010/main" val="1379989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defRPr/>
            </a:pPr>
            <a:r>
              <a:rPr lang="en-US" sz="4800" b="1" i="1" dirty="0">
                <a:solidFill>
                  <a:srgbClr val="800000"/>
                </a:solidFill>
                <a:effectLst>
                  <a:outerShdw blurRad="38100" dist="38100" dir="2700000" algn="tl">
                    <a:srgbClr val="C0C0C0"/>
                  </a:outerShdw>
                </a:effectLst>
                <a:latin typeface="Times New Roman" pitchFamily="18" charset="0"/>
                <a:cs typeface="Times New Roman" pitchFamily="18" charset="0"/>
              </a:rPr>
              <a:t>Thank God for the book of Daniel! Let the liberals and skeptics be ashamed and hang their heads in disgrace for their attacks upon it. </a:t>
            </a:r>
            <a:r>
              <a:rPr lang="en-US" sz="4800" b="1" dirty="0">
                <a:solidFill>
                  <a:srgbClr val="000066"/>
                </a:solidFill>
                <a:effectLst>
                  <a:outerShdw blurRad="38100" dist="38100" dir="2700000" algn="tl">
                    <a:srgbClr val="C0C0C0"/>
                  </a:outerShdw>
                </a:effectLst>
                <a:latin typeface="Arial Narrow" pitchFamily="34" charset="0"/>
              </a:rPr>
              <a:t>Homer Hailey</a:t>
            </a:r>
          </a:p>
        </p:txBody>
      </p:sp>
    </p:spTree>
    <p:extLst>
      <p:ext uri="{BB962C8B-B14F-4D97-AF65-F5344CB8AC3E}">
        <p14:creationId xmlns:p14="http://schemas.microsoft.com/office/powerpoint/2010/main" val="31219695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0" y="0"/>
            <a:ext cx="12192000" cy="6858000"/>
          </a:xfrm>
        </p:spPr>
        <p:txBody>
          <a:bodyPr anchor="ctr">
            <a:normAutofit/>
          </a:bodyPr>
          <a:lstStyle/>
          <a:p>
            <a:pPr eaLnBrk="1" hangingPunct="1">
              <a:buFontTx/>
              <a:buNone/>
              <a:defRPr/>
            </a:pPr>
            <a:r>
              <a:rPr lang="en-US" sz="2200" b="1" dirty="0">
                <a:effectLst>
                  <a:outerShdw blurRad="38100" dist="38100" dir="2700000" algn="tl">
                    <a:srgbClr val="000000">
                      <a:alpha val="43137"/>
                    </a:srgbClr>
                  </a:outerShdw>
                </a:effectLst>
                <a:latin typeface="Papyrus" pitchFamily="66" charset="0"/>
              </a:rPr>
              <a:t>Daniel’s 1</a:t>
            </a:r>
            <a:r>
              <a:rPr lang="en-US" sz="2200" b="1" baseline="30000" dirty="0">
                <a:effectLst>
                  <a:outerShdw blurRad="38100" dist="38100" dir="2700000" algn="tl">
                    <a:srgbClr val="000000">
                      <a:alpha val="43137"/>
                    </a:srgbClr>
                  </a:outerShdw>
                </a:effectLst>
                <a:latin typeface="Papyrus" pitchFamily="66" charset="0"/>
              </a:rPr>
              <a:t>st</a:t>
            </a:r>
            <a:r>
              <a:rPr lang="en-US" sz="2200" b="1" dirty="0">
                <a:effectLst>
                  <a:outerShdw blurRad="38100" dist="38100" dir="2700000" algn="tl">
                    <a:srgbClr val="000000">
                      <a:alpha val="43137"/>
                    </a:srgbClr>
                  </a:outerShdw>
                </a:effectLst>
                <a:latin typeface="Papyrus" pitchFamily="66" charset="0"/>
              </a:rPr>
              <a:t> prophecy of </a:t>
            </a:r>
            <a:r>
              <a:rPr lang="en-US" sz="2200" b="1" u="sng" dirty="0">
                <a:effectLst>
                  <a:outerShdw blurRad="38100" dist="38100" dir="2700000" algn="tl">
                    <a:srgbClr val="000000">
                      <a:alpha val="43137"/>
                    </a:srgbClr>
                  </a:outerShdw>
                </a:effectLst>
                <a:latin typeface="Papyrus" pitchFamily="66" charset="0"/>
              </a:rPr>
              <a:t>Media-Persia</a:t>
            </a:r>
            <a:r>
              <a:rPr lang="en-US" sz="2200" b="1" dirty="0">
                <a:effectLst>
                  <a:outerShdw blurRad="38100" dist="38100" dir="2700000" algn="tl">
                    <a:srgbClr val="000000">
                      <a:alpha val="43137"/>
                    </a:srgbClr>
                  </a:outerShdw>
                </a:effectLst>
              </a:rPr>
              <a:t> </a:t>
            </a:r>
            <a:r>
              <a:rPr lang="en-US" sz="2200" b="1" dirty="0">
                <a:effectLst>
                  <a:outerShdw blurRad="38100" dist="38100" dir="2700000" algn="tl">
                    <a:srgbClr val="000000">
                      <a:alpha val="43137"/>
                    </a:srgbClr>
                  </a:outerShdw>
                </a:effectLst>
                <a:latin typeface="Arial Narrow" pitchFamily="34" charset="0"/>
              </a:rPr>
              <a:t>605 BC</a:t>
            </a:r>
          </a:p>
          <a:p>
            <a:pPr eaLnBrk="1" hangingPunct="1">
              <a:buFontTx/>
              <a:buNone/>
              <a:defRPr/>
            </a:pPr>
            <a:r>
              <a:rPr lang="en-US" sz="2200" b="1" dirty="0">
                <a:effectLst>
                  <a:outerShdw blurRad="38100" dist="38100" dir="2700000" algn="tl">
                    <a:srgbClr val="000000">
                      <a:alpha val="43137"/>
                    </a:srgbClr>
                  </a:outerShdw>
                </a:effectLst>
                <a:latin typeface="Papyrus" pitchFamily="66" charset="0"/>
              </a:rPr>
              <a:t>Media-Persia ascended to prominence</a:t>
            </a:r>
            <a:r>
              <a:rPr lang="en-US" sz="2200" b="1" dirty="0">
                <a:effectLst>
                  <a:outerShdw blurRad="38100" dist="38100" dir="2700000" algn="tl">
                    <a:srgbClr val="000000">
                      <a:alpha val="43137"/>
                    </a:srgbClr>
                  </a:outerShdw>
                </a:effectLst>
              </a:rPr>
              <a:t> </a:t>
            </a:r>
            <a:r>
              <a:rPr lang="en-US" sz="2200" b="1" dirty="0">
                <a:effectLst>
                  <a:outerShdw blurRad="38100" dist="38100" dir="2700000" algn="tl">
                    <a:srgbClr val="000000">
                      <a:alpha val="43137"/>
                    </a:srgbClr>
                  </a:outerShdw>
                </a:effectLst>
                <a:latin typeface="Arial Narrow" pitchFamily="34" charset="0"/>
              </a:rPr>
              <a:t>539 BC</a:t>
            </a:r>
          </a:p>
          <a:p>
            <a:pPr eaLnBrk="1" hangingPunct="1">
              <a:defRPr/>
            </a:pPr>
            <a:r>
              <a:rPr lang="en-US" sz="2200" b="1" dirty="0">
                <a:effectLst>
                  <a:outerShdw blurRad="38100" dist="38100" dir="2700000" algn="tl">
                    <a:srgbClr val="000000">
                      <a:alpha val="43137"/>
                    </a:srgbClr>
                  </a:outerShdw>
                </a:effectLst>
                <a:highlight>
                  <a:srgbClr val="FFFF00"/>
                </a:highlight>
                <a:latin typeface="Arial Narrow" pitchFamily="34" charset="0"/>
              </a:rPr>
              <a:t>605-539 = </a:t>
            </a:r>
            <a:r>
              <a:rPr lang="en-US" sz="2200" b="1" u="sng" dirty="0">
                <a:effectLst>
                  <a:outerShdw blurRad="38100" dist="38100" dir="2700000" algn="tl">
                    <a:srgbClr val="000000">
                      <a:alpha val="43137"/>
                    </a:srgbClr>
                  </a:outerShdw>
                </a:effectLst>
                <a:highlight>
                  <a:srgbClr val="FFFF00"/>
                </a:highlight>
                <a:latin typeface="Arial Narrow" pitchFamily="34" charset="0"/>
              </a:rPr>
              <a:t>66 years prior to fulfillment</a:t>
            </a:r>
          </a:p>
          <a:p>
            <a:pPr eaLnBrk="1" hangingPunct="1">
              <a:defRPr/>
            </a:pPr>
            <a:endParaRPr lang="en-US" sz="2000" b="1" u="sng" dirty="0">
              <a:effectLst>
                <a:outerShdw blurRad="38100" dist="38100" dir="2700000" algn="tl">
                  <a:srgbClr val="000000">
                    <a:alpha val="43137"/>
                  </a:srgbClr>
                </a:outerShdw>
              </a:effectLst>
              <a:highlight>
                <a:srgbClr val="FFFF00"/>
              </a:highlight>
              <a:latin typeface="Arial Narrow" pitchFamily="34" charset="0"/>
            </a:endParaRPr>
          </a:p>
          <a:p>
            <a:pPr eaLnBrk="1" hangingPunct="1">
              <a:buFontTx/>
              <a:buNone/>
              <a:defRPr/>
            </a:pPr>
            <a:r>
              <a:rPr lang="en-US" sz="2200" b="1" dirty="0">
                <a:effectLst>
                  <a:outerShdw blurRad="38100" dist="38100" dir="2700000" algn="tl">
                    <a:srgbClr val="000000">
                      <a:alpha val="43137"/>
                    </a:srgbClr>
                  </a:outerShdw>
                </a:effectLst>
                <a:latin typeface="Papyrus" pitchFamily="66" charset="0"/>
              </a:rPr>
              <a:t>Daniel’s 1</a:t>
            </a:r>
            <a:r>
              <a:rPr lang="en-US" sz="2200" b="1" baseline="30000" dirty="0">
                <a:effectLst>
                  <a:outerShdw blurRad="38100" dist="38100" dir="2700000" algn="tl">
                    <a:srgbClr val="000000">
                      <a:alpha val="43137"/>
                    </a:srgbClr>
                  </a:outerShdw>
                </a:effectLst>
                <a:latin typeface="Papyrus" pitchFamily="66" charset="0"/>
              </a:rPr>
              <a:t>st</a:t>
            </a:r>
            <a:r>
              <a:rPr lang="en-US" sz="2200" b="1" dirty="0">
                <a:effectLst>
                  <a:outerShdw blurRad="38100" dist="38100" dir="2700000" algn="tl">
                    <a:srgbClr val="000000">
                      <a:alpha val="43137"/>
                    </a:srgbClr>
                  </a:outerShdw>
                </a:effectLst>
                <a:latin typeface="Papyrus" pitchFamily="66" charset="0"/>
              </a:rPr>
              <a:t> prophecy of </a:t>
            </a:r>
            <a:r>
              <a:rPr lang="en-US" sz="2200" b="1" u="sng" dirty="0">
                <a:effectLst>
                  <a:outerShdw blurRad="38100" dist="38100" dir="2700000" algn="tl">
                    <a:srgbClr val="000000">
                      <a:alpha val="43137"/>
                    </a:srgbClr>
                  </a:outerShdw>
                </a:effectLst>
                <a:latin typeface="Papyrus" pitchFamily="66" charset="0"/>
              </a:rPr>
              <a:t>Greece</a:t>
            </a:r>
            <a:r>
              <a:rPr lang="en-US" sz="2200" b="1" dirty="0">
                <a:effectLst>
                  <a:outerShdw blurRad="38100" dist="38100" dir="2700000" algn="tl">
                    <a:srgbClr val="000000">
                      <a:alpha val="43137"/>
                    </a:srgbClr>
                  </a:outerShdw>
                </a:effectLst>
              </a:rPr>
              <a:t> </a:t>
            </a:r>
            <a:r>
              <a:rPr lang="en-US" sz="2200" b="1" dirty="0">
                <a:effectLst>
                  <a:outerShdw blurRad="38100" dist="38100" dir="2700000" algn="tl">
                    <a:srgbClr val="000000">
                      <a:alpha val="43137"/>
                    </a:srgbClr>
                  </a:outerShdw>
                </a:effectLst>
                <a:latin typeface="Arial Narrow" pitchFamily="34" charset="0"/>
              </a:rPr>
              <a:t>605 BC</a:t>
            </a:r>
          </a:p>
          <a:p>
            <a:pPr eaLnBrk="1" hangingPunct="1">
              <a:buFontTx/>
              <a:buNone/>
              <a:defRPr/>
            </a:pPr>
            <a:r>
              <a:rPr lang="en-US" sz="2200" b="1" dirty="0">
                <a:effectLst>
                  <a:outerShdw blurRad="38100" dist="38100" dir="2700000" algn="tl">
                    <a:srgbClr val="000000">
                      <a:alpha val="43137"/>
                    </a:srgbClr>
                  </a:outerShdw>
                </a:effectLst>
                <a:latin typeface="Papyrus" pitchFamily="66" charset="0"/>
              </a:rPr>
              <a:t>Greece ascended to prominence</a:t>
            </a:r>
            <a:r>
              <a:rPr lang="en-US" sz="2200" b="1" dirty="0">
                <a:effectLst>
                  <a:outerShdw blurRad="38100" dist="38100" dir="2700000" algn="tl">
                    <a:srgbClr val="000000">
                      <a:alpha val="43137"/>
                    </a:srgbClr>
                  </a:outerShdw>
                </a:effectLst>
              </a:rPr>
              <a:t> </a:t>
            </a:r>
            <a:r>
              <a:rPr lang="en-US" sz="2200" b="1" dirty="0">
                <a:effectLst>
                  <a:outerShdw blurRad="38100" dist="38100" dir="2700000" algn="tl">
                    <a:srgbClr val="000000">
                      <a:alpha val="43137"/>
                    </a:srgbClr>
                  </a:outerShdw>
                </a:effectLst>
                <a:latin typeface="Arial Narrow" pitchFamily="34" charset="0"/>
              </a:rPr>
              <a:t>330 BC</a:t>
            </a:r>
          </a:p>
          <a:p>
            <a:pPr eaLnBrk="1" hangingPunct="1">
              <a:defRPr/>
            </a:pPr>
            <a:r>
              <a:rPr lang="en-US" sz="2200" b="1" dirty="0">
                <a:effectLst>
                  <a:outerShdw blurRad="38100" dist="38100" dir="2700000" algn="tl">
                    <a:srgbClr val="000000">
                      <a:alpha val="43137"/>
                    </a:srgbClr>
                  </a:outerShdw>
                </a:effectLst>
                <a:highlight>
                  <a:srgbClr val="FFFF00"/>
                </a:highlight>
                <a:latin typeface="Arial Narrow" pitchFamily="34" charset="0"/>
              </a:rPr>
              <a:t>605-330 = </a:t>
            </a:r>
            <a:r>
              <a:rPr lang="en-US" sz="2200" b="1" u="sng" dirty="0">
                <a:effectLst>
                  <a:outerShdw blurRad="38100" dist="38100" dir="2700000" algn="tl">
                    <a:srgbClr val="000000">
                      <a:alpha val="43137"/>
                    </a:srgbClr>
                  </a:outerShdw>
                </a:effectLst>
                <a:highlight>
                  <a:srgbClr val="FFFF00"/>
                </a:highlight>
                <a:latin typeface="Arial Narrow" pitchFamily="34" charset="0"/>
              </a:rPr>
              <a:t>275 years prior to fulfillment</a:t>
            </a:r>
          </a:p>
          <a:p>
            <a:pPr eaLnBrk="1" hangingPunct="1">
              <a:defRPr/>
            </a:pPr>
            <a:endParaRPr lang="en-US" sz="2000" b="1" u="sng" dirty="0">
              <a:effectLst>
                <a:outerShdw blurRad="38100" dist="38100" dir="2700000" algn="tl">
                  <a:srgbClr val="000000">
                    <a:alpha val="43137"/>
                  </a:srgbClr>
                </a:outerShdw>
              </a:effectLst>
              <a:highlight>
                <a:srgbClr val="FFFF00"/>
              </a:highlight>
              <a:latin typeface="Arial Narrow" pitchFamily="34" charset="0"/>
            </a:endParaRPr>
          </a:p>
          <a:p>
            <a:pPr eaLnBrk="1" hangingPunct="1">
              <a:buFontTx/>
              <a:buNone/>
              <a:defRPr/>
            </a:pPr>
            <a:r>
              <a:rPr lang="en-US" sz="2200" b="1" dirty="0">
                <a:effectLst>
                  <a:outerShdw blurRad="38100" dist="38100" dir="2700000" algn="tl">
                    <a:srgbClr val="000000">
                      <a:alpha val="43137"/>
                    </a:srgbClr>
                  </a:outerShdw>
                </a:effectLst>
                <a:latin typeface="Papyrus" pitchFamily="66" charset="0"/>
              </a:rPr>
              <a:t>Daniel’s prophecy of </a:t>
            </a:r>
            <a:r>
              <a:rPr lang="en-US" sz="2200" b="1" u="sng" dirty="0">
                <a:effectLst>
                  <a:outerShdw blurRad="38100" dist="38100" dir="2700000" algn="tl">
                    <a:srgbClr val="000000">
                      <a:alpha val="43137"/>
                    </a:srgbClr>
                  </a:outerShdw>
                </a:effectLst>
                <a:latin typeface="Papyrus" pitchFamily="66" charset="0"/>
              </a:rPr>
              <a:t>Alexander the Great</a:t>
            </a:r>
            <a:r>
              <a:rPr lang="en-US" sz="2200" b="1" u="sng" dirty="0">
                <a:effectLst>
                  <a:outerShdw blurRad="38100" dist="38100" dir="2700000" algn="tl">
                    <a:srgbClr val="000000">
                      <a:alpha val="43137"/>
                    </a:srgbClr>
                  </a:outerShdw>
                </a:effectLst>
              </a:rPr>
              <a:t> </a:t>
            </a:r>
            <a:r>
              <a:rPr lang="en-US" sz="2200" b="1" dirty="0">
                <a:effectLst>
                  <a:outerShdw blurRad="38100" dist="38100" dir="2700000" algn="tl">
                    <a:srgbClr val="000000">
                      <a:alpha val="43137"/>
                    </a:srgbClr>
                  </a:outerShdw>
                </a:effectLst>
                <a:latin typeface="Arial Narrow" pitchFamily="34" charset="0"/>
              </a:rPr>
              <a:t>547 BC</a:t>
            </a:r>
          </a:p>
          <a:p>
            <a:pPr eaLnBrk="1" hangingPunct="1">
              <a:buFontTx/>
              <a:buNone/>
              <a:defRPr/>
            </a:pPr>
            <a:r>
              <a:rPr lang="en-US" sz="2200" b="1" dirty="0">
                <a:effectLst>
                  <a:outerShdw blurRad="38100" dist="38100" dir="2700000" algn="tl">
                    <a:srgbClr val="000000">
                      <a:alpha val="43137"/>
                    </a:srgbClr>
                  </a:outerShdw>
                </a:effectLst>
                <a:latin typeface="Papyrus" pitchFamily="66" charset="0"/>
              </a:rPr>
              <a:t>Alexander the Great rose to power</a:t>
            </a:r>
            <a:r>
              <a:rPr lang="en-US" sz="2200" b="1" dirty="0">
                <a:effectLst>
                  <a:outerShdw blurRad="38100" dist="38100" dir="2700000" algn="tl">
                    <a:srgbClr val="000000">
                      <a:alpha val="43137"/>
                    </a:srgbClr>
                  </a:outerShdw>
                </a:effectLst>
              </a:rPr>
              <a:t> </a:t>
            </a:r>
            <a:r>
              <a:rPr lang="en-US" sz="2200" b="1" dirty="0">
                <a:effectLst>
                  <a:outerShdw blurRad="38100" dist="38100" dir="2700000" algn="tl">
                    <a:srgbClr val="000000">
                      <a:alpha val="43137"/>
                    </a:srgbClr>
                  </a:outerShdw>
                </a:effectLst>
                <a:latin typeface="Arial Narrow" pitchFamily="34" charset="0"/>
              </a:rPr>
              <a:t>330 BC</a:t>
            </a:r>
          </a:p>
          <a:p>
            <a:pPr eaLnBrk="1" hangingPunct="1">
              <a:defRPr/>
            </a:pPr>
            <a:r>
              <a:rPr lang="en-US" sz="2200" b="1" dirty="0">
                <a:effectLst>
                  <a:outerShdw blurRad="38100" dist="38100" dir="2700000" algn="tl">
                    <a:srgbClr val="000000">
                      <a:alpha val="43137"/>
                    </a:srgbClr>
                  </a:outerShdw>
                </a:effectLst>
                <a:highlight>
                  <a:srgbClr val="FFFF00"/>
                </a:highlight>
                <a:latin typeface="Arial Narrow" pitchFamily="34" charset="0"/>
              </a:rPr>
              <a:t>547-330 = </a:t>
            </a:r>
            <a:r>
              <a:rPr lang="en-US" sz="2200" b="1" u="sng" dirty="0">
                <a:effectLst>
                  <a:outerShdw blurRad="38100" dist="38100" dir="2700000" algn="tl">
                    <a:srgbClr val="000000">
                      <a:alpha val="43137"/>
                    </a:srgbClr>
                  </a:outerShdw>
                </a:effectLst>
                <a:highlight>
                  <a:srgbClr val="FFFF00"/>
                </a:highlight>
                <a:latin typeface="Arial Narrow" pitchFamily="34" charset="0"/>
              </a:rPr>
              <a:t>217 years prior to fulfillment</a:t>
            </a:r>
          </a:p>
          <a:p>
            <a:pPr eaLnBrk="1" hangingPunct="1">
              <a:defRPr/>
            </a:pPr>
            <a:endParaRPr lang="en-US" sz="2000" b="1" u="sng" dirty="0">
              <a:effectLst>
                <a:outerShdw blurRad="38100" dist="38100" dir="2700000" algn="tl">
                  <a:srgbClr val="000000">
                    <a:alpha val="43137"/>
                  </a:srgbClr>
                </a:outerShdw>
              </a:effectLst>
              <a:highlight>
                <a:srgbClr val="FFFF00"/>
              </a:highlight>
              <a:latin typeface="Arial Narrow" pitchFamily="34" charset="0"/>
            </a:endParaRPr>
          </a:p>
          <a:p>
            <a:pPr eaLnBrk="1" hangingPunct="1">
              <a:buFontTx/>
              <a:buNone/>
              <a:defRPr/>
            </a:pPr>
            <a:r>
              <a:rPr lang="en-US" sz="2200" b="1" dirty="0">
                <a:effectLst>
                  <a:outerShdw blurRad="38100" dist="38100" dir="2700000" algn="tl">
                    <a:srgbClr val="000000">
                      <a:alpha val="43137"/>
                    </a:srgbClr>
                  </a:outerShdw>
                </a:effectLst>
                <a:latin typeface="Papyrus" pitchFamily="66" charset="0"/>
              </a:rPr>
              <a:t>Daniel’s 1</a:t>
            </a:r>
            <a:r>
              <a:rPr lang="en-US" sz="2200" b="1" baseline="30000" dirty="0">
                <a:effectLst>
                  <a:outerShdw blurRad="38100" dist="38100" dir="2700000" algn="tl">
                    <a:srgbClr val="000000">
                      <a:alpha val="43137"/>
                    </a:srgbClr>
                  </a:outerShdw>
                </a:effectLst>
                <a:latin typeface="Papyrus" pitchFamily="66" charset="0"/>
              </a:rPr>
              <a:t>st</a:t>
            </a:r>
            <a:r>
              <a:rPr lang="en-US" sz="2200" b="1" dirty="0">
                <a:effectLst>
                  <a:outerShdw blurRad="38100" dist="38100" dir="2700000" algn="tl">
                    <a:srgbClr val="000000">
                      <a:alpha val="43137"/>
                    </a:srgbClr>
                  </a:outerShdw>
                </a:effectLst>
                <a:latin typeface="Papyrus" pitchFamily="66" charset="0"/>
              </a:rPr>
              <a:t> prophecy of </a:t>
            </a:r>
            <a:r>
              <a:rPr lang="en-US" sz="2200" b="1" u="sng" dirty="0">
                <a:effectLst>
                  <a:outerShdw blurRad="38100" dist="38100" dir="2700000" algn="tl">
                    <a:srgbClr val="000000">
                      <a:alpha val="43137"/>
                    </a:srgbClr>
                  </a:outerShdw>
                </a:effectLst>
                <a:latin typeface="Papyrus" pitchFamily="66" charset="0"/>
              </a:rPr>
              <a:t>Rome</a:t>
            </a:r>
            <a:r>
              <a:rPr lang="en-US" sz="2200" b="1" dirty="0">
                <a:effectLst>
                  <a:outerShdw blurRad="38100" dist="38100" dir="2700000" algn="tl">
                    <a:srgbClr val="000000">
                      <a:alpha val="43137"/>
                    </a:srgbClr>
                  </a:outerShdw>
                </a:effectLst>
              </a:rPr>
              <a:t> </a:t>
            </a:r>
            <a:r>
              <a:rPr lang="en-US" sz="2200" b="1" dirty="0">
                <a:effectLst>
                  <a:outerShdw blurRad="38100" dist="38100" dir="2700000" algn="tl">
                    <a:srgbClr val="000000">
                      <a:alpha val="43137"/>
                    </a:srgbClr>
                  </a:outerShdw>
                </a:effectLst>
                <a:latin typeface="Arial Narrow" pitchFamily="34" charset="0"/>
              </a:rPr>
              <a:t>605 BC</a:t>
            </a:r>
          </a:p>
          <a:p>
            <a:pPr eaLnBrk="1" hangingPunct="1">
              <a:buFontTx/>
              <a:buNone/>
              <a:defRPr/>
            </a:pPr>
            <a:r>
              <a:rPr lang="en-US" sz="2200" b="1" dirty="0">
                <a:effectLst>
                  <a:outerShdw blurRad="38100" dist="38100" dir="2700000" algn="tl">
                    <a:srgbClr val="000000">
                      <a:alpha val="43137"/>
                    </a:srgbClr>
                  </a:outerShdw>
                </a:effectLst>
                <a:latin typeface="Papyrus" pitchFamily="66" charset="0"/>
              </a:rPr>
              <a:t>Rome ascended to prominence</a:t>
            </a:r>
            <a:r>
              <a:rPr lang="en-US" sz="2200" b="1" dirty="0">
                <a:effectLst>
                  <a:outerShdw blurRad="38100" dist="38100" dir="2700000" algn="tl">
                    <a:srgbClr val="000000">
                      <a:alpha val="43137"/>
                    </a:srgbClr>
                  </a:outerShdw>
                </a:effectLst>
              </a:rPr>
              <a:t> </a:t>
            </a:r>
            <a:r>
              <a:rPr lang="en-US" sz="2200" b="1" dirty="0">
                <a:effectLst>
                  <a:outerShdw blurRad="38100" dist="38100" dir="2700000" algn="tl">
                    <a:srgbClr val="000000">
                      <a:alpha val="43137"/>
                    </a:srgbClr>
                  </a:outerShdw>
                </a:effectLst>
                <a:latin typeface="Arial Narrow" pitchFamily="34" charset="0"/>
              </a:rPr>
              <a:t>27 BC</a:t>
            </a:r>
          </a:p>
          <a:p>
            <a:pPr eaLnBrk="1" hangingPunct="1">
              <a:defRPr/>
            </a:pPr>
            <a:r>
              <a:rPr lang="en-US" sz="2200" b="1" dirty="0">
                <a:effectLst>
                  <a:outerShdw blurRad="38100" dist="38100" dir="2700000" algn="tl">
                    <a:srgbClr val="000000">
                      <a:alpha val="43137"/>
                    </a:srgbClr>
                  </a:outerShdw>
                </a:effectLst>
                <a:highlight>
                  <a:srgbClr val="FFFF00"/>
                </a:highlight>
                <a:latin typeface="Arial Narrow" pitchFamily="34" charset="0"/>
              </a:rPr>
              <a:t>605-27 = </a:t>
            </a:r>
            <a:r>
              <a:rPr lang="en-US" sz="2200" b="1" u="sng" dirty="0">
                <a:effectLst>
                  <a:outerShdw blurRad="38100" dist="38100" dir="2700000" algn="tl">
                    <a:srgbClr val="000000">
                      <a:alpha val="43137"/>
                    </a:srgbClr>
                  </a:outerShdw>
                </a:effectLst>
                <a:highlight>
                  <a:srgbClr val="FFFF00"/>
                </a:highlight>
                <a:latin typeface="Arial Narrow" pitchFamily="34" charset="0"/>
              </a:rPr>
              <a:t>578 years prior to fulfillment</a:t>
            </a:r>
          </a:p>
        </p:txBody>
      </p:sp>
    </p:spTree>
    <p:extLst>
      <p:ext uri="{BB962C8B-B14F-4D97-AF65-F5344CB8AC3E}">
        <p14:creationId xmlns:p14="http://schemas.microsoft.com/office/powerpoint/2010/main" val="24970346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170">
                                            <p:txEl>
                                              <p:pRg st="4" end="4"/>
                                            </p:txEl>
                                          </p:spTgt>
                                        </p:tgtEl>
                                        <p:attrNameLst>
                                          <p:attrName>style.visibility</p:attrName>
                                        </p:attrNameLst>
                                      </p:cBhvr>
                                      <p:to>
                                        <p:strVal val="visible"/>
                                      </p:to>
                                    </p:set>
                                    <p:animEffect transition="in" filter="circle(in)">
                                      <p:cBhvr>
                                        <p:cTn id="7" dur="2000"/>
                                        <p:tgtEl>
                                          <p:spTgt spid="7170">
                                            <p:txEl>
                                              <p:pRg st="4" end="4"/>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7170">
                                            <p:txEl>
                                              <p:pRg st="5" end="5"/>
                                            </p:txEl>
                                          </p:spTgt>
                                        </p:tgtEl>
                                        <p:attrNameLst>
                                          <p:attrName>style.visibility</p:attrName>
                                        </p:attrNameLst>
                                      </p:cBhvr>
                                      <p:to>
                                        <p:strVal val="visible"/>
                                      </p:to>
                                    </p:set>
                                    <p:animEffect transition="in" filter="circle(in)">
                                      <p:cBhvr>
                                        <p:cTn id="10" dur="2000"/>
                                        <p:tgtEl>
                                          <p:spTgt spid="7170">
                                            <p:txEl>
                                              <p:pRg st="5" end="5"/>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7170">
                                            <p:txEl>
                                              <p:pRg st="6" end="6"/>
                                            </p:txEl>
                                          </p:spTgt>
                                        </p:tgtEl>
                                        <p:attrNameLst>
                                          <p:attrName>style.visibility</p:attrName>
                                        </p:attrNameLst>
                                      </p:cBhvr>
                                      <p:to>
                                        <p:strVal val="visible"/>
                                      </p:to>
                                    </p:set>
                                    <p:animEffect transition="in" filter="circle(in)">
                                      <p:cBhvr>
                                        <p:cTn id="13" dur="2000"/>
                                        <p:tgtEl>
                                          <p:spTgt spid="7170">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7170">
                                            <p:txEl>
                                              <p:pRg st="8" end="8"/>
                                            </p:txEl>
                                          </p:spTgt>
                                        </p:tgtEl>
                                        <p:attrNameLst>
                                          <p:attrName>style.visibility</p:attrName>
                                        </p:attrNameLst>
                                      </p:cBhvr>
                                      <p:to>
                                        <p:strVal val="visible"/>
                                      </p:to>
                                    </p:set>
                                    <p:animEffect transition="in" filter="circle(in)">
                                      <p:cBhvr>
                                        <p:cTn id="18" dur="2000"/>
                                        <p:tgtEl>
                                          <p:spTgt spid="7170">
                                            <p:txEl>
                                              <p:pRg st="8" end="8"/>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7170">
                                            <p:txEl>
                                              <p:pRg st="9" end="9"/>
                                            </p:txEl>
                                          </p:spTgt>
                                        </p:tgtEl>
                                        <p:attrNameLst>
                                          <p:attrName>style.visibility</p:attrName>
                                        </p:attrNameLst>
                                      </p:cBhvr>
                                      <p:to>
                                        <p:strVal val="visible"/>
                                      </p:to>
                                    </p:set>
                                    <p:animEffect transition="in" filter="circle(in)">
                                      <p:cBhvr>
                                        <p:cTn id="21" dur="2000"/>
                                        <p:tgtEl>
                                          <p:spTgt spid="7170">
                                            <p:txEl>
                                              <p:pRg st="9" end="9"/>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7170">
                                            <p:txEl>
                                              <p:pRg st="10" end="10"/>
                                            </p:txEl>
                                          </p:spTgt>
                                        </p:tgtEl>
                                        <p:attrNameLst>
                                          <p:attrName>style.visibility</p:attrName>
                                        </p:attrNameLst>
                                      </p:cBhvr>
                                      <p:to>
                                        <p:strVal val="visible"/>
                                      </p:to>
                                    </p:set>
                                    <p:animEffect transition="in" filter="circle(in)">
                                      <p:cBhvr>
                                        <p:cTn id="24" dur="2000"/>
                                        <p:tgtEl>
                                          <p:spTgt spid="7170">
                                            <p:txEl>
                                              <p:pRg st="10" end="1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7170">
                                            <p:txEl>
                                              <p:pRg st="12" end="12"/>
                                            </p:txEl>
                                          </p:spTgt>
                                        </p:tgtEl>
                                        <p:attrNameLst>
                                          <p:attrName>style.visibility</p:attrName>
                                        </p:attrNameLst>
                                      </p:cBhvr>
                                      <p:to>
                                        <p:strVal val="visible"/>
                                      </p:to>
                                    </p:set>
                                    <p:animEffect transition="in" filter="circle(in)">
                                      <p:cBhvr>
                                        <p:cTn id="29" dur="2000"/>
                                        <p:tgtEl>
                                          <p:spTgt spid="7170">
                                            <p:txEl>
                                              <p:pRg st="12" end="12"/>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7170">
                                            <p:txEl>
                                              <p:pRg st="13" end="13"/>
                                            </p:txEl>
                                          </p:spTgt>
                                        </p:tgtEl>
                                        <p:attrNameLst>
                                          <p:attrName>style.visibility</p:attrName>
                                        </p:attrNameLst>
                                      </p:cBhvr>
                                      <p:to>
                                        <p:strVal val="visible"/>
                                      </p:to>
                                    </p:set>
                                    <p:animEffect transition="in" filter="circle(in)">
                                      <p:cBhvr>
                                        <p:cTn id="32" dur="2000"/>
                                        <p:tgtEl>
                                          <p:spTgt spid="7170">
                                            <p:txEl>
                                              <p:pRg st="13" end="13"/>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7170">
                                            <p:txEl>
                                              <p:pRg st="14" end="14"/>
                                            </p:txEl>
                                          </p:spTgt>
                                        </p:tgtEl>
                                        <p:attrNameLst>
                                          <p:attrName>style.visibility</p:attrName>
                                        </p:attrNameLst>
                                      </p:cBhvr>
                                      <p:to>
                                        <p:strVal val="visible"/>
                                      </p:to>
                                    </p:set>
                                    <p:animEffect transition="in" filter="circle(in)">
                                      <p:cBhvr>
                                        <p:cTn id="35" dur="2000"/>
                                        <p:tgtEl>
                                          <p:spTgt spid="7170">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1547446"/>
            <a:ext cx="12192000"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algn="ctr"/>
            <a:endParaRPr lang="en-US" dirty="0"/>
          </a:p>
        </p:txBody>
      </p:sp>
      <p:sp>
        <p:nvSpPr>
          <p:cNvPr id="6" name="Rectangle 5"/>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rPr>
              <a:t>3-4 </a:t>
            </a:r>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cs typeface="Times New Roman" pitchFamily="18" charset="0"/>
              </a:rPr>
              <a:t>second year of Nebuchadnezzar </a:t>
            </a:r>
            <a:r>
              <a:rPr lang="en-US" sz="3200" b="1" u="sng" dirty="0">
                <a:solidFill>
                  <a:srgbClr val="800000"/>
                </a:solidFill>
                <a:effectLst>
                  <a:outerShdw blurRad="38100" dist="38100" dir="2700000" algn="tl">
                    <a:srgbClr val="000000">
                      <a:alpha val="43137"/>
                    </a:srgbClr>
                  </a:outerShdw>
                </a:effectLst>
                <a:latin typeface="Arial Narrow" pitchFamily="34" charset="0"/>
              </a:rPr>
              <a:t>	602 B.C. 	21 years old</a:t>
            </a:r>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7" name="Rectangle 6"/>
          <p:cNvSpPr/>
          <p:nvPr/>
        </p:nvSpPr>
        <p:spPr>
          <a:xfrm>
            <a:off x="0" y="2067951"/>
            <a:ext cx="12192000" cy="4790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i="1" dirty="0">
              <a:solidFill>
                <a:schemeClr val="tx1"/>
              </a:solidFill>
              <a:effectLst>
                <a:outerShdw blurRad="38100" dist="38100" dir="2700000" algn="tl">
                  <a:srgbClr val="000000">
                    <a:alpha val="43137"/>
                  </a:srgbClr>
                </a:outerShdw>
              </a:effectLst>
              <a:latin typeface="Garamond" panose="02020404030301010803" pitchFamily="18" charset="0"/>
              <a:cs typeface="Arial" pitchFamily="34" charset="0"/>
            </a:endParaRPr>
          </a:p>
        </p:txBody>
      </p:sp>
      <p:sp>
        <p:nvSpPr>
          <p:cNvPr id="8" name="Rectangle 7"/>
          <p:cNvSpPr/>
          <p:nvPr/>
        </p:nvSpPr>
        <p:spPr>
          <a:xfrm>
            <a:off x="0" y="506437"/>
            <a:ext cx="12192000" cy="63515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Friends refuse to bow down to image 3</a:t>
            </a:r>
            <a:endParaRPr lang="en-US" sz="3200" b="1" dirty="0">
              <a:solidFill>
                <a:srgbClr val="FF0000"/>
              </a:solidFill>
              <a:effectLst>
                <a:outerShdw blurRad="38100" dist="38100" dir="2700000" algn="tl">
                  <a:srgbClr val="000000">
                    <a:alpha val="43137"/>
                  </a:srgbClr>
                </a:outerShdw>
              </a:effectLst>
              <a:latin typeface="Arial Narrow" panose="020B0606020202030204" pitchFamily="34" charset="0"/>
              <a:cs typeface="Arial" pitchFamily="34" charset="0"/>
            </a:endParaRP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Order to interpret king’s (</a:t>
            </a:r>
            <a:r>
              <a:rPr lang="en-US" sz="3200" b="1" i="0" dirty="0">
                <a:solidFill>
                  <a:srgbClr val="000000"/>
                </a:solidFill>
                <a:effectLst>
                  <a:outerShdw blurRad="38100" dist="38100" dir="2700000" algn="tl">
                    <a:srgbClr val="000000">
                      <a:alpha val="43137"/>
                    </a:srgbClr>
                  </a:outerShdw>
                </a:effectLst>
                <a:latin typeface="Arial Narrow" panose="020B0606020202030204" pitchFamily="34" charset="0"/>
              </a:rPr>
              <a:t>Nebuchadnezzar’s</a:t>
            </a: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 dream 4:1-18</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Spoke boldly to king: warning, advice 4:19-27</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Nebuchadnezzar turned to animal 4:28-33</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Caused king to glorify God 4:34-36</a:t>
            </a:r>
          </a:p>
        </p:txBody>
      </p:sp>
    </p:spTree>
    <p:extLst>
      <p:ext uri="{BB962C8B-B14F-4D97-AF65-F5344CB8AC3E}">
        <p14:creationId xmlns:p14="http://schemas.microsoft.com/office/powerpoint/2010/main" val="33498968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56206D-653E-45A1-91A6-2D686C02EF4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50 years of silence</a:t>
            </a:r>
          </a:p>
        </p:txBody>
      </p:sp>
    </p:spTree>
    <p:extLst>
      <p:ext uri="{BB962C8B-B14F-4D97-AF65-F5344CB8AC3E}">
        <p14:creationId xmlns:p14="http://schemas.microsoft.com/office/powerpoint/2010/main" val="14598380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1547446"/>
            <a:ext cx="12192000"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algn="ctr"/>
            <a:endParaRPr lang="en-US" dirty="0"/>
          </a:p>
        </p:txBody>
      </p:sp>
      <p:sp>
        <p:nvSpPr>
          <p:cNvPr id="6" name="Rectangle 5"/>
          <p:cNvSpPr/>
          <p:nvPr/>
        </p:nvSpPr>
        <p:spPr>
          <a:xfrm>
            <a:off x="0" y="0"/>
            <a:ext cx="12192000" cy="31474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7:1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cs typeface="Times New Roman" pitchFamily="18" charset="0"/>
              </a:rPr>
              <a:t>first year of Belshazzar	 	</a:t>
            </a:r>
            <a:r>
              <a:rPr lang="en-US" sz="3200" b="1" dirty="0">
                <a:solidFill>
                  <a:srgbClr val="800000"/>
                </a:solidFill>
                <a:effectLst>
                  <a:outerShdw blurRad="38100" dist="38100" dir="2700000" algn="tl">
                    <a:srgbClr val="000000">
                      <a:alpha val="43137"/>
                    </a:srgbClr>
                  </a:outerShdw>
                </a:effectLst>
                <a:latin typeface="Arial Narrow" pitchFamily="34" charset="0"/>
              </a:rPr>
              <a:t>	549 B.C. 	74 years old</a:t>
            </a:r>
          </a:p>
          <a:p>
            <a:r>
              <a:rPr lang="en-US" sz="3200" b="1" u="sng" dirty="0">
                <a:solidFill>
                  <a:srgbClr val="800000"/>
                </a:solidFill>
                <a:effectLst>
                  <a:outerShdw blurRad="38100" dist="38100" dir="2700000" algn="tl">
                    <a:srgbClr val="000000">
                      <a:alpha val="43137"/>
                    </a:srgbClr>
                  </a:outerShdw>
                </a:effectLst>
                <a:latin typeface="Arial Narrow" pitchFamily="34" charset="0"/>
              </a:rPr>
              <a:t>8:1 third year of Belshazzar			547 B.C.	76 years old</a:t>
            </a:r>
          </a:p>
          <a:p>
            <a:r>
              <a:rPr lang="en-US" sz="2800" b="1" i="1" dirty="0">
                <a:solidFill>
                  <a:srgbClr val="333399"/>
                </a:solidFill>
                <a:effectLst>
                  <a:outerShdw blurRad="38100" dist="38100" dir="2700000" algn="tl">
                    <a:srgbClr val="000000">
                      <a:alpha val="43137"/>
                    </a:srgbClr>
                  </a:outerShdw>
                </a:effectLst>
              </a:rPr>
              <a:t>7:1; 8:1 In </a:t>
            </a:r>
            <a:r>
              <a:rPr lang="en-US" sz="2800" b="1" i="1" dirty="0">
                <a:solidFill>
                  <a:srgbClr val="FF0000"/>
                </a:solidFill>
                <a:effectLst>
                  <a:outerShdw blurRad="38100" dist="38100" dir="2700000" algn="tl">
                    <a:srgbClr val="000000">
                      <a:alpha val="43137"/>
                    </a:srgbClr>
                  </a:outerShdw>
                </a:effectLst>
              </a:rPr>
              <a:t>the first year of Belshazzar </a:t>
            </a:r>
            <a:r>
              <a:rPr lang="en-US" sz="2800" b="1" i="1" dirty="0">
                <a:solidFill>
                  <a:srgbClr val="333399"/>
                </a:solidFill>
                <a:effectLst>
                  <a:outerShdw blurRad="38100" dist="38100" dir="2700000" algn="tl">
                    <a:srgbClr val="000000">
                      <a:alpha val="43137"/>
                    </a:srgbClr>
                  </a:outerShdw>
                </a:effectLst>
              </a:rPr>
              <a:t>king of Babylon Daniel saw a dream and visions in his mind as he lay on his bed; then he wrote the dream down and related the following summary of it…In </a:t>
            </a:r>
            <a:r>
              <a:rPr lang="en-US" sz="2800" b="1" i="1" dirty="0">
                <a:solidFill>
                  <a:srgbClr val="FF0000"/>
                </a:solidFill>
                <a:effectLst>
                  <a:outerShdw blurRad="38100" dist="38100" dir="2700000" algn="tl">
                    <a:srgbClr val="000000">
                      <a:alpha val="43137"/>
                    </a:srgbClr>
                  </a:outerShdw>
                </a:effectLst>
              </a:rPr>
              <a:t>the third year of the reign of Belshazzar </a:t>
            </a:r>
            <a:r>
              <a:rPr lang="en-US" sz="2800" b="1" i="1" dirty="0">
                <a:solidFill>
                  <a:srgbClr val="333399"/>
                </a:solidFill>
                <a:effectLst>
                  <a:outerShdw blurRad="38100" dist="38100" dir="2700000" algn="tl">
                    <a:srgbClr val="000000">
                      <a:alpha val="43137"/>
                    </a:srgbClr>
                  </a:outerShdw>
                </a:effectLst>
              </a:rPr>
              <a:t>the king a vision appeared to me, Daniel, subsequent to the one which appeared to me previously. </a:t>
            </a: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7" name="Rectangle 6"/>
          <p:cNvSpPr/>
          <p:nvPr/>
        </p:nvSpPr>
        <p:spPr>
          <a:xfrm>
            <a:off x="0" y="2067951"/>
            <a:ext cx="12192000" cy="4790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i="1" dirty="0">
              <a:solidFill>
                <a:schemeClr val="tx1"/>
              </a:solidFill>
              <a:effectLst>
                <a:outerShdw blurRad="38100" dist="38100" dir="2700000" algn="tl">
                  <a:srgbClr val="000000">
                    <a:alpha val="43137"/>
                  </a:srgbClr>
                </a:outerShdw>
              </a:effectLst>
              <a:latin typeface="Garamond" panose="02020404030301010803" pitchFamily="18" charset="0"/>
              <a:cs typeface="Arial" pitchFamily="34" charset="0"/>
            </a:endParaRPr>
          </a:p>
        </p:txBody>
      </p:sp>
      <p:sp>
        <p:nvSpPr>
          <p:cNvPr id="8" name="Rectangle 7"/>
          <p:cNvSpPr/>
          <p:nvPr/>
        </p:nvSpPr>
        <p:spPr>
          <a:xfrm>
            <a:off x="0" y="3147461"/>
            <a:ext cx="12192000" cy="37105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32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Vision of 4 kingdoms  </a:t>
            </a:r>
          </a:p>
          <a:p>
            <a:r>
              <a:rPr lang="en-US" sz="32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 desired to know” </a:t>
            </a:r>
            <a:r>
              <a:rPr lang="en-US" sz="32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7:19</a:t>
            </a:r>
          </a:p>
          <a:p>
            <a:endParaRPr lang="en-US" sz="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endParaRPr lang="en-US" sz="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r>
              <a:rPr lang="en-US" sz="32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Continued curiosity</a:t>
            </a:r>
          </a:p>
          <a:p>
            <a:r>
              <a:rPr lang="en-US" sz="32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kept looking” </a:t>
            </a:r>
            <a:r>
              <a:rPr lang="en-US" sz="32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7:9</a:t>
            </a:r>
          </a:p>
          <a:p>
            <a:endParaRPr lang="en-US" sz="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endParaRPr lang="en-US" sz="800" b="1" dirty="0">
              <a:solidFill>
                <a:schemeClr val="tx1"/>
              </a:solidFill>
              <a:effectLst>
                <a:outerShdw blurRad="38100" dist="38100" dir="2700000" algn="tl">
                  <a:srgbClr val="000000">
                    <a:alpha val="43137"/>
                  </a:srgbClr>
                </a:outerShdw>
              </a:effectLst>
              <a:latin typeface="Arial Narrow" pitchFamily="34" charset="0"/>
              <a:cs typeface="Arial" pitchFamily="34" charset="0"/>
            </a:endParaRPr>
          </a:p>
          <a:p>
            <a:r>
              <a:rPr lang="en-US" sz="32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Visions of oncoming kingdoms </a:t>
            </a:r>
          </a:p>
          <a:p>
            <a:r>
              <a:rPr lang="en-US" sz="32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 sought to understand” </a:t>
            </a:r>
            <a:r>
              <a:rPr lang="en-US" sz="32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8:15</a:t>
            </a:r>
          </a:p>
        </p:txBody>
      </p:sp>
    </p:spTree>
    <p:extLst>
      <p:ext uri="{BB962C8B-B14F-4D97-AF65-F5344CB8AC3E}">
        <p14:creationId xmlns:p14="http://schemas.microsoft.com/office/powerpoint/2010/main" val="10138328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47446"/>
            <a:ext cx="12192000"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algn="ctr"/>
            <a:endParaRPr lang="en-US" dirty="0"/>
          </a:p>
        </p:txBody>
      </p:sp>
      <p:sp>
        <p:nvSpPr>
          <p:cNvPr id="6" name="Rectangle 5"/>
          <p:cNvSpPr/>
          <p:nvPr/>
        </p:nvSpPr>
        <p:spPr>
          <a:xfrm>
            <a:off x="0" y="0"/>
            <a:ext cx="12192000" cy="3031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rPr>
              <a:t>5 first year of Darius		539 B.C.	84 years old</a:t>
            </a: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r>
              <a:rPr lang="en-US" sz="2800" b="1" i="1" dirty="0">
                <a:solidFill>
                  <a:srgbClr val="333399"/>
                </a:solidFill>
                <a:effectLst>
                  <a:outerShdw blurRad="38100" dist="38100" dir="2700000" algn="tl">
                    <a:srgbClr val="000000">
                      <a:alpha val="43137"/>
                    </a:srgbClr>
                  </a:outerShdw>
                </a:effectLst>
              </a:rPr>
              <a:t>9:1-2 In </a:t>
            </a:r>
            <a:r>
              <a:rPr lang="en-US" sz="2800" b="1" i="1" dirty="0">
                <a:solidFill>
                  <a:srgbClr val="FF0000"/>
                </a:solidFill>
                <a:effectLst>
                  <a:outerShdw blurRad="38100" dist="38100" dir="2700000" algn="tl">
                    <a:srgbClr val="000000">
                      <a:alpha val="43137"/>
                    </a:srgbClr>
                  </a:outerShdw>
                </a:effectLst>
              </a:rPr>
              <a:t>the first year of Darius </a:t>
            </a:r>
            <a:r>
              <a:rPr lang="en-US" sz="2800" b="1" i="1" dirty="0">
                <a:solidFill>
                  <a:srgbClr val="333399"/>
                </a:solidFill>
                <a:effectLst>
                  <a:outerShdw blurRad="38100" dist="38100" dir="2700000" algn="tl">
                    <a:srgbClr val="000000">
                      <a:alpha val="43137"/>
                    </a:srgbClr>
                  </a:outerShdw>
                </a:effectLst>
              </a:rPr>
              <a:t>the son of Ahasuerus, of Median descent, who was made king over the kingdom of the Chaldeans…in </a:t>
            </a:r>
            <a:r>
              <a:rPr lang="en-US" sz="2800" b="1" i="1" dirty="0">
                <a:solidFill>
                  <a:srgbClr val="FF0000"/>
                </a:solidFill>
                <a:effectLst>
                  <a:outerShdw blurRad="38100" dist="38100" dir="2700000" algn="tl">
                    <a:srgbClr val="000000">
                      <a:alpha val="43137"/>
                    </a:srgbClr>
                  </a:outerShdw>
                </a:effectLst>
              </a:rPr>
              <a:t>the first year of his reign</a:t>
            </a:r>
            <a:r>
              <a:rPr lang="en-US" sz="2800" b="1" i="1" dirty="0">
                <a:solidFill>
                  <a:srgbClr val="333399"/>
                </a:solidFill>
                <a:effectLst>
                  <a:outerShdw blurRad="38100" dist="38100" dir="2700000" algn="tl">
                    <a:srgbClr val="000000">
                      <a:alpha val="43137"/>
                    </a:srgbClr>
                  </a:outerShdw>
                </a:effectLst>
              </a:rPr>
              <a:t>, I, Daniel, observed in the books the number of the years which was revealed as the word of the Lord to Jeremiah the prophet for the completion of the desolations of Jerusalem, namely, seventy years. </a:t>
            </a: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7" name="Rectangle 6"/>
          <p:cNvSpPr/>
          <p:nvPr/>
        </p:nvSpPr>
        <p:spPr>
          <a:xfrm>
            <a:off x="0" y="2067951"/>
            <a:ext cx="12192000" cy="4790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i="1" dirty="0">
              <a:solidFill>
                <a:schemeClr val="tx1"/>
              </a:solidFill>
              <a:effectLst>
                <a:outerShdw blurRad="38100" dist="38100" dir="2700000" algn="tl">
                  <a:srgbClr val="000000">
                    <a:alpha val="43137"/>
                  </a:srgbClr>
                </a:outerShdw>
              </a:effectLst>
              <a:latin typeface="Garamond" panose="02020404030301010803" pitchFamily="18" charset="0"/>
              <a:cs typeface="Arial" pitchFamily="34" charset="0"/>
            </a:endParaRPr>
          </a:p>
        </p:txBody>
      </p:sp>
      <p:sp>
        <p:nvSpPr>
          <p:cNvPr id="8" name="Rectangle 7"/>
          <p:cNvSpPr/>
          <p:nvPr/>
        </p:nvSpPr>
        <p:spPr>
          <a:xfrm>
            <a:off x="0" y="3031958"/>
            <a:ext cx="12192000" cy="3826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Observing in “the books”</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Speaks plainly to Belshazzar 5:22-23</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Foretells end of Babylonian kingdom; sees its fall 5:13-31</a:t>
            </a:r>
          </a:p>
        </p:txBody>
      </p:sp>
    </p:spTree>
    <p:extLst>
      <p:ext uri="{BB962C8B-B14F-4D97-AF65-F5344CB8AC3E}">
        <p14:creationId xmlns:p14="http://schemas.microsoft.com/office/powerpoint/2010/main" val="36124130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1547446"/>
            <a:ext cx="12192000"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algn="ctr"/>
            <a:endParaRPr lang="en-US" dirty="0"/>
          </a:p>
        </p:txBody>
      </p:sp>
      <p:sp>
        <p:nvSpPr>
          <p:cNvPr id="6" name="Rectangle 5"/>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rPr>
              <a:t>9 &amp; 6 first year of Darius				539 B.C.	84 years old</a:t>
            </a: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7" name="Rectangle 6"/>
          <p:cNvSpPr/>
          <p:nvPr/>
        </p:nvSpPr>
        <p:spPr>
          <a:xfrm>
            <a:off x="0" y="2067951"/>
            <a:ext cx="12192000" cy="4790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i="1" dirty="0">
              <a:solidFill>
                <a:schemeClr val="tx1"/>
              </a:solidFill>
              <a:effectLst>
                <a:outerShdw blurRad="38100" dist="38100" dir="2700000" algn="tl">
                  <a:srgbClr val="000000">
                    <a:alpha val="43137"/>
                  </a:srgbClr>
                </a:outerShdw>
              </a:effectLst>
              <a:latin typeface="Garamond" panose="02020404030301010803" pitchFamily="18" charset="0"/>
              <a:cs typeface="Arial" pitchFamily="34" charset="0"/>
            </a:endParaRPr>
          </a:p>
        </p:txBody>
      </p:sp>
      <p:sp>
        <p:nvSpPr>
          <p:cNvPr id="8" name="Rectangle 7"/>
          <p:cNvSpPr/>
          <p:nvPr/>
        </p:nvSpPr>
        <p:spPr>
          <a:xfrm>
            <a:off x="0" y="534573"/>
            <a:ext cx="12192000" cy="6323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Continues his study of scriptures 9:1</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Prays for sins of his people 9:2-19</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Held in high esteem by God 9:23</a:t>
            </a:r>
          </a:p>
          <a:p>
            <a:endPar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endParaRP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Refused to pray to king, prayed without ceasing to God 6:1-15</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Lived life above reproach 6:4</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Put God’s will above man’s 6:13</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Thrown into lion’s den 6:16-28</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Trusted God 6:23</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Caused Darius to glorify God 6:24-28</a:t>
            </a:r>
          </a:p>
        </p:txBody>
      </p:sp>
    </p:spTree>
    <p:extLst>
      <p:ext uri="{BB962C8B-B14F-4D97-AF65-F5344CB8AC3E}">
        <p14:creationId xmlns:p14="http://schemas.microsoft.com/office/powerpoint/2010/main" val="16679829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1547446"/>
            <a:ext cx="12192000"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algn="ctr"/>
            <a:endParaRPr lang="en-US" dirty="0"/>
          </a:p>
        </p:txBody>
      </p:sp>
      <p:sp>
        <p:nvSpPr>
          <p:cNvPr id="6" name="Rectangle 5"/>
          <p:cNvSpPr/>
          <p:nvPr/>
        </p:nvSpPr>
        <p:spPr>
          <a:xfrm>
            <a:off x="0" y="0"/>
            <a:ext cx="12192000" cy="2723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rPr>
              <a:t>10-12 third year of Cyrus			536 B.C.	87 years old</a:t>
            </a:r>
          </a:p>
          <a:p>
            <a:r>
              <a:rPr lang="en-US" sz="2800" b="1" i="1" dirty="0">
                <a:solidFill>
                  <a:srgbClr val="33339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10:1; 11:1 In </a:t>
            </a:r>
            <a:r>
              <a:rPr lang="en-US" sz="2800" b="1" i="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third year of Cyrus king of Persia </a:t>
            </a:r>
            <a:r>
              <a:rPr lang="en-US" sz="2800" b="1" i="1" dirty="0">
                <a:solidFill>
                  <a:srgbClr val="33339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 message was revealed to Daniel, who was named Belteshazzar; and the message was true and one of great conflict, but he understood the message and had an understanding of the vision…In </a:t>
            </a:r>
            <a:r>
              <a:rPr lang="en-US" sz="2800" b="1" i="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first year of Darius the Mede</a:t>
            </a:r>
            <a:r>
              <a:rPr lang="en-US" sz="2800" b="1" i="1" dirty="0">
                <a:solidFill>
                  <a:srgbClr val="33339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I arose to be an encouragement and a protection for him.</a:t>
            </a:r>
          </a:p>
          <a:p>
            <a:endParaRPr lang="en-US" sz="2400" b="1" dirty="0">
              <a:solidFill>
                <a:srgbClr val="333399"/>
              </a:solidFill>
              <a:effectLst>
                <a:outerShdw blurRad="38100" dist="38100" dir="2700000" algn="tl">
                  <a:srgbClr val="000000">
                    <a:alpha val="43137"/>
                  </a:srgbClr>
                </a:outerShdw>
              </a:effectLst>
              <a:latin typeface="Arial Narrow" panose="020B0606020202030204"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7" name="Rectangle 6"/>
          <p:cNvSpPr/>
          <p:nvPr/>
        </p:nvSpPr>
        <p:spPr>
          <a:xfrm>
            <a:off x="0" y="2067951"/>
            <a:ext cx="12192000" cy="4790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i="1" dirty="0">
              <a:solidFill>
                <a:schemeClr val="tx1"/>
              </a:solidFill>
              <a:effectLst>
                <a:outerShdw blurRad="38100" dist="38100" dir="2700000" algn="tl">
                  <a:srgbClr val="000000">
                    <a:alpha val="43137"/>
                  </a:srgbClr>
                </a:outerShdw>
              </a:effectLst>
              <a:latin typeface="Garamond" panose="02020404030301010803" pitchFamily="18" charset="0"/>
              <a:cs typeface="Arial" pitchFamily="34" charset="0"/>
            </a:endParaRPr>
          </a:p>
        </p:txBody>
      </p:sp>
      <p:sp>
        <p:nvSpPr>
          <p:cNvPr id="8" name="Rectangle 7"/>
          <p:cNvSpPr/>
          <p:nvPr/>
        </p:nvSpPr>
        <p:spPr>
          <a:xfrm>
            <a:off x="0" y="2723949"/>
            <a:ext cx="12192000" cy="4134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Held in high esteem by God 10:11,19</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Set his heart to understand, humbled himself 10:12</a:t>
            </a:r>
          </a:p>
        </p:txBody>
      </p:sp>
    </p:spTree>
    <p:extLst>
      <p:ext uri="{BB962C8B-B14F-4D97-AF65-F5344CB8AC3E}">
        <p14:creationId xmlns:p14="http://schemas.microsoft.com/office/powerpoint/2010/main" val="15371466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1547446"/>
            <a:ext cx="12192000"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algn="ctr"/>
            <a:endParaRPr lang="en-US" dirty="0"/>
          </a:p>
        </p:txBody>
      </p:sp>
      <p:sp>
        <p:nvSpPr>
          <p:cNvPr id="7" name="Rectangle 6"/>
          <p:cNvSpPr/>
          <p:nvPr/>
        </p:nvSpPr>
        <p:spPr>
          <a:xfrm>
            <a:off x="0" y="2067951"/>
            <a:ext cx="12192000" cy="4790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i="1" dirty="0">
              <a:solidFill>
                <a:schemeClr val="tx1"/>
              </a:solidFill>
              <a:effectLst>
                <a:outerShdw blurRad="38100" dist="38100" dir="2700000" algn="tl">
                  <a:srgbClr val="000000">
                    <a:alpha val="43137"/>
                  </a:srgbClr>
                </a:outerShdw>
              </a:effectLst>
              <a:latin typeface="Garamond" panose="02020404030301010803" pitchFamily="18" charset="0"/>
              <a:cs typeface="Arial" pitchFamily="34" charset="0"/>
            </a:endParaRPr>
          </a:p>
        </p:txBody>
      </p:sp>
      <p:sp>
        <p:nvSpPr>
          <p:cNvPr id="8" name="Rectangle 7"/>
          <p:cNvSpPr/>
          <p:nvPr/>
        </p:nvSpPr>
        <p:spPr>
          <a:xfrm>
            <a:off x="0" y="1"/>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1:1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cs typeface="Times New Roman" pitchFamily="18" charset="0"/>
              </a:rPr>
              <a:t>third year of Jehoiakim</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				605 B.C.	18 years old</a:t>
            </a:r>
          </a:p>
          <a:p>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2-4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cs typeface="Times New Roman" pitchFamily="18" charset="0"/>
              </a:rPr>
              <a:t>second year of Nebuchadnezzar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		602 B.C. 	21 years old</a:t>
            </a:r>
          </a:p>
          <a:p>
            <a:pPr algn="ctr"/>
            <a:r>
              <a:rPr lang="en-US" sz="32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50 years of silence</a:t>
            </a:r>
          </a:p>
          <a:p>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7:1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cs typeface="Times New Roman" pitchFamily="18" charset="0"/>
              </a:rPr>
              <a:t>first year of Belshazzar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			552 B.C. 	71 years old</a:t>
            </a:r>
          </a:p>
          <a:p>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8:1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cs typeface="Times New Roman" pitchFamily="18" charset="0"/>
              </a:rPr>
              <a:t>third year of Belshazzar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				550 B.C. 	73 years old</a:t>
            </a:r>
          </a:p>
          <a:p>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5:31; 9:1-2; 6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cs typeface="Times New Roman" pitchFamily="18" charset="0"/>
              </a:rPr>
              <a:t>first year of Darius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539 B.C. 	84 years old</a:t>
            </a:r>
          </a:p>
          <a:p>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10-12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cs typeface="Times New Roman" pitchFamily="18" charset="0"/>
              </a:rPr>
              <a:t>third year of Cyrus 	</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rPr>
              <a:t>			536 B.C. 	87 years o</a:t>
            </a:r>
            <a:r>
              <a:rPr lang="en-US" sz="3200" b="1" dirty="0">
                <a:solidFill>
                  <a:srgbClr val="800000"/>
                </a:solidFill>
                <a:effectLst>
                  <a:outerShdw blurRad="38100" dist="38100" dir="2700000" algn="tl">
                    <a:srgbClr val="000000">
                      <a:alpha val="43137"/>
                    </a:srgbClr>
                  </a:outerShdw>
                </a:effectLst>
                <a:latin typeface="Arial Narrow" panose="020B0606020202030204" pitchFamily="34" charset="0"/>
                <a:cs typeface="Arial" pitchFamily="34" charset="0"/>
              </a:rPr>
              <a:t>ld</a:t>
            </a:r>
          </a:p>
          <a:p>
            <a:endParaRPr lang="en-US" sz="3200" b="1" i="1" dirty="0">
              <a:solidFill>
                <a:schemeClr val="tx1"/>
              </a:solidFill>
              <a:effectLst>
                <a:outerShdw blurRad="38100" dist="38100" dir="2700000" algn="tl">
                  <a:srgbClr val="000000">
                    <a:alpha val="43137"/>
                  </a:srgbClr>
                </a:outerShdw>
              </a:effectLst>
              <a:latin typeface="Garamond" panose="02020404030301010803" pitchFamily="18" charset="0"/>
              <a:cs typeface="Arial" pitchFamily="34" charset="0"/>
            </a:endParaRPr>
          </a:p>
          <a:p>
            <a:pPr algn="ctr"/>
            <a:r>
              <a:rPr lang="en-US" sz="3200" b="1" i="1" dirty="0">
                <a:solidFill>
                  <a:schemeClr val="tx1"/>
                </a:solidFill>
                <a:effectLst>
                  <a:outerShdw blurRad="38100" dist="38100" dir="2700000" algn="tl">
                    <a:srgbClr val="000000">
                      <a:alpha val="43137"/>
                    </a:srgbClr>
                  </a:outerShdw>
                </a:effectLst>
                <a:latin typeface="Arial Narrow" pitchFamily="34" charset="0"/>
              </a:rPr>
              <a:t>All of these age groups are represented in </a:t>
            </a:r>
            <a:r>
              <a:rPr lang="en-US" sz="3200" b="1" i="1">
                <a:solidFill>
                  <a:schemeClr val="tx1"/>
                </a:solidFill>
                <a:effectLst>
                  <a:outerShdw blurRad="38100" dist="38100" dir="2700000" algn="tl">
                    <a:srgbClr val="000000">
                      <a:alpha val="43137"/>
                    </a:srgbClr>
                  </a:outerShdw>
                </a:effectLst>
                <a:latin typeface="Arial Narrow" pitchFamily="34" charset="0"/>
              </a:rPr>
              <a:t>the Benchley </a:t>
            </a:r>
            <a:r>
              <a:rPr lang="en-US" sz="3200" b="1" i="1" dirty="0">
                <a:solidFill>
                  <a:schemeClr val="tx1"/>
                </a:solidFill>
                <a:effectLst>
                  <a:outerShdw blurRad="38100" dist="38100" dir="2700000" algn="tl">
                    <a:srgbClr val="000000">
                      <a:alpha val="43137"/>
                    </a:srgbClr>
                  </a:outerShdw>
                </a:effectLst>
                <a:latin typeface="Arial Narrow" pitchFamily="34" charset="0"/>
              </a:rPr>
              <a:t>congregation.</a:t>
            </a:r>
          </a:p>
          <a:p>
            <a:pPr algn="ctr"/>
            <a:r>
              <a:rPr lang="en-US" sz="3200" b="1" i="1" dirty="0">
                <a:solidFill>
                  <a:schemeClr val="tx1"/>
                </a:solidFill>
                <a:effectLst>
                  <a:outerShdw blurRad="38100" dist="38100" dir="2700000" algn="tl">
                    <a:srgbClr val="000000">
                      <a:alpha val="43137"/>
                    </a:srgbClr>
                  </a:outerShdw>
                </a:effectLst>
                <a:latin typeface="Arial Narrow" pitchFamily="34" charset="0"/>
              </a:rPr>
              <a:t>Compare our character to Daniel’s at the comparable stage of life.</a:t>
            </a:r>
          </a:p>
        </p:txBody>
      </p:sp>
    </p:spTree>
    <p:extLst>
      <p:ext uri="{BB962C8B-B14F-4D97-AF65-F5344CB8AC3E}">
        <p14:creationId xmlns:p14="http://schemas.microsoft.com/office/powerpoint/2010/main" val="5167110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defRPr/>
            </a:pPr>
            <a:r>
              <a:rPr lang="en-US" sz="4800" b="1" i="1" dirty="0">
                <a:solidFill>
                  <a:srgbClr val="800000"/>
                </a:solidFill>
                <a:effectLst>
                  <a:outerShdw blurRad="38100" dist="38100" dir="2700000" algn="tl">
                    <a:srgbClr val="C0C0C0"/>
                  </a:outerShdw>
                </a:effectLst>
                <a:latin typeface="Times New Roman" pitchFamily="18" charset="0"/>
                <a:cs typeface="Times New Roman" pitchFamily="18" charset="0"/>
              </a:rPr>
              <a:t>Thank God for the book of Daniel! Let the liberals and skeptics be ashamed and hang their heads in disgrace for their attacks upon it. </a:t>
            </a:r>
            <a:r>
              <a:rPr lang="en-US" sz="4800" b="1" dirty="0">
                <a:solidFill>
                  <a:srgbClr val="000066"/>
                </a:solidFill>
                <a:effectLst>
                  <a:outerShdw blurRad="38100" dist="38100" dir="2700000" algn="tl">
                    <a:srgbClr val="C0C0C0"/>
                  </a:outerShdw>
                </a:effectLst>
                <a:latin typeface="Arial Narrow" pitchFamily="34" charset="0"/>
              </a:rPr>
              <a:t>Homer Hailey</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47446"/>
            <a:ext cx="12192000"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algn="ctr"/>
            <a:endParaRPr lang="en-US" dirty="0"/>
          </a:p>
        </p:txBody>
      </p:sp>
      <p:sp>
        <p:nvSpPr>
          <p:cNvPr id="6" name="Rectangle 5"/>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2800" b="1" i="1" dirty="0">
                <a:solidFill>
                  <a:schemeClr val="tx1"/>
                </a:solidFill>
                <a:effectLst>
                  <a:outerShdw blurRad="38100" dist="38100" dir="2700000" algn="tl">
                    <a:srgbClr val="000000">
                      <a:alpha val="43137"/>
                    </a:srgbClr>
                  </a:outerShdw>
                </a:effectLst>
              </a:rPr>
              <a:t>At the beginning of your supplications the command was issued, and I have come to tell you, for you are highly esteemed; so, give heed to the message and gain understanding of the vision. </a:t>
            </a:r>
            <a:r>
              <a:rPr lang="en-US" sz="2800" b="1" dirty="0">
                <a:solidFill>
                  <a:schemeClr val="tx1"/>
                </a:solidFill>
                <a:effectLst>
                  <a:outerShdw blurRad="38100" dist="38100" dir="2700000" algn="tl">
                    <a:srgbClr val="000000">
                      <a:alpha val="43137"/>
                    </a:srgbClr>
                  </a:outerShdw>
                </a:effectLst>
              </a:rPr>
              <a:t>9:23</a:t>
            </a:r>
          </a:p>
          <a:p>
            <a:pPr fontAlgn="base"/>
            <a:r>
              <a:rPr lang="en-US" sz="2800" b="1" dirty="0">
                <a:solidFill>
                  <a:schemeClr val="tx1"/>
                </a:solidFill>
                <a:effectLst>
                  <a:outerShdw blurRad="38100" dist="38100" dir="2700000" algn="tl">
                    <a:srgbClr val="000000">
                      <a:alpha val="43137"/>
                    </a:srgbClr>
                  </a:outerShdw>
                </a:effectLst>
              </a:rPr>
              <a:t> </a:t>
            </a:r>
          </a:p>
          <a:p>
            <a:pPr fontAlgn="base"/>
            <a:r>
              <a:rPr lang="en-US" sz="2800" b="1" i="1" dirty="0">
                <a:solidFill>
                  <a:schemeClr val="tx1"/>
                </a:solidFill>
                <a:effectLst>
                  <a:outerShdw blurRad="38100" dist="38100" dir="2700000" algn="tl">
                    <a:srgbClr val="000000">
                      <a:alpha val="43137"/>
                    </a:srgbClr>
                  </a:outerShdw>
                </a:effectLst>
              </a:rPr>
              <a:t>He said to me, "O Daniel, man of high esteem, understand the words that I am about to tell you and stand upright, for I have now been sent to you." And when he had spoken this word to me, I stood up trembling. </a:t>
            </a:r>
            <a:r>
              <a:rPr lang="en-US" sz="2800" b="1" dirty="0">
                <a:solidFill>
                  <a:schemeClr val="tx1"/>
                </a:solidFill>
                <a:effectLst>
                  <a:outerShdw blurRad="38100" dist="38100" dir="2700000" algn="tl">
                    <a:srgbClr val="000000">
                      <a:alpha val="43137"/>
                    </a:srgbClr>
                  </a:outerShdw>
                </a:effectLst>
              </a:rPr>
              <a:t>10:11</a:t>
            </a:r>
          </a:p>
          <a:p>
            <a:pPr fontAlgn="base"/>
            <a:r>
              <a:rPr lang="en-US" sz="2800" b="1" dirty="0">
                <a:solidFill>
                  <a:schemeClr val="tx1"/>
                </a:solidFill>
                <a:effectLst>
                  <a:outerShdw blurRad="38100" dist="38100" dir="2700000" algn="tl">
                    <a:srgbClr val="000000">
                      <a:alpha val="43137"/>
                    </a:srgbClr>
                  </a:outerShdw>
                </a:effectLst>
              </a:rPr>
              <a:t> </a:t>
            </a:r>
          </a:p>
          <a:p>
            <a:pPr fontAlgn="base"/>
            <a:r>
              <a:rPr lang="en-US" sz="2800" b="1" i="1" dirty="0">
                <a:solidFill>
                  <a:schemeClr val="tx1"/>
                </a:solidFill>
                <a:effectLst>
                  <a:outerShdw blurRad="38100" dist="38100" dir="2700000" algn="tl">
                    <a:srgbClr val="000000">
                      <a:alpha val="43137"/>
                    </a:srgbClr>
                  </a:outerShdw>
                </a:effectLst>
              </a:rPr>
              <a:t>He said, "O man of high esteem, do not be afraid. Peace be with you; take courage and be courageous!" Now as soon as he spoke to me, I received strength and said, "May my lord speak, for you have strengthened me." </a:t>
            </a:r>
            <a:r>
              <a:rPr lang="en-US" sz="2800" b="1" dirty="0">
                <a:solidFill>
                  <a:schemeClr val="tx1"/>
                </a:solidFill>
                <a:effectLst>
                  <a:outerShdw blurRad="38100" dist="38100" dir="2700000" algn="tl">
                    <a:srgbClr val="000000">
                      <a:alpha val="43137"/>
                    </a:srgbClr>
                  </a:outerShdw>
                </a:effectLst>
              </a:rPr>
              <a:t>10:19</a:t>
            </a:r>
          </a:p>
        </p:txBody>
      </p:sp>
      <p:sp>
        <p:nvSpPr>
          <p:cNvPr id="7" name="Rectangle 6"/>
          <p:cNvSpPr/>
          <p:nvPr/>
        </p:nvSpPr>
        <p:spPr>
          <a:xfrm>
            <a:off x="0" y="520505"/>
            <a:ext cx="12192000" cy="63374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3200" b="1" i="1" dirty="0">
              <a:solidFill>
                <a:schemeClr val="tx1"/>
              </a:solidFill>
              <a:effectLst>
                <a:outerShdw blurRad="38100" dist="38100" dir="2700000" algn="tl">
                  <a:srgbClr val="000000">
                    <a:alpha val="43137"/>
                  </a:srgbClr>
                </a:outerShdw>
              </a:effectLst>
              <a:latin typeface="Garamond" panose="02020404030301010803" pitchFamily="18" charset="0"/>
              <a:cs typeface="Arial" pitchFamily="34" charset="0"/>
            </a:endParaRPr>
          </a:p>
        </p:txBody>
      </p:sp>
    </p:spTree>
    <p:extLst>
      <p:ext uri="{BB962C8B-B14F-4D97-AF65-F5344CB8AC3E}">
        <p14:creationId xmlns:p14="http://schemas.microsoft.com/office/powerpoint/2010/main" val="23398156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47446"/>
            <a:ext cx="12192000"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algn="ctr"/>
            <a:endParaRPr lang="en-US" dirty="0"/>
          </a:p>
        </p:txBody>
      </p:sp>
      <p:sp>
        <p:nvSpPr>
          <p:cNvPr id="6" name="Rectangle 5"/>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2800" b="1" i="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the beginning of your supplications the command was issued, and I have come to tell you, for </a:t>
            </a:r>
            <a:r>
              <a:rPr lang="en-US" sz="2800" b="1" i="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you are highly esteemed</a:t>
            </a:r>
            <a:r>
              <a:rPr lang="en-US" sz="2800" b="1" i="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so, give heed to the message and gain understanding of the vision. </a:t>
            </a:r>
            <a:r>
              <a:rPr lang="en-US" sz="28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9:23 </a:t>
            </a:r>
            <a:r>
              <a:rPr lang="en-US" sz="28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539 BC</a:t>
            </a:r>
          </a:p>
          <a:p>
            <a:pPr fontAlgn="base"/>
            <a:r>
              <a:rPr lang="en-US" sz="28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p>
          <a:p>
            <a:pPr fontAlgn="base"/>
            <a:r>
              <a:rPr lang="en-US" sz="2800" b="1" i="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He said to me, "</a:t>
            </a:r>
            <a:r>
              <a:rPr lang="en-US" sz="2800" b="1" i="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 Daniel, man of high esteem</a:t>
            </a:r>
            <a:r>
              <a:rPr lang="en-US" sz="2800" b="1" i="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understand the words that I am about to tell you and stand upright, for I have now been sent to you." And when he had spoken this word to me, I stood up trembling. </a:t>
            </a:r>
            <a:r>
              <a:rPr lang="en-US" sz="28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10:11 </a:t>
            </a:r>
            <a:r>
              <a:rPr lang="en-US" sz="28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536 BC</a:t>
            </a:r>
          </a:p>
          <a:p>
            <a:pPr fontAlgn="base"/>
            <a:r>
              <a:rPr lang="en-US" sz="28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p>
          <a:p>
            <a:pPr fontAlgn="base"/>
            <a:r>
              <a:rPr lang="en-US" sz="2800" b="1" i="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He said, "</a:t>
            </a:r>
            <a:r>
              <a:rPr lang="en-US" sz="2800" b="1" i="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 man of high esteem</a:t>
            </a:r>
            <a:r>
              <a:rPr lang="en-US" sz="2800" b="1" i="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do not be afraid. Peace be with you; take courage and be courageous!" Now as soon as he spoke to me, I received strength and said, "May my lord speak, for you have strengthened me." </a:t>
            </a:r>
            <a:r>
              <a:rPr lang="en-US" sz="28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10:19 </a:t>
            </a:r>
            <a:r>
              <a:rPr lang="en-US" sz="28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536 BC</a:t>
            </a:r>
          </a:p>
        </p:txBody>
      </p:sp>
      <p:sp>
        <p:nvSpPr>
          <p:cNvPr id="7" name="Rectangle 6"/>
          <p:cNvSpPr/>
          <p:nvPr/>
        </p:nvSpPr>
        <p:spPr>
          <a:xfrm>
            <a:off x="0" y="520505"/>
            <a:ext cx="12192000" cy="63374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3200" b="1" i="1" dirty="0">
              <a:solidFill>
                <a:schemeClr val="tx1"/>
              </a:solidFill>
              <a:effectLst>
                <a:outerShdw blurRad="38100" dist="38100" dir="2700000" algn="tl">
                  <a:srgbClr val="000000">
                    <a:alpha val="43137"/>
                  </a:srgbClr>
                </a:outerShdw>
              </a:effectLst>
              <a:latin typeface="Garamond" panose="02020404030301010803" pitchFamily="18" charset="0"/>
              <a:cs typeface="Arial" pitchFamily="34" charset="0"/>
            </a:endParaRPr>
          </a:p>
        </p:txBody>
      </p:sp>
    </p:spTree>
    <p:extLst>
      <p:ext uri="{BB962C8B-B14F-4D97-AF65-F5344CB8AC3E}">
        <p14:creationId xmlns:p14="http://schemas.microsoft.com/office/powerpoint/2010/main" val="37722108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46BF48-6DB4-4CB3-B738-E50A69868E43}"/>
              </a:ext>
            </a:extLst>
          </p:cNvPr>
          <p:cNvSpPr/>
          <p:nvPr/>
        </p:nvSpPr>
        <p:spPr>
          <a:xfrm>
            <a:off x="0" y="-12879"/>
            <a:ext cx="12192000" cy="6870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u="sng" dirty="0">
                <a:solidFill>
                  <a:srgbClr val="333399"/>
                </a:solidFill>
                <a:effectLst>
                  <a:outerShdw blurRad="38100" dist="38100" dir="2700000" algn="tl">
                    <a:srgbClr val="000000">
                      <a:alpha val="43137"/>
                    </a:srgbClr>
                  </a:outerShdw>
                </a:effectLst>
              </a:rPr>
              <a:t>Time period covered</a:t>
            </a:r>
          </a:p>
          <a:p>
            <a:pPr algn="ctr"/>
            <a:endParaRPr lang="en-US" sz="2800" b="1" i="1" dirty="0">
              <a:solidFill>
                <a:srgbClr val="333399"/>
              </a:solidFill>
              <a:effectLst>
                <a:outerShdw blurRad="38100" dist="38100" dir="2700000" algn="tl">
                  <a:srgbClr val="000000">
                    <a:alpha val="43137"/>
                  </a:srgbClr>
                </a:outerShdw>
              </a:effectLst>
            </a:endParaRPr>
          </a:p>
          <a:p>
            <a:pPr algn="ctr"/>
            <a:r>
              <a:rPr lang="en-US" sz="2800" b="1" i="1" dirty="0">
                <a:solidFill>
                  <a:srgbClr val="333399"/>
                </a:solidFill>
                <a:effectLst>
                  <a:outerShdw blurRad="38100" dist="38100" dir="2700000" algn="tl">
                    <a:srgbClr val="000000">
                      <a:alpha val="43137"/>
                    </a:srgbClr>
                  </a:outerShdw>
                </a:effectLst>
              </a:rPr>
              <a:t>In the third year of the reign of Jehoiakim king of Judah, </a:t>
            </a: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rPr>
              <a:t>Daniel 1:1---</a:t>
            </a:r>
            <a:r>
              <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rPr>
              <a:t>605 BC</a:t>
            </a:r>
          </a:p>
          <a:p>
            <a:pPr algn="ctr"/>
            <a:r>
              <a:rPr lang="en-US" sz="2800" b="1" i="1" dirty="0">
                <a:solidFill>
                  <a:srgbClr val="333399"/>
                </a:solidFill>
                <a:effectLst>
                  <a:outerShdw blurRad="38100" dist="38100" dir="2700000" algn="tl">
                    <a:srgbClr val="000000">
                      <a:alpha val="43137"/>
                    </a:srgbClr>
                  </a:outerShdw>
                </a:effectLst>
              </a:rPr>
              <a:t>And Daniel continued until the first year of Cyrus the king. </a:t>
            </a: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rPr>
              <a:t>Daniel 1:21---</a:t>
            </a:r>
            <a:r>
              <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rPr>
              <a:t>536 BC</a:t>
            </a:r>
          </a:p>
          <a:p>
            <a:pPr algn="ctr"/>
            <a:endPar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endParaRPr>
          </a:p>
          <a:p>
            <a:pPr algn="ct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rPr>
              <a:t>The word “year” occurs 9 times in 12 chapters. An accident?</a:t>
            </a:r>
          </a:p>
          <a:p>
            <a:pPr marL="457200" indent="-457200" algn="ctr">
              <a:buFont typeface="Wingdings" panose="05000000000000000000" pitchFamily="2" charset="2"/>
              <a:buChar char="§"/>
            </a:pP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rPr>
              <a:t>Historical accuracy of Daniel</a:t>
            </a:r>
          </a:p>
          <a:p>
            <a:pPr marL="457200" indent="-457200" algn="ctr">
              <a:buFont typeface="Wingdings" panose="05000000000000000000" pitchFamily="2" charset="2"/>
              <a:buChar char="§"/>
            </a:pP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rPr>
              <a:t>Insight into the consistent character of Daniel</a:t>
            </a:r>
          </a:p>
        </p:txBody>
      </p:sp>
    </p:spTree>
    <p:extLst>
      <p:ext uri="{BB962C8B-B14F-4D97-AF65-F5344CB8AC3E}">
        <p14:creationId xmlns:p14="http://schemas.microsoft.com/office/powerpoint/2010/main" val="6719605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12192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333399"/>
                </a:solidFill>
                <a:effectLst>
                  <a:outerShdw blurRad="38100" dist="38100" dir="2700000" algn="tl">
                    <a:srgbClr val="000000">
                      <a:alpha val="43137"/>
                    </a:srgbClr>
                  </a:outerShdw>
                </a:effectLst>
                <a:latin typeface="Tempus Sans ITC" panose="04020404030D07020202" pitchFamily="82" charset="0"/>
              </a:rPr>
              <a:t>Why is Daniel so highly esteemed by God?</a:t>
            </a:r>
          </a:p>
          <a:p>
            <a:pPr algn="ctr"/>
            <a:endParaRPr lang="en-US" sz="4400" b="1" dirty="0">
              <a:solidFill>
                <a:srgbClr val="333399"/>
              </a:solidFill>
              <a:effectLst>
                <a:outerShdw blurRad="38100" dist="38100" dir="2700000" algn="tl">
                  <a:srgbClr val="000000">
                    <a:alpha val="43137"/>
                  </a:srgbClr>
                </a:outerShdw>
              </a:effectLst>
              <a:latin typeface="Tempus Sans ITC" panose="04020404030D07020202" pitchFamily="82" charset="0"/>
            </a:endParaRPr>
          </a:p>
          <a:p>
            <a:pPr algn="ctr"/>
            <a:r>
              <a:rPr lang="en-US" sz="4400" b="1" dirty="0">
                <a:solidFill>
                  <a:srgbClr val="333399"/>
                </a:solidFill>
                <a:effectLst>
                  <a:outerShdw blurRad="38100" dist="38100" dir="2700000" algn="tl">
                    <a:srgbClr val="000000">
                      <a:alpha val="43137"/>
                    </a:srgbClr>
                  </a:outerShdw>
                </a:effectLst>
                <a:latin typeface="Tempus Sans ITC" panose="04020404030D07020202" pitchFamily="82" charset="0"/>
              </a:rPr>
              <a:t>The 80+ year life of Daniel	tells us</a:t>
            </a:r>
          </a:p>
          <a:p>
            <a:pPr algn="ctr"/>
            <a:endParaRPr lang="en-US" dirty="0"/>
          </a:p>
        </p:txBody>
      </p:sp>
    </p:spTree>
    <p:extLst>
      <p:ext uri="{BB962C8B-B14F-4D97-AF65-F5344CB8AC3E}">
        <p14:creationId xmlns:p14="http://schemas.microsoft.com/office/powerpoint/2010/main" val="42576558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BC77BE-4C31-4034-A167-99B3C6D159F7}"/>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0"/>
              </a:spcAft>
            </a:pPr>
            <a:r>
              <a:rPr lang="en-US" sz="2800" b="1" u="sng" dirty="0">
                <a:solidFill>
                  <a:srgbClr val="33339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Bold"/>
              </a:rPr>
              <a:t>The Chronological Order of the Book of Daniel</a:t>
            </a:r>
          </a:p>
          <a:p>
            <a:pPr marL="0" marR="0">
              <a:lnSpc>
                <a:spcPct val="107000"/>
              </a:lnSpc>
              <a:spcBef>
                <a:spcPts val="0"/>
              </a:spcBef>
              <a:spcAft>
                <a:spcPts val="0"/>
              </a:spcAft>
            </a:pPr>
            <a:endPar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Chapters 1–4 Captivity and first interpretations of dreams and visions </a:t>
            </a:r>
            <a:r>
              <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605-602 BC</a:t>
            </a:r>
            <a:endPar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i="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50 years of silence</a:t>
            </a:r>
          </a:p>
          <a:p>
            <a:pPr marL="0" marR="0">
              <a:lnSpc>
                <a:spcPct val="107000"/>
              </a:lnSpc>
              <a:spcBef>
                <a:spcPts val="0"/>
              </a:spcBef>
              <a:spcAft>
                <a:spcPts val="0"/>
              </a:spcAft>
            </a:pP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Chapter 7 Vision of the four beasts </a:t>
            </a:r>
            <a:r>
              <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553 BC</a:t>
            </a:r>
            <a:endPar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Chapter 8 Vision of the ram and male goat </a:t>
            </a:r>
            <a:r>
              <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551 BC</a:t>
            </a:r>
            <a:endPar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Chapter 5 Belshazzar’s feast–conquest of Babylon </a:t>
            </a:r>
            <a:r>
              <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539 BC</a:t>
            </a:r>
            <a:endPar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Chapter 9 Vision of the seventy weeks </a:t>
            </a:r>
            <a:r>
              <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539/538 BC</a:t>
            </a:r>
            <a:endPar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Chapter 6 Daniel in the lion’s den </a:t>
            </a:r>
            <a:r>
              <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539/538 BC</a:t>
            </a:r>
            <a:endPar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solidFill>
                  <a:srgbClr val="333399"/>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Chapters 10-12 Daniel’s prayer and visions </a:t>
            </a:r>
            <a:r>
              <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Candara" panose="020E0502030303020204" pitchFamily="34" charset="0"/>
              </a:rPr>
              <a:t>536 BC</a:t>
            </a:r>
            <a:endParaRPr lang="en-US" sz="2800" b="1" dirty="0">
              <a:solidFill>
                <a:srgbClr val="FF00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2191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47446"/>
            <a:ext cx="12192000"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algn="ctr"/>
            <a:endParaRPr lang="en-US" dirty="0"/>
          </a:p>
        </p:txBody>
      </p:sp>
      <p:sp>
        <p:nvSpPr>
          <p:cNvPr id="6" name="Rectangle 5"/>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rPr>
              <a:t>1:1 </a:t>
            </a:r>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cs typeface="Times New Roman" pitchFamily="18" charset="0"/>
              </a:rPr>
              <a:t>third year of Jehoiakim</a:t>
            </a:r>
            <a:r>
              <a:rPr lang="en-US" sz="3200" b="1" u="sng" dirty="0">
                <a:solidFill>
                  <a:srgbClr val="800000"/>
                </a:solidFill>
                <a:effectLst>
                  <a:outerShdw blurRad="38100" dist="38100" dir="2700000" algn="tl">
                    <a:srgbClr val="000000">
                      <a:alpha val="43137"/>
                    </a:srgbClr>
                  </a:outerShdw>
                </a:effectLst>
                <a:latin typeface="Arial Narrow" pitchFamily="34" charset="0"/>
              </a:rPr>
              <a:t>			605 B.C.	18 years old</a:t>
            </a:r>
          </a:p>
          <a:p>
            <a:r>
              <a:rPr lang="en-US" sz="2800" b="1" i="1" dirty="0">
                <a:solidFill>
                  <a:srgbClr val="33339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1:1,21 In </a:t>
            </a:r>
            <a:r>
              <a:rPr lang="en-US" sz="2800" b="1" i="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third year of the reign of Jehoiakim </a:t>
            </a:r>
            <a:r>
              <a:rPr lang="en-US" sz="2800" b="1" i="1" dirty="0">
                <a:solidFill>
                  <a:srgbClr val="333399"/>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king of Judah, Nebuchadnezzar king of Babylon came to Jerusalem and besieged it…And Daniel continued until </a:t>
            </a:r>
            <a:r>
              <a:rPr lang="en-US" sz="2800" b="1" i="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first year of Cyrus the king.</a:t>
            </a:r>
          </a:p>
          <a:p>
            <a:endParaRPr lang="en-US" sz="2800" b="1" i="1" dirty="0">
              <a:solidFill>
                <a:srgbClr val="FF0000"/>
              </a:solidFill>
              <a:effectLst>
                <a:outerShdw blurRad="38100" dist="38100" dir="2700000" algn="tl">
                  <a:srgbClr val="000000">
                    <a:alpha val="43137"/>
                  </a:srgbClr>
                </a:outerShdw>
              </a:effectLst>
              <a:latin typeface="Arial Narrow" panose="020B0606020202030204" pitchFamily="34" charset="0"/>
            </a:endParaRPr>
          </a:p>
          <a:p>
            <a:endParaRPr lang="en-US" sz="3200" b="1" u="sng" dirty="0">
              <a:solidFill>
                <a:srgbClr val="8000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7" name="Rectangle 6"/>
          <p:cNvSpPr/>
          <p:nvPr/>
        </p:nvSpPr>
        <p:spPr>
          <a:xfrm>
            <a:off x="0" y="520505"/>
            <a:ext cx="12192000" cy="63374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Had convictions and refused  to compromise them 1:3-13</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Courteous and respectful 1:8,12</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Good reputation with all 1:20</a:t>
            </a:r>
          </a:p>
        </p:txBody>
      </p:sp>
    </p:spTree>
    <p:extLst>
      <p:ext uri="{BB962C8B-B14F-4D97-AF65-F5344CB8AC3E}">
        <p14:creationId xmlns:p14="http://schemas.microsoft.com/office/powerpoint/2010/main" val="28350543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circle(in)">
                                      <p:cBhvr>
                                        <p:cTn id="10" dur="2000"/>
                                        <p:tgtEl>
                                          <p:spTgt spid="7">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circle(in)">
                                      <p:cBhvr>
                                        <p:cTn id="13"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47446"/>
            <a:ext cx="12192000"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algn="ctr"/>
            <a:endParaRPr lang="en-US" dirty="0"/>
          </a:p>
        </p:txBody>
      </p:sp>
      <p:sp>
        <p:nvSpPr>
          <p:cNvPr id="6" name="Rectangle 5"/>
          <p:cNvSpPr/>
          <p:nvPr/>
        </p:nvSpPr>
        <p:spPr>
          <a:xfrm>
            <a:off x="0" y="0"/>
            <a:ext cx="12192000" cy="1395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rPr>
              <a:t>2:1 </a:t>
            </a:r>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cs typeface="Times New Roman" pitchFamily="18" charset="0"/>
              </a:rPr>
              <a:t>second year of Nebuchadnezzar </a:t>
            </a:r>
            <a:r>
              <a:rPr lang="en-US" sz="3200" b="1" u="sng" dirty="0">
                <a:solidFill>
                  <a:srgbClr val="800000"/>
                </a:solidFill>
                <a:effectLst>
                  <a:outerShdw blurRad="38100" dist="38100" dir="2700000" algn="tl">
                    <a:srgbClr val="000000">
                      <a:alpha val="43137"/>
                    </a:srgbClr>
                  </a:outerShdw>
                </a:effectLst>
                <a:latin typeface="Arial Narrow" pitchFamily="34" charset="0"/>
              </a:rPr>
              <a:t>	602 B.C. 	21 years old</a:t>
            </a:r>
          </a:p>
          <a:p>
            <a:r>
              <a:rPr lang="en-US" sz="2800" b="1" i="1" dirty="0">
                <a:solidFill>
                  <a:srgbClr val="333399"/>
                </a:solidFill>
                <a:effectLst>
                  <a:outerShdw blurRad="38100" dist="38100" dir="2700000" algn="tl">
                    <a:srgbClr val="000000">
                      <a:alpha val="43137"/>
                    </a:srgbClr>
                  </a:outerShdw>
                </a:effectLst>
              </a:rPr>
              <a:t>2:1 Now in </a:t>
            </a:r>
            <a:r>
              <a:rPr lang="en-US" sz="2800" b="1" i="1" dirty="0">
                <a:solidFill>
                  <a:srgbClr val="FF0000"/>
                </a:solidFill>
                <a:effectLst>
                  <a:outerShdw blurRad="38100" dist="38100" dir="2700000" algn="tl">
                    <a:srgbClr val="000000">
                      <a:alpha val="43137"/>
                    </a:srgbClr>
                  </a:outerShdw>
                </a:effectLst>
              </a:rPr>
              <a:t>the second year of the reign of Nebuchadnezzar</a:t>
            </a:r>
            <a:r>
              <a:rPr lang="en-US" sz="2800" b="1" i="1" dirty="0">
                <a:solidFill>
                  <a:srgbClr val="333399"/>
                </a:solidFill>
                <a:effectLst>
                  <a:outerShdw blurRad="38100" dist="38100" dir="2700000" algn="tl">
                    <a:srgbClr val="000000">
                      <a:alpha val="43137"/>
                    </a:srgbClr>
                  </a:outerShdw>
                </a:effectLst>
              </a:rPr>
              <a:t>, Nebuchadnezzar had dreams; and his spirit was troubled and his sleep left him. </a:t>
            </a: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a:p>
            <a:endParaRPr lang="en-US" sz="24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7" name="Rectangle 6"/>
          <p:cNvSpPr/>
          <p:nvPr/>
        </p:nvSpPr>
        <p:spPr>
          <a:xfrm>
            <a:off x="0" y="1395663"/>
            <a:ext cx="12192000" cy="5462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Interprets dreams: 5 kingdoms</a:t>
            </a:r>
          </a:p>
          <a:p>
            <a:pPr>
              <a:buFont typeface="Wingdings" pitchFamily="2" charset="2"/>
              <a:buChar char="Ø"/>
            </a:pP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Babylon</a:t>
            </a:r>
          </a:p>
          <a:p>
            <a:pPr>
              <a:buFont typeface="Wingdings" pitchFamily="2" charset="2"/>
              <a:buChar char="Ø"/>
            </a:pP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Medes-Persians</a:t>
            </a:r>
          </a:p>
          <a:p>
            <a:pPr>
              <a:buFont typeface="Wingdings" pitchFamily="2" charset="2"/>
              <a:buChar char="Ø"/>
            </a:pP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Greeks</a:t>
            </a:r>
          </a:p>
          <a:p>
            <a:pPr>
              <a:buFont typeface="Wingdings" pitchFamily="2" charset="2"/>
              <a:buChar char="Ø"/>
            </a:pP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Romans</a:t>
            </a:r>
          </a:p>
          <a:p>
            <a:pPr>
              <a:buFont typeface="Wingdings" pitchFamily="2" charset="2"/>
              <a:buChar char="Ø"/>
            </a:pP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God’s</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Sought wisdom from God 2:19-23</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Gave God glory, was humble 2:19-23</a:t>
            </a:r>
          </a:p>
          <a:p>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Caused king to glorify God 2:47-48</a:t>
            </a:r>
          </a:p>
        </p:txBody>
      </p:sp>
    </p:spTree>
    <p:extLst>
      <p:ext uri="{BB962C8B-B14F-4D97-AF65-F5344CB8AC3E}">
        <p14:creationId xmlns:p14="http://schemas.microsoft.com/office/powerpoint/2010/main" val="16871379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816230-43D0-4043-B81F-45625D0FA03C}"/>
              </a:ext>
            </a:extLst>
          </p:cNvPr>
          <p:cNvSpPr/>
          <p:nvPr/>
        </p:nvSpPr>
        <p:spPr>
          <a:xfrm>
            <a:off x="0" y="0"/>
            <a:ext cx="1365161"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fontAlgn="base">
              <a:spcBef>
                <a:spcPct val="20000"/>
              </a:spcBef>
              <a:spcAft>
                <a:spcPct val="0"/>
              </a:spcAft>
            </a:pPr>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rPr>
              <a:t>605</a:t>
            </a:r>
          </a:p>
          <a:p>
            <a:pPr lvl="0" fontAlgn="base">
              <a:spcBef>
                <a:spcPct val="20000"/>
              </a:spcBef>
              <a:spcAft>
                <a:spcPct val="0"/>
              </a:spcAft>
            </a:pPr>
            <a:endParaRPr lang="en-US" sz="800" b="1" dirty="0">
              <a:solidFill>
                <a:srgbClr val="996633"/>
              </a:solidFill>
              <a:effectLst>
                <a:outerShdw blurRad="38100" dist="38100" dir="2700000" algn="tl">
                  <a:srgbClr val="000000">
                    <a:alpha val="43137"/>
                  </a:srgbClr>
                </a:outerShdw>
              </a:effectLst>
              <a:latin typeface="Arial Narrow" panose="020B0606020202030204" pitchFamily="34" charset="0"/>
            </a:endParaRP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2:36-37</a:t>
            </a: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2:39</a:t>
            </a: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2:39</a:t>
            </a: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2:40</a:t>
            </a:r>
          </a:p>
          <a:p>
            <a:pPr algn="ctr"/>
            <a:endParaRPr lang="en-US" dirty="0"/>
          </a:p>
        </p:txBody>
      </p:sp>
      <p:sp>
        <p:nvSpPr>
          <p:cNvPr id="3" name="Rectangle 2">
            <a:extLst>
              <a:ext uri="{FF2B5EF4-FFF2-40B4-BE49-F238E27FC236}">
                <a16:creationId xmlns:a16="http://schemas.microsoft.com/office/drawing/2014/main" id="{3E7930F8-DE57-482A-BBCF-3E11EC406A42}"/>
              </a:ext>
            </a:extLst>
          </p:cNvPr>
          <p:cNvSpPr/>
          <p:nvPr/>
        </p:nvSpPr>
        <p:spPr>
          <a:xfrm>
            <a:off x="1365162" y="0"/>
            <a:ext cx="2009104"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fontAlgn="base">
              <a:spcBef>
                <a:spcPct val="20000"/>
              </a:spcBef>
              <a:spcAft>
                <a:spcPct val="0"/>
              </a:spcAft>
            </a:pPr>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rPr>
              <a:t>549</a:t>
            </a:r>
          </a:p>
          <a:p>
            <a:pPr lvl="0" fontAlgn="base">
              <a:spcBef>
                <a:spcPct val="20000"/>
              </a:spcBef>
              <a:spcAft>
                <a:spcPct val="0"/>
              </a:spcAft>
            </a:pPr>
            <a:endParaRPr lang="en-US" sz="800" b="1" dirty="0">
              <a:solidFill>
                <a:srgbClr val="996633"/>
              </a:solidFill>
              <a:effectLst>
                <a:outerShdw blurRad="38100" dist="38100" dir="2700000" algn="tl">
                  <a:srgbClr val="000000">
                    <a:alpha val="43137"/>
                  </a:srgbClr>
                </a:outerShdw>
              </a:effectLst>
              <a:latin typeface="Arial Narrow" panose="020B0606020202030204" pitchFamily="34" charset="0"/>
            </a:endParaRP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7:4</a:t>
            </a: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7:5</a:t>
            </a: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7:6</a:t>
            </a: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7:7-8,23-27</a:t>
            </a: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algn="ctr"/>
            <a:endParaRPr lang="en-US" dirty="0"/>
          </a:p>
        </p:txBody>
      </p:sp>
      <p:sp>
        <p:nvSpPr>
          <p:cNvPr id="4" name="Rectangle 3">
            <a:extLst>
              <a:ext uri="{FF2B5EF4-FFF2-40B4-BE49-F238E27FC236}">
                <a16:creationId xmlns:a16="http://schemas.microsoft.com/office/drawing/2014/main" id="{DF205BB2-D454-49DB-8E74-41DD682B010C}"/>
              </a:ext>
            </a:extLst>
          </p:cNvPr>
          <p:cNvSpPr/>
          <p:nvPr/>
        </p:nvSpPr>
        <p:spPr>
          <a:xfrm>
            <a:off x="3374267" y="0"/>
            <a:ext cx="1712888"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fontAlgn="base">
              <a:spcBef>
                <a:spcPct val="20000"/>
              </a:spcBef>
              <a:spcAft>
                <a:spcPct val="0"/>
              </a:spcAft>
            </a:pPr>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rPr>
              <a:t>547</a:t>
            </a:r>
          </a:p>
          <a:p>
            <a:pPr lvl="0" fontAlgn="base">
              <a:spcBef>
                <a:spcPct val="20000"/>
              </a:spcBef>
              <a:spcAft>
                <a:spcPct val="0"/>
              </a:spcAft>
            </a:pPr>
            <a:endParaRPr lang="en-US" sz="32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anose="020B0606020202030204" pitchFamily="34" charset="0"/>
              </a:rPr>
              <a:t>8:3,4,20</a:t>
            </a: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anose="020B0606020202030204" pitchFamily="34" charset="0"/>
              </a:rPr>
              <a:t>8:5,21-22</a:t>
            </a: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anose="020B0606020202030204"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anose="020B0606020202030204"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anose="020B0606020202030204" pitchFamily="34" charset="0"/>
            </a:endParaRP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anose="020B0606020202030204" pitchFamily="34" charset="0"/>
              </a:rPr>
              <a:t>8:23-25</a:t>
            </a:r>
          </a:p>
          <a:p>
            <a:pPr algn="ctr"/>
            <a:endParaRPr lang="en-US" dirty="0"/>
          </a:p>
        </p:txBody>
      </p:sp>
      <p:sp>
        <p:nvSpPr>
          <p:cNvPr id="5" name="Rectangle 4">
            <a:extLst>
              <a:ext uri="{FF2B5EF4-FFF2-40B4-BE49-F238E27FC236}">
                <a16:creationId xmlns:a16="http://schemas.microsoft.com/office/drawing/2014/main" id="{647B521A-7830-4AE7-A1BE-0A6906249CC9}"/>
              </a:ext>
            </a:extLst>
          </p:cNvPr>
          <p:cNvSpPr/>
          <p:nvPr/>
        </p:nvSpPr>
        <p:spPr>
          <a:xfrm>
            <a:off x="5087156" y="0"/>
            <a:ext cx="1803042"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fontAlgn="base">
              <a:spcBef>
                <a:spcPct val="20000"/>
              </a:spcBef>
              <a:spcAft>
                <a:spcPct val="0"/>
              </a:spcAft>
            </a:pPr>
            <a:r>
              <a:rPr lang="en-US" sz="3200" b="1" u="sng" dirty="0">
                <a:solidFill>
                  <a:srgbClr val="800000"/>
                </a:solidFill>
                <a:effectLst>
                  <a:outerShdw blurRad="38100" dist="38100" dir="2700000" algn="tl">
                    <a:srgbClr val="000000">
                      <a:alpha val="43137"/>
                    </a:srgbClr>
                  </a:outerShdw>
                </a:effectLst>
                <a:latin typeface="Arial Narrow" panose="020B0606020202030204" pitchFamily="34" charset="0"/>
              </a:rPr>
              <a:t>536</a:t>
            </a:r>
          </a:p>
          <a:p>
            <a:pPr lvl="0" fontAlgn="base">
              <a:spcBef>
                <a:spcPct val="20000"/>
              </a:spcBef>
              <a:spcAft>
                <a:spcPct val="0"/>
              </a:spcAft>
            </a:pPr>
            <a:endParaRPr lang="en-US" sz="3200" b="1" dirty="0">
              <a:solidFill>
                <a:schemeClr val="tx1"/>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11:1-2</a:t>
            </a: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11:3-4</a:t>
            </a: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11:5</a:t>
            </a: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11:6</a:t>
            </a: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11:21-35</a:t>
            </a: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11:32b-35</a:t>
            </a: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r>
              <a:rPr lang="en-US" sz="3200" b="1" dirty="0">
                <a:solidFill>
                  <a:srgbClr val="000066"/>
                </a:solidFill>
                <a:effectLst>
                  <a:outerShdw blurRad="38100" dist="38100" dir="2700000" algn="tl">
                    <a:srgbClr val="000000">
                      <a:alpha val="43137"/>
                    </a:srgbClr>
                  </a:outerShdw>
                </a:effectLst>
                <a:latin typeface="Arial Narrow" pitchFamily="34" charset="0"/>
              </a:rPr>
              <a:t>11:36-45</a:t>
            </a: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lvl="0" fontAlgn="base">
              <a:spcBef>
                <a:spcPct val="20000"/>
              </a:spcBef>
              <a:spcAft>
                <a:spcPct val="0"/>
              </a:spcAft>
            </a:pPr>
            <a:endParaRPr lang="en-US" sz="3200" b="1" dirty="0">
              <a:solidFill>
                <a:srgbClr val="000066"/>
              </a:solidFill>
              <a:effectLst>
                <a:outerShdw blurRad="38100" dist="38100" dir="2700000" algn="tl">
                  <a:srgbClr val="000000">
                    <a:alpha val="43137"/>
                  </a:srgbClr>
                </a:outerShdw>
              </a:effectLst>
              <a:latin typeface="Arial Narrow" pitchFamily="34" charset="0"/>
            </a:endParaRPr>
          </a:p>
          <a:p>
            <a:pPr algn="ctr"/>
            <a:endParaRPr lang="en-US" dirty="0"/>
          </a:p>
        </p:txBody>
      </p:sp>
      <p:sp>
        <p:nvSpPr>
          <p:cNvPr id="6" name="Rectangle 5">
            <a:extLst>
              <a:ext uri="{FF2B5EF4-FFF2-40B4-BE49-F238E27FC236}">
                <a16:creationId xmlns:a16="http://schemas.microsoft.com/office/drawing/2014/main" id="{8B0E78B7-A6C5-4654-9D4C-D1773FC336C7}"/>
              </a:ext>
            </a:extLst>
          </p:cNvPr>
          <p:cNvSpPr/>
          <p:nvPr/>
        </p:nvSpPr>
        <p:spPr>
          <a:xfrm>
            <a:off x="6890198" y="0"/>
            <a:ext cx="5301801"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fontAlgn="base">
              <a:spcBef>
                <a:spcPct val="20000"/>
              </a:spcBef>
              <a:spcAft>
                <a:spcPct val="0"/>
              </a:spcAft>
            </a:pPr>
            <a:endParaRPr lang="en-US" sz="3200" b="1" u="sng" dirty="0">
              <a:solidFill>
                <a:schemeClr val="tx1"/>
              </a:solidFill>
              <a:effectLst>
                <a:outerShdw blurRad="38100" dist="38100" dir="2700000" algn="tl">
                  <a:srgbClr val="000000">
                    <a:alpha val="43137"/>
                  </a:srgbClr>
                </a:outerShdw>
              </a:effectLst>
              <a:latin typeface="Arial Narrow" panose="020B0606020202030204" pitchFamily="34" charset="0"/>
            </a:endParaRPr>
          </a:p>
          <a:p>
            <a:pPr lvl="0" fontAlgn="base">
              <a:spcBef>
                <a:spcPct val="20000"/>
              </a:spcBef>
              <a:spcAft>
                <a:spcPct val="0"/>
              </a:spcAft>
            </a:pPr>
            <a:r>
              <a:rPr lang="en-US" sz="3200" b="1" dirty="0">
                <a:solidFill>
                  <a:schemeClr val="tx1"/>
                </a:solidFill>
                <a:effectLst>
                  <a:outerShdw blurRad="38100" dist="38100" dir="2700000" algn="tl">
                    <a:srgbClr val="000000">
                      <a:alpha val="43137"/>
                    </a:srgbClr>
                  </a:outerShdw>
                </a:effectLst>
                <a:highlight>
                  <a:srgbClr val="FFFF00"/>
                </a:highlight>
                <a:latin typeface="Arial Narrow" panose="020B0606020202030204" pitchFamily="34" charset="0"/>
              </a:rPr>
              <a:t>Babylon</a:t>
            </a: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rPr>
              <a:t> </a:t>
            </a:r>
            <a:r>
              <a:rPr lang="en-US" sz="3200" b="1" dirty="0">
                <a:solidFill>
                  <a:srgbClr val="FF3300"/>
                </a:solidFill>
                <a:effectLst>
                  <a:outerShdw blurRad="38100" dist="38100" dir="2700000" algn="tl">
                    <a:srgbClr val="000000">
                      <a:alpha val="43137"/>
                    </a:srgbClr>
                  </a:outerShdw>
                </a:effectLst>
                <a:latin typeface="Arial Narrow" pitchFamily="34" charset="0"/>
              </a:rPr>
              <a:t>626-539 BC</a:t>
            </a:r>
          </a:p>
          <a:p>
            <a:pPr lvl="0" fontAlgn="base">
              <a:spcBef>
                <a:spcPct val="20000"/>
              </a:spcBef>
              <a:spcAft>
                <a:spcPct val="0"/>
              </a:spcAft>
            </a:pPr>
            <a:r>
              <a:rPr lang="en-US" sz="3200" b="1" dirty="0">
                <a:solidFill>
                  <a:schemeClr val="tx1"/>
                </a:solidFill>
                <a:effectLst>
                  <a:outerShdw blurRad="38100" dist="38100" dir="2700000" algn="tl">
                    <a:srgbClr val="000000">
                      <a:alpha val="43137"/>
                    </a:srgbClr>
                  </a:outerShdw>
                </a:effectLst>
                <a:highlight>
                  <a:srgbClr val="FFFF00"/>
                </a:highlight>
                <a:latin typeface="Arial Narrow" panose="020B0606020202030204" pitchFamily="34" charset="0"/>
              </a:rPr>
              <a:t>Media-Persia</a:t>
            </a: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rPr>
              <a:t> </a:t>
            </a:r>
            <a:r>
              <a:rPr lang="en-US" sz="3200" b="1" dirty="0">
                <a:solidFill>
                  <a:srgbClr val="FF3300"/>
                </a:solidFill>
                <a:effectLst>
                  <a:outerShdw blurRad="38100" dist="38100" dir="2700000" algn="tl">
                    <a:srgbClr val="000000">
                      <a:alpha val="43137"/>
                    </a:srgbClr>
                  </a:outerShdw>
                </a:effectLst>
                <a:latin typeface="Arial Narrow" pitchFamily="34" charset="0"/>
              </a:rPr>
              <a:t>539-330 </a:t>
            </a:r>
          </a:p>
          <a:p>
            <a:pPr lvl="0" fontAlgn="base">
              <a:spcBef>
                <a:spcPct val="20000"/>
              </a:spcBef>
              <a:spcAft>
                <a:spcPct val="0"/>
              </a:spcAft>
            </a:pPr>
            <a:r>
              <a:rPr lang="en-US" sz="3200" b="1" dirty="0">
                <a:solidFill>
                  <a:schemeClr val="tx1"/>
                </a:solidFill>
                <a:effectLst>
                  <a:outerShdw blurRad="38100" dist="38100" dir="2700000" algn="tl">
                    <a:srgbClr val="000000">
                      <a:alpha val="43137"/>
                    </a:srgbClr>
                  </a:outerShdw>
                </a:effectLst>
                <a:highlight>
                  <a:srgbClr val="FFFF00"/>
                </a:highlight>
                <a:latin typeface="Arial Narrow" panose="020B0606020202030204" pitchFamily="34" charset="0"/>
              </a:rPr>
              <a:t>Greece</a:t>
            </a:r>
            <a:r>
              <a:rPr lang="en-US" sz="3200" b="1" dirty="0">
                <a:solidFill>
                  <a:srgbClr val="3399FF"/>
                </a:solidFill>
                <a:effectLst>
                  <a:outerShdw blurRad="38100" dist="38100" dir="2700000" algn="tl">
                    <a:srgbClr val="000000">
                      <a:alpha val="43137"/>
                    </a:srgbClr>
                  </a:outerShdw>
                </a:effectLst>
                <a:latin typeface="Arial Narrow" panose="020B0606020202030204" pitchFamily="34" charset="0"/>
              </a:rPr>
              <a:t> </a:t>
            </a:r>
            <a:r>
              <a:rPr lang="en-US" sz="3200" b="1" dirty="0">
                <a:solidFill>
                  <a:srgbClr val="FF3300"/>
                </a:solidFill>
                <a:effectLst>
                  <a:outerShdw blurRad="38100" dist="38100" dir="2700000" algn="tl">
                    <a:srgbClr val="000000">
                      <a:alpha val="43137"/>
                    </a:srgbClr>
                  </a:outerShdw>
                </a:effectLst>
                <a:latin typeface="Arial Narrow" pitchFamily="34" charset="0"/>
              </a:rPr>
              <a:t>330-63 </a:t>
            </a:r>
          </a:p>
          <a:p>
            <a:pPr lvl="0" fontAlgn="base">
              <a:spcBef>
                <a:spcPct val="20000"/>
              </a:spcBef>
              <a:spcAft>
                <a:spcPct val="0"/>
              </a:spcAft>
            </a:pPr>
            <a:r>
              <a:rPr lang="en-US" sz="3200" b="1" i="1" dirty="0">
                <a:solidFill>
                  <a:schemeClr val="tx1"/>
                </a:solidFill>
                <a:effectLst>
                  <a:outerShdw blurRad="38100" dist="38100" dir="2700000" algn="tl">
                    <a:srgbClr val="000000">
                      <a:alpha val="43137"/>
                    </a:srgbClr>
                  </a:outerShdw>
                </a:effectLst>
                <a:latin typeface="Arial Narrow" panose="020B0606020202030204" pitchFamily="34" charset="0"/>
              </a:rPr>
              <a:t>Alexander the Great</a:t>
            </a:r>
          </a:p>
          <a:p>
            <a:pPr lvl="0" fontAlgn="base">
              <a:spcBef>
                <a:spcPct val="20000"/>
              </a:spcBef>
              <a:spcAft>
                <a:spcPct val="0"/>
              </a:spcAft>
            </a:pPr>
            <a:r>
              <a:rPr lang="en-US" sz="3200" b="1" i="1" dirty="0">
                <a:solidFill>
                  <a:schemeClr val="accent2"/>
                </a:solidFill>
                <a:effectLst>
                  <a:outerShdw blurRad="38100" dist="38100" dir="2700000" algn="tl">
                    <a:srgbClr val="000000">
                      <a:alpha val="43137"/>
                    </a:srgbClr>
                  </a:outerShdw>
                </a:effectLst>
                <a:latin typeface="Arial Narrow" panose="020B0606020202030204" pitchFamily="34" charset="0"/>
              </a:rPr>
              <a:t>    </a:t>
            </a:r>
            <a:r>
              <a:rPr lang="en-US" sz="3200" b="1" i="1" dirty="0">
                <a:solidFill>
                  <a:schemeClr val="tx1"/>
                </a:solidFill>
                <a:effectLst>
                  <a:outerShdw blurRad="38100" dist="38100" dir="2700000" algn="tl">
                    <a:srgbClr val="000000">
                      <a:alpha val="43137"/>
                    </a:srgbClr>
                  </a:outerShdw>
                </a:effectLst>
                <a:latin typeface="Arial Narrow" panose="020B0606020202030204" pitchFamily="34" charset="0"/>
              </a:rPr>
              <a:t>Egypt</a:t>
            </a: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rPr>
              <a:t> </a:t>
            </a:r>
            <a:r>
              <a:rPr lang="en-US" sz="3200" b="1" dirty="0">
                <a:solidFill>
                  <a:srgbClr val="FF3300"/>
                </a:solidFill>
                <a:effectLst>
                  <a:outerShdw blurRad="38100" dist="38100" dir="2700000" algn="tl">
                    <a:srgbClr val="000000">
                      <a:alpha val="43137"/>
                    </a:srgbClr>
                  </a:outerShdw>
                </a:effectLst>
                <a:latin typeface="Arial Narrow" pitchFamily="34" charset="0"/>
              </a:rPr>
              <a:t>323</a:t>
            </a:r>
          </a:p>
          <a:p>
            <a:pPr lvl="0" fontAlgn="base">
              <a:spcBef>
                <a:spcPct val="20000"/>
              </a:spcBef>
              <a:spcAft>
                <a:spcPct val="0"/>
              </a:spcAft>
            </a:pPr>
            <a:r>
              <a:rPr lang="en-US" sz="3200" b="1" i="1" dirty="0">
                <a:solidFill>
                  <a:schemeClr val="accent2"/>
                </a:solidFill>
                <a:effectLst>
                  <a:outerShdw blurRad="38100" dist="38100" dir="2700000" algn="tl">
                    <a:srgbClr val="000000">
                      <a:alpha val="43137"/>
                    </a:srgbClr>
                  </a:outerShdw>
                </a:effectLst>
                <a:latin typeface="Arial Narrow" panose="020B0606020202030204" pitchFamily="34" charset="0"/>
              </a:rPr>
              <a:t>    </a:t>
            </a:r>
            <a:r>
              <a:rPr lang="en-US" sz="3200" b="1" i="1" dirty="0">
                <a:solidFill>
                  <a:schemeClr val="tx1"/>
                </a:solidFill>
                <a:effectLst>
                  <a:outerShdw blurRad="38100" dist="38100" dir="2700000" algn="tl">
                    <a:srgbClr val="000000">
                      <a:alpha val="43137"/>
                    </a:srgbClr>
                  </a:outerShdw>
                </a:effectLst>
                <a:latin typeface="Arial Narrow" panose="020B0606020202030204" pitchFamily="34" charset="0"/>
              </a:rPr>
              <a:t>Syria</a:t>
            </a: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rPr>
              <a:t> </a:t>
            </a:r>
            <a:r>
              <a:rPr lang="en-US" sz="3200" b="1" dirty="0">
                <a:solidFill>
                  <a:srgbClr val="FF3300"/>
                </a:solidFill>
                <a:effectLst>
                  <a:outerShdw blurRad="38100" dist="38100" dir="2700000" algn="tl">
                    <a:srgbClr val="000000">
                      <a:alpha val="43137"/>
                    </a:srgbClr>
                  </a:outerShdw>
                </a:effectLst>
                <a:latin typeface="Arial Narrow" pitchFamily="34" charset="0"/>
              </a:rPr>
              <a:t>204</a:t>
            </a:r>
          </a:p>
          <a:p>
            <a:pPr fontAlgn="base">
              <a:spcBef>
                <a:spcPct val="20000"/>
              </a:spcBef>
              <a:spcAft>
                <a:spcPct val="0"/>
              </a:spcAft>
            </a:pPr>
            <a:r>
              <a:rPr lang="en-US" sz="3200" b="1" i="1" dirty="0">
                <a:solidFill>
                  <a:schemeClr val="tx1"/>
                </a:solidFill>
                <a:effectLst>
                  <a:outerShdw blurRad="38100" dist="38100" dir="2700000" algn="tl">
                    <a:srgbClr val="000000">
                      <a:alpha val="43137"/>
                    </a:srgbClr>
                  </a:outerShdw>
                </a:effectLst>
                <a:latin typeface="Arial Narrow" panose="020B0606020202030204" pitchFamily="34" charset="0"/>
              </a:rPr>
              <a:t>	Antiochus</a:t>
            </a: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rPr>
              <a:t> </a:t>
            </a:r>
            <a:r>
              <a:rPr lang="en-US" sz="3200" b="1" i="1" dirty="0">
                <a:solidFill>
                  <a:schemeClr val="tx1"/>
                </a:solidFill>
                <a:effectLst>
                  <a:outerShdw blurRad="38100" dist="38100" dir="2700000" algn="tl">
                    <a:srgbClr val="000000">
                      <a:alpha val="43137"/>
                    </a:srgbClr>
                  </a:outerShdw>
                </a:effectLst>
                <a:latin typeface="Arial Narrow" panose="020B0606020202030204" pitchFamily="34" charset="0"/>
              </a:rPr>
              <a:t>Epiphanes </a:t>
            </a:r>
            <a:r>
              <a:rPr lang="en-US" sz="3200" b="1" dirty="0">
                <a:solidFill>
                  <a:srgbClr val="FF3300"/>
                </a:solidFill>
                <a:effectLst>
                  <a:outerShdw blurRad="38100" dist="38100" dir="2700000" algn="tl">
                    <a:srgbClr val="000000">
                      <a:alpha val="43137"/>
                    </a:srgbClr>
                  </a:outerShdw>
                </a:effectLst>
                <a:latin typeface="Arial Narrow" pitchFamily="34" charset="0"/>
              </a:rPr>
              <a:t>175</a:t>
            </a:r>
          </a:p>
          <a:p>
            <a:pPr lvl="0" fontAlgn="base">
              <a:spcBef>
                <a:spcPct val="20000"/>
              </a:spcBef>
              <a:spcAft>
                <a:spcPct val="0"/>
              </a:spcAft>
            </a:pPr>
            <a:r>
              <a:rPr lang="en-US" sz="3200" b="1" i="1" dirty="0">
                <a:solidFill>
                  <a:schemeClr val="tx1"/>
                </a:solidFill>
                <a:effectLst>
                  <a:outerShdw blurRad="38100" dist="38100" dir="2700000" algn="tl">
                    <a:srgbClr val="000000">
                      <a:alpha val="43137"/>
                    </a:srgbClr>
                  </a:outerShdw>
                </a:effectLst>
                <a:latin typeface="Arial Narrow" pitchFamily="34" charset="0"/>
              </a:rPr>
              <a:t>Maccabees</a:t>
            </a:r>
            <a:r>
              <a:rPr lang="en-US" sz="3200" b="1" dirty="0">
                <a:solidFill>
                  <a:srgbClr val="FF3300"/>
                </a:solidFill>
                <a:effectLst>
                  <a:outerShdw blurRad="38100" dist="38100" dir="2700000" algn="tl">
                    <a:srgbClr val="000000">
                      <a:alpha val="43137"/>
                    </a:srgbClr>
                  </a:outerShdw>
                </a:effectLst>
                <a:latin typeface="Arial Narrow" pitchFamily="34" charset="0"/>
              </a:rPr>
              <a:t> 168</a:t>
            </a:r>
          </a:p>
          <a:p>
            <a:pPr lvl="0" fontAlgn="base">
              <a:spcBef>
                <a:spcPct val="20000"/>
              </a:spcBef>
              <a:spcAft>
                <a:spcPct val="0"/>
              </a:spcAft>
            </a:pPr>
            <a:endParaRPr lang="en-US" sz="3200" b="1" dirty="0">
              <a:solidFill>
                <a:schemeClr val="tx1"/>
              </a:solidFill>
              <a:effectLst>
                <a:outerShdw blurRad="38100" dist="38100" dir="2700000" algn="tl">
                  <a:srgbClr val="000000">
                    <a:alpha val="43137"/>
                  </a:srgbClr>
                </a:outerShdw>
              </a:effectLst>
              <a:highlight>
                <a:srgbClr val="FFFF00"/>
              </a:highlight>
              <a:latin typeface="Arial Narrow" panose="020B0606020202030204" pitchFamily="34" charset="0"/>
            </a:endParaRPr>
          </a:p>
          <a:p>
            <a:pPr lvl="0" fontAlgn="base">
              <a:spcBef>
                <a:spcPct val="20000"/>
              </a:spcBef>
              <a:spcAft>
                <a:spcPct val="0"/>
              </a:spcAft>
            </a:pPr>
            <a:r>
              <a:rPr lang="en-US" sz="3200" b="1" dirty="0">
                <a:solidFill>
                  <a:schemeClr val="tx1"/>
                </a:solidFill>
                <a:effectLst>
                  <a:outerShdw blurRad="38100" dist="38100" dir="2700000" algn="tl">
                    <a:srgbClr val="000000">
                      <a:alpha val="43137"/>
                    </a:srgbClr>
                  </a:outerShdw>
                </a:effectLst>
                <a:highlight>
                  <a:srgbClr val="FFFF00"/>
                </a:highlight>
                <a:latin typeface="Arial Narrow" panose="020B0606020202030204" pitchFamily="34" charset="0"/>
              </a:rPr>
              <a:t>Rome</a:t>
            </a:r>
            <a:r>
              <a:rPr lang="en-US" sz="3200" b="1" dirty="0">
                <a:solidFill>
                  <a:schemeClr val="tx1"/>
                </a:solidFill>
                <a:effectLst>
                  <a:outerShdw blurRad="38100" dist="38100" dir="2700000" algn="tl">
                    <a:srgbClr val="000000">
                      <a:alpha val="43137"/>
                    </a:srgbClr>
                  </a:outerShdw>
                </a:effectLst>
                <a:latin typeface="Arial Narrow" panose="020B0606020202030204" pitchFamily="34" charset="0"/>
              </a:rPr>
              <a:t> </a:t>
            </a:r>
            <a:r>
              <a:rPr lang="en-US" sz="3200" b="1" dirty="0">
                <a:solidFill>
                  <a:srgbClr val="FF3300"/>
                </a:solidFill>
                <a:effectLst>
                  <a:outerShdw blurRad="38100" dist="38100" dir="2700000" algn="tl">
                    <a:srgbClr val="000000">
                      <a:alpha val="43137"/>
                    </a:srgbClr>
                  </a:outerShdw>
                </a:effectLst>
                <a:latin typeface="Arial Narrow" pitchFamily="34" charset="0"/>
              </a:rPr>
              <a:t>27</a:t>
            </a:r>
          </a:p>
        </p:txBody>
      </p:sp>
    </p:spTree>
    <p:extLst>
      <p:ext uri="{BB962C8B-B14F-4D97-AF65-F5344CB8AC3E}">
        <p14:creationId xmlns:p14="http://schemas.microsoft.com/office/powerpoint/2010/main" val="17161079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1975</TotalTime>
  <Words>1415</Words>
  <Application>Microsoft Office PowerPoint</Application>
  <PresentationFormat>Widescreen</PresentationFormat>
  <Paragraphs>182</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Arial Narrow</vt:lpstr>
      <vt:lpstr>Calibri</vt:lpstr>
      <vt:lpstr>Calibri Light</vt:lpstr>
      <vt:lpstr>Garamond</vt:lpstr>
      <vt:lpstr>Papyrus</vt:lpstr>
      <vt:lpstr>Tempus Sans ITC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David Smitherman</cp:lastModifiedBy>
  <cp:revision>135</cp:revision>
  <dcterms:created xsi:type="dcterms:W3CDTF">2016-04-28T20:48:35Z</dcterms:created>
  <dcterms:modified xsi:type="dcterms:W3CDTF">2024-09-28T17:44:25Z</dcterms:modified>
</cp:coreProperties>
</file>