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5" r:id="rId2"/>
    <p:sldId id="256" r:id="rId3"/>
    <p:sldId id="287" r:id="rId4"/>
    <p:sldId id="288" r:id="rId5"/>
    <p:sldId id="289" r:id="rId6"/>
    <p:sldId id="291" r:id="rId7"/>
    <p:sldId id="290"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8" r:id="rId22"/>
    <p:sldId id="305" r:id="rId23"/>
    <p:sldId id="306" r:id="rId24"/>
    <p:sldId id="307" r:id="rId25"/>
    <p:sldId id="26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14" d="100"/>
          <a:sy n="114"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FE60CC2-94FF-45B8-8883-138FDE028B65}" type="datetimeFigureOut">
              <a:rPr lang="en-US" smtClean="0"/>
              <a:t>4/29/2024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4A240D3-61B7-40B5-9081-BA7E5A805F6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69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60CC2-94FF-45B8-8883-138FDE028B65}"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146837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60CC2-94FF-45B8-8883-138FDE028B65}"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284361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60CC2-94FF-45B8-8883-138FDE028B65}"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353270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60CC2-94FF-45B8-8883-138FDE028B65}"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240D3-61B7-40B5-9081-BA7E5A805F6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54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60CC2-94FF-45B8-8883-138FDE028B65}"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73288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60CC2-94FF-45B8-8883-138FDE028B65}"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251765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60CC2-94FF-45B8-8883-138FDE028B65}"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416274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0CC2-94FF-45B8-8883-138FDE028B65}"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16883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60CC2-94FF-45B8-8883-138FDE028B65}"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363577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60CC2-94FF-45B8-8883-138FDE028B65}"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86961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FE60CC2-94FF-45B8-8883-138FDE028B65}" type="datetimeFigureOut">
              <a:rPr lang="en-US" smtClean="0"/>
              <a:t>4/29/2024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D4A240D3-61B7-40B5-9081-BA7E5A805F66}" type="slidenum">
              <a:rPr lang="en-US" smtClean="0"/>
              <a:t>‹#›</a:t>
            </a:fld>
            <a:endParaRPr lang="en-US"/>
          </a:p>
        </p:txBody>
      </p:sp>
    </p:spTree>
    <p:extLst>
      <p:ext uri="{BB962C8B-B14F-4D97-AF65-F5344CB8AC3E}">
        <p14:creationId xmlns:p14="http://schemas.microsoft.com/office/powerpoint/2010/main" val="28612226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8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Cromwell and Cuthbert</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r>
              <a:rPr lang="en-US" sz="2800" dirty="0"/>
              <a:t>Anne Boleyn sent to the block in favor of Jane Seymour.</a:t>
            </a:r>
          </a:p>
          <a:p>
            <a:r>
              <a:rPr lang="en-US" sz="2800" dirty="0"/>
              <a:t>Cromwell urged Henry to marry Anne of Cleves (politics)</a:t>
            </a:r>
          </a:p>
          <a:p>
            <a:pPr lvl="1"/>
            <a:r>
              <a:rPr lang="en-US" sz="2800" dirty="0"/>
              <a:t>Henry detested Anne of Cleves and had Cromwell beheaded</a:t>
            </a:r>
          </a:p>
          <a:p>
            <a:r>
              <a:rPr lang="en-US" sz="2800" dirty="0"/>
              <a:t>Cromwell’s coat of arms removed from the Great Bible.</a:t>
            </a:r>
          </a:p>
          <a:p>
            <a:r>
              <a:rPr lang="en-US" sz="2800" dirty="0"/>
              <a:t>Cuthbert Tunstall’s name added to the title page of the Bible that was Tyndale’s work!</a:t>
            </a:r>
          </a:p>
        </p:txBody>
      </p:sp>
    </p:spTree>
    <p:extLst>
      <p:ext uri="{BB962C8B-B14F-4D97-AF65-F5344CB8AC3E}">
        <p14:creationId xmlns:p14="http://schemas.microsoft.com/office/powerpoint/2010/main" val="293218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Henry’s Successors</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r>
              <a:rPr lang="en-US" sz="2800" dirty="0"/>
              <a:t>Succeeded by Edward (age 9), a Protestant reformer.</a:t>
            </a:r>
          </a:p>
          <a:p>
            <a:r>
              <a:rPr lang="en-US" sz="2800" dirty="0"/>
              <a:t>Edward died at 15. Succeeded by older sister Mary.</a:t>
            </a:r>
          </a:p>
          <a:p>
            <a:r>
              <a:rPr lang="en-US" sz="2800" dirty="0"/>
              <a:t>Mary tried to turn back to Catholicism.</a:t>
            </a:r>
          </a:p>
          <a:p>
            <a:r>
              <a:rPr lang="en-US" sz="2800" dirty="0"/>
              <a:t>Many reformers killed (nickname: Bloody Mary)</a:t>
            </a:r>
          </a:p>
        </p:txBody>
      </p:sp>
    </p:spTree>
    <p:extLst>
      <p:ext uri="{BB962C8B-B14F-4D97-AF65-F5344CB8AC3E}">
        <p14:creationId xmlns:p14="http://schemas.microsoft.com/office/powerpoint/2010/main" val="113703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Geneva Bible</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lnSpcReduction="10000"/>
          </a:bodyPr>
          <a:lstStyle/>
          <a:p>
            <a:r>
              <a:rPr lang="en-US" dirty="0"/>
              <a:t>Most scholarly and accurate Bible yet. Basis: Great Bible (OT), Tyndale (NT)</a:t>
            </a:r>
          </a:p>
          <a:p>
            <a:r>
              <a:rPr lang="en-US" dirty="0"/>
              <a:t>Added words in italics for first time</a:t>
            </a:r>
          </a:p>
          <a:p>
            <a:r>
              <a:rPr lang="en-US" dirty="0"/>
              <a:t>Very popular. Became household Bible for Protestants</a:t>
            </a:r>
          </a:p>
          <a:p>
            <a:r>
              <a:rPr lang="en-US" dirty="0"/>
              <a:t>Good turns of phrase:</a:t>
            </a:r>
          </a:p>
          <a:p>
            <a:pPr lvl="1"/>
            <a:r>
              <a:rPr lang="en-US" dirty="0"/>
              <a:t>"vanity of vanities"</a:t>
            </a:r>
          </a:p>
          <a:p>
            <a:pPr lvl="1"/>
            <a:r>
              <a:rPr lang="en-US" dirty="0"/>
              <a:t>"except a man be born again"</a:t>
            </a:r>
          </a:p>
          <a:p>
            <a:pPr lvl="1"/>
            <a:r>
              <a:rPr lang="en-US" dirty="0"/>
              <a:t>"Remember now thy Creator in the days of thy youth"</a:t>
            </a:r>
          </a:p>
          <a:p>
            <a:pPr lvl="1"/>
            <a:r>
              <a:rPr lang="en-US" dirty="0"/>
              <a:t>"Solomon in all his glory"</a:t>
            </a:r>
          </a:p>
          <a:p>
            <a:pPr lvl="1"/>
            <a:r>
              <a:rPr lang="en-US" dirty="0"/>
              <a:t>"My beloved Son in whom I am well pleased"</a:t>
            </a:r>
          </a:p>
          <a:p>
            <a:pPr lvl="1"/>
            <a:r>
              <a:rPr lang="en-US" dirty="0"/>
              <a:t>"a cloud of witnesses"</a:t>
            </a:r>
          </a:p>
          <a:p>
            <a:pPr lvl="1"/>
            <a:r>
              <a:rPr lang="en-US" dirty="0"/>
              <a:t>"a little leaven </a:t>
            </a:r>
            <a:r>
              <a:rPr lang="en-US" dirty="0" err="1"/>
              <a:t>leaveneth</a:t>
            </a:r>
            <a:r>
              <a:rPr lang="en-US" dirty="0"/>
              <a:t> the whole lump"</a:t>
            </a:r>
          </a:p>
          <a:p>
            <a:pPr lvl="1"/>
            <a:endParaRPr lang="en-US" dirty="0"/>
          </a:p>
        </p:txBody>
      </p:sp>
    </p:spTree>
    <p:extLst>
      <p:ext uri="{BB962C8B-B14F-4D97-AF65-F5344CB8AC3E}">
        <p14:creationId xmlns:p14="http://schemas.microsoft.com/office/powerpoint/2010/main" val="305528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Bishops’ Bible</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lstStyle/>
          <a:p>
            <a:r>
              <a:rPr lang="en-US" dirty="0"/>
              <a:t>Reworking of Great Bible without contentious marginal notes</a:t>
            </a:r>
          </a:p>
          <a:p>
            <a:r>
              <a:rPr lang="en-US" dirty="0"/>
              <a:t>Not well done, never caught on</a:t>
            </a:r>
          </a:p>
          <a:p>
            <a:r>
              <a:rPr lang="en-US" dirty="0"/>
              <a:t>Crown made this the official Bible of the Church of England</a:t>
            </a:r>
          </a:p>
          <a:p>
            <a:r>
              <a:rPr lang="en-US" dirty="0"/>
              <a:t>New renderings that stuck:</a:t>
            </a:r>
          </a:p>
          <a:p>
            <a:pPr lvl="1"/>
            <a:r>
              <a:rPr lang="en-US" dirty="0"/>
              <a:t>Matthew 3:3 - "the voice of one crying in the wilderness"</a:t>
            </a:r>
          </a:p>
          <a:p>
            <a:pPr lvl="1"/>
            <a:r>
              <a:rPr lang="en-US" dirty="0"/>
              <a:t>Matthew 5:10 - "persecuted for righteousness' sake"</a:t>
            </a:r>
          </a:p>
          <a:p>
            <a:pPr lvl="1"/>
            <a:r>
              <a:rPr lang="en-US" dirty="0"/>
              <a:t>Romans 12:21 - "overcome evil with good“</a:t>
            </a:r>
          </a:p>
          <a:p>
            <a:r>
              <a:rPr lang="en-US" dirty="0"/>
              <a:t>Weird renderings</a:t>
            </a:r>
          </a:p>
          <a:p>
            <a:pPr lvl="1"/>
            <a:r>
              <a:rPr lang="en-US" dirty="0"/>
              <a:t>"Cast thy bread upon the waters" became "Lay thy bread upon wet faces"</a:t>
            </a:r>
          </a:p>
          <a:p>
            <a:pPr lvl="1"/>
            <a:endParaRPr lang="en-US" dirty="0"/>
          </a:p>
        </p:txBody>
      </p:sp>
    </p:spTree>
    <p:extLst>
      <p:ext uri="{BB962C8B-B14F-4D97-AF65-F5344CB8AC3E}">
        <p14:creationId xmlns:p14="http://schemas.microsoft.com/office/powerpoint/2010/main" val="32965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King James I</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lstStyle/>
          <a:p>
            <a:r>
              <a:rPr lang="en-US" sz="2800" dirty="0"/>
              <a:t>Selected by Queen Elizabeth to succeed her.</a:t>
            </a:r>
          </a:p>
          <a:p>
            <a:r>
              <a:rPr lang="en-US" sz="2800" dirty="0"/>
              <a:t>Walked into a very unsettled religious situation in England.</a:t>
            </a:r>
          </a:p>
          <a:p>
            <a:pPr lvl="1"/>
            <a:r>
              <a:rPr lang="en-US" sz="2800" dirty="0"/>
              <a:t>Church of England was Catholic in organization, but not part of the Catholic church.</a:t>
            </a:r>
          </a:p>
          <a:p>
            <a:pPr lvl="1"/>
            <a:r>
              <a:rPr lang="en-US" sz="2800" dirty="0"/>
              <a:t>Puritans wanted to “purify” the church of “popish” practices</a:t>
            </a:r>
          </a:p>
          <a:p>
            <a:r>
              <a:rPr lang="en-US" sz="2800" dirty="0"/>
              <a:t>James didn’t want to change anything but wanted to deal with the Puritans.</a:t>
            </a:r>
          </a:p>
          <a:p>
            <a:r>
              <a:rPr lang="en-US" sz="2800" dirty="0"/>
              <a:t>Held a three-day conference to discuss things</a:t>
            </a:r>
          </a:p>
          <a:p>
            <a:pPr lvl="1"/>
            <a:endParaRPr lang="en-US" dirty="0"/>
          </a:p>
        </p:txBody>
      </p:sp>
    </p:spTree>
    <p:extLst>
      <p:ext uri="{BB962C8B-B14F-4D97-AF65-F5344CB8AC3E}">
        <p14:creationId xmlns:p14="http://schemas.microsoft.com/office/powerpoint/2010/main" val="145271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Background of James I</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a:bodyPr>
          <a:lstStyle/>
          <a:p>
            <a:r>
              <a:rPr lang="en-US" sz="2800" dirty="0"/>
              <a:t>Raised Presbyterian Calvinist.</a:t>
            </a:r>
          </a:p>
          <a:p>
            <a:r>
              <a:rPr lang="en-US" sz="2800" dirty="0"/>
              <a:t>Disliked Puritan idea of self-government</a:t>
            </a:r>
          </a:p>
          <a:p>
            <a:r>
              <a:rPr lang="en-US" sz="2800" dirty="0"/>
              <a:t>Was a student of the Bible in almost all its languages</a:t>
            </a:r>
          </a:p>
          <a:p>
            <a:r>
              <a:rPr lang="en-US" sz="2800" dirty="0"/>
              <a:t>Had a rough childhood, including rickets and a speech impediment</a:t>
            </a:r>
          </a:p>
          <a:p>
            <a:r>
              <a:rPr lang="en-US" sz="2800" dirty="0"/>
              <a:t>Believed in evil spirits</a:t>
            </a:r>
          </a:p>
          <a:p>
            <a:r>
              <a:rPr lang="en-US" sz="2800" dirty="0"/>
              <a:t>Before England, king of Scotland for 37 years. Shrewd ruler.</a:t>
            </a:r>
          </a:p>
        </p:txBody>
      </p:sp>
    </p:spTree>
    <p:extLst>
      <p:ext uri="{BB962C8B-B14F-4D97-AF65-F5344CB8AC3E}">
        <p14:creationId xmlns:p14="http://schemas.microsoft.com/office/powerpoint/2010/main" val="56002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Conference with the Puritans</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a:bodyPr>
          <a:lstStyle/>
          <a:p>
            <a:r>
              <a:rPr lang="en-US" sz="2800" dirty="0"/>
              <a:t>James came down hard on corruption in Church of England</a:t>
            </a:r>
          </a:p>
          <a:p>
            <a:r>
              <a:rPr lang="en-US" sz="2800" dirty="0"/>
              <a:t>Among other things, Puritans requested a new translation</a:t>
            </a:r>
          </a:p>
          <a:p>
            <a:r>
              <a:rPr lang="en-US" sz="2800" dirty="0"/>
              <a:t>James denied most of their other requests, but liked the idea of a new translation</a:t>
            </a:r>
          </a:p>
        </p:txBody>
      </p:sp>
    </p:spTree>
    <p:extLst>
      <p:ext uri="{BB962C8B-B14F-4D97-AF65-F5344CB8AC3E}">
        <p14:creationId xmlns:p14="http://schemas.microsoft.com/office/powerpoint/2010/main" val="420274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Translation work begins</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a:bodyPr>
          <a:lstStyle/>
          <a:p>
            <a:r>
              <a:rPr lang="en-US" sz="2800" dirty="0"/>
              <a:t>Best biblical scholars in England were sought out</a:t>
            </a:r>
          </a:p>
          <a:p>
            <a:r>
              <a:rPr lang="en-US" sz="2800" dirty="0"/>
              <a:t>54 translators selected, organized in 6 companies in 3 locations</a:t>
            </a:r>
          </a:p>
          <a:p>
            <a:r>
              <a:rPr lang="en-US" sz="2800" dirty="0"/>
              <a:t>Westminster, Oxford, and Cambridge selected for political reasons</a:t>
            </a:r>
          </a:p>
        </p:txBody>
      </p:sp>
    </p:spTree>
    <p:extLst>
      <p:ext uri="{BB962C8B-B14F-4D97-AF65-F5344CB8AC3E}">
        <p14:creationId xmlns:p14="http://schemas.microsoft.com/office/powerpoint/2010/main" val="312619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Translation instructions</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a:bodyPr>
          <a:lstStyle/>
          <a:p>
            <a:r>
              <a:rPr lang="en-US" sz="2800" dirty="0"/>
              <a:t>Translation to be based on Bishops’ Bible</a:t>
            </a:r>
          </a:p>
          <a:p>
            <a:r>
              <a:rPr lang="en-US" sz="2800" dirty="0"/>
              <a:t>Certain ecclesiastical terms kept (“church,” “charity,” etc.)</a:t>
            </a:r>
          </a:p>
          <a:p>
            <a:r>
              <a:rPr lang="en-US" sz="2800" dirty="0"/>
              <a:t>Minimal marginal notes</a:t>
            </a:r>
          </a:p>
          <a:p>
            <a:r>
              <a:rPr lang="en-US" sz="2800" dirty="0"/>
              <a:t>Chapters have new headings. Existing chapter and verse divisions kept.</a:t>
            </a:r>
          </a:p>
          <a:p>
            <a:r>
              <a:rPr lang="en-US" sz="2800" dirty="0"/>
              <a:t>Spelling of names standardized</a:t>
            </a:r>
          </a:p>
          <a:p>
            <a:r>
              <a:rPr lang="en-US" sz="2800" dirty="0"/>
              <a:t>Words not in the original rendered in distinctive type</a:t>
            </a:r>
          </a:p>
        </p:txBody>
      </p:sp>
    </p:spTree>
    <p:extLst>
      <p:ext uri="{BB962C8B-B14F-4D97-AF65-F5344CB8AC3E}">
        <p14:creationId xmlns:p14="http://schemas.microsoft.com/office/powerpoint/2010/main" val="30718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The new translation is compiled</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a:bodyPr>
          <a:lstStyle/>
          <a:p>
            <a:r>
              <a:rPr lang="en-US" sz="2800" dirty="0"/>
              <a:t>Translators worked from unbound Bishops’ Bibles to work from</a:t>
            </a:r>
          </a:p>
          <a:p>
            <a:r>
              <a:rPr lang="en-US" sz="2800" dirty="0"/>
              <a:t>Groups sent their work to each other for review</a:t>
            </a:r>
          </a:p>
          <a:p>
            <a:r>
              <a:rPr lang="en-US" sz="2800" dirty="0"/>
              <a:t>General Committee put everything together</a:t>
            </a:r>
          </a:p>
          <a:p>
            <a:r>
              <a:rPr lang="en-US" sz="2800" dirty="0"/>
              <a:t>Work took about six years</a:t>
            </a:r>
          </a:p>
        </p:txBody>
      </p:sp>
    </p:spTree>
    <p:extLst>
      <p:ext uri="{BB962C8B-B14F-4D97-AF65-F5344CB8AC3E}">
        <p14:creationId xmlns:p14="http://schemas.microsoft.com/office/powerpoint/2010/main" val="414037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305D-2040-0BFE-0F6A-293CA1B9D001}"/>
              </a:ext>
            </a:extLst>
          </p:cNvPr>
          <p:cNvSpPr>
            <a:spLocks noGrp="1"/>
          </p:cNvSpPr>
          <p:nvPr>
            <p:ph type="ctrTitle"/>
          </p:nvPr>
        </p:nvSpPr>
        <p:spPr/>
        <p:txBody>
          <a:bodyPr/>
          <a:lstStyle/>
          <a:p>
            <a:r>
              <a:rPr lang="en-US" dirty="0"/>
              <a:t>How We Got the English Bible</a:t>
            </a:r>
          </a:p>
        </p:txBody>
      </p:sp>
      <p:sp>
        <p:nvSpPr>
          <p:cNvPr id="3" name="Subtitle 2">
            <a:extLst>
              <a:ext uri="{FF2B5EF4-FFF2-40B4-BE49-F238E27FC236}">
                <a16:creationId xmlns:a16="http://schemas.microsoft.com/office/drawing/2014/main" id="{49CA8049-3F32-93B5-EE65-E18F83435820}"/>
              </a:ext>
            </a:extLst>
          </p:cNvPr>
          <p:cNvSpPr>
            <a:spLocks noGrp="1"/>
          </p:cNvSpPr>
          <p:nvPr>
            <p:ph type="subTitle" idx="1"/>
          </p:nvPr>
        </p:nvSpPr>
        <p:spPr/>
        <p:txBody>
          <a:bodyPr/>
          <a:lstStyle/>
          <a:p>
            <a:r>
              <a:rPr lang="en-US" dirty="0"/>
              <a:t>Part 4</a:t>
            </a:r>
          </a:p>
        </p:txBody>
      </p:sp>
    </p:spTree>
    <p:extLst>
      <p:ext uri="{BB962C8B-B14F-4D97-AF65-F5344CB8AC3E}">
        <p14:creationId xmlns:p14="http://schemas.microsoft.com/office/powerpoint/2010/main" val="274113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Translation comparisons</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a:bodyPr>
          <a:lstStyle/>
          <a:p>
            <a:r>
              <a:rPr lang="en-US" sz="2800" dirty="0"/>
              <a:t>2 Samuel 1:27:</a:t>
            </a:r>
          </a:p>
          <a:p>
            <a:pPr lvl="1"/>
            <a:r>
              <a:rPr lang="en-US" sz="2600" dirty="0"/>
              <a:t>Tyndale: "How were the mighty overthrown."</a:t>
            </a:r>
          </a:p>
          <a:p>
            <a:pPr lvl="1"/>
            <a:r>
              <a:rPr lang="en-US" sz="2600" dirty="0"/>
              <a:t>KJV: "How are the mighty fallen." </a:t>
            </a:r>
          </a:p>
          <a:p>
            <a:r>
              <a:rPr lang="en-US" sz="2800" dirty="0"/>
              <a:t>Psalms 23</a:t>
            </a:r>
          </a:p>
          <a:p>
            <a:pPr lvl="1"/>
            <a:r>
              <a:rPr lang="en-US" sz="2600" dirty="0"/>
              <a:t>Bishops' Bible: "God is my shepherd, therefore I can lose nothing; he will cause me to repose myself in pastures full of grass, and he will lead me unto calm waters."</a:t>
            </a:r>
          </a:p>
          <a:p>
            <a:pPr lvl="1"/>
            <a:r>
              <a:rPr lang="en-US" sz="2600" dirty="0"/>
              <a:t>KJV: "The Lord is my shepherd; I shall not want. He maketh me to lie down in green pastures; he leadeth me beside the still waters."</a:t>
            </a:r>
          </a:p>
          <a:p>
            <a:endParaRPr lang="en-US" sz="2800" dirty="0"/>
          </a:p>
          <a:p>
            <a:endParaRPr lang="en-US" sz="2800" dirty="0"/>
          </a:p>
        </p:txBody>
      </p:sp>
    </p:spTree>
    <p:extLst>
      <p:ext uri="{BB962C8B-B14F-4D97-AF65-F5344CB8AC3E}">
        <p14:creationId xmlns:p14="http://schemas.microsoft.com/office/powerpoint/2010/main" val="333181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Sample from John 1:1-10</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2400" dirty="0">
                <a:effectLst/>
                <a:ea typeface="Aptos" panose="020B0004020202020204" pitchFamily="34" charset="0"/>
                <a:cs typeface="Times New Roman" panose="02020603050405020304" pitchFamily="18" charset="0"/>
              </a:rPr>
              <a:t>In the beginning was the Word, &amp; the Word was with God, and the Word was God. The same was in the beginning with God. All things were made by him, and without him was not any thing made that was made. In him was life, and the life was the light of men. And the light shineth in </a:t>
            </a:r>
            <a:r>
              <a:rPr lang="en-US" sz="2400" dirty="0" err="1">
                <a:effectLst/>
                <a:ea typeface="Aptos" panose="020B0004020202020204" pitchFamily="34" charset="0"/>
                <a:cs typeface="Times New Roman" panose="02020603050405020304" pitchFamily="18" charset="0"/>
              </a:rPr>
              <a:t>darknesse</a:t>
            </a:r>
            <a:r>
              <a:rPr lang="en-US" sz="2400" dirty="0">
                <a:effectLst/>
                <a:ea typeface="Aptos" panose="020B0004020202020204" pitchFamily="34" charset="0"/>
                <a:cs typeface="Times New Roman" panose="02020603050405020304" pitchFamily="18" charset="0"/>
              </a:rPr>
              <a:t>, and the </a:t>
            </a:r>
            <a:r>
              <a:rPr lang="en-US" sz="2400" dirty="0" err="1">
                <a:effectLst/>
                <a:ea typeface="Aptos" panose="020B0004020202020204" pitchFamily="34" charset="0"/>
                <a:cs typeface="Times New Roman" panose="02020603050405020304" pitchFamily="18" charset="0"/>
              </a:rPr>
              <a:t>darknesse</a:t>
            </a:r>
            <a:r>
              <a:rPr lang="en-US" sz="2400" dirty="0">
                <a:effectLst/>
                <a:ea typeface="Aptos" panose="020B0004020202020204" pitchFamily="34" charset="0"/>
                <a:cs typeface="Times New Roman" panose="02020603050405020304" pitchFamily="18" charset="0"/>
              </a:rPr>
              <a:t> comprehended it not. There was a man sent from God, whose name was </a:t>
            </a:r>
            <a:r>
              <a:rPr lang="en-US" sz="2400" dirty="0" err="1">
                <a:effectLst/>
                <a:ea typeface="Aptos" panose="020B0004020202020204" pitchFamily="34" charset="0"/>
                <a:cs typeface="Times New Roman" panose="02020603050405020304" pitchFamily="18" charset="0"/>
              </a:rPr>
              <a:t>Iohn</a:t>
            </a:r>
            <a:r>
              <a:rPr lang="en-US" sz="2400" dirty="0">
                <a:effectLst/>
                <a:ea typeface="Aptos" panose="020B0004020202020204" pitchFamily="34" charset="0"/>
                <a:cs typeface="Times New Roman" panose="02020603050405020304" pitchFamily="18" charset="0"/>
              </a:rPr>
              <a:t>. The same came for a </a:t>
            </a:r>
            <a:r>
              <a:rPr lang="en-US" sz="2400" dirty="0" err="1">
                <a:effectLst/>
                <a:ea typeface="Aptos" panose="020B0004020202020204" pitchFamily="34" charset="0"/>
                <a:cs typeface="Times New Roman" panose="02020603050405020304" pitchFamily="18" charset="0"/>
              </a:rPr>
              <a:t>witnesse</a:t>
            </a:r>
            <a:r>
              <a:rPr lang="en-US" sz="2400" dirty="0">
                <a:effectLst/>
                <a:ea typeface="Aptos" panose="020B0004020202020204" pitchFamily="34" charset="0"/>
                <a:cs typeface="Times New Roman" panose="02020603050405020304" pitchFamily="18" charset="0"/>
              </a:rPr>
              <a:t>, to </a:t>
            </a:r>
            <a:r>
              <a:rPr lang="en-US" sz="2400" dirty="0" err="1">
                <a:effectLst/>
                <a:ea typeface="Aptos" panose="020B0004020202020204" pitchFamily="34" charset="0"/>
                <a:cs typeface="Times New Roman" panose="02020603050405020304" pitchFamily="18" charset="0"/>
              </a:rPr>
              <a:t>beare</a:t>
            </a:r>
            <a:r>
              <a:rPr lang="en-US" sz="2400" dirty="0">
                <a:effectLst/>
                <a:ea typeface="Aptos" panose="020B0004020202020204" pitchFamily="34" charset="0"/>
                <a:cs typeface="Times New Roman" panose="02020603050405020304" pitchFamily="18" charset="0"/>
              </a:rPr>
              <a:t> </a:t>
            </a:r>
            <a:r>
              <a:rPr lang="en-US" sz="2400" dirty="0" err="1">
                <a:effectLst/>
                <a:ea typeface="Aptos" panose="020B0004020202020204" pitchFamily="34" charset="0"/>
                <a:cs typeface="Times New Roman" panose="02020603050405020304" pitchFamily="18" charset="0"/>
              </a:rPr>
              <a:t>witnesse</a:t>
            </a:r>
            <a:r>
              <a:rPr lang="en-US" sz="2400" dirty="0">
                <a:effectLst/>
                <a:ea typeface="Aptos" panose="020B0004020202020204" pitchFamily="34" charset="0"/>
                <a:cs typeface="Times New Roman" panose="02020603050405020304" pitchFamily="18" charset="0"/>
              </a:rPr>
              <a:t> of the light, that all men through him might </a:t>
            </a:r>
            <a:r>
              <a:rPr lang="en-US" sz="2400" dirty="0" err="1">
                <a:effectLst/>
                <a:ea typeface="Aptos" panose="020B0004020202020204" pitchFamily="34" charset="0"/>
                <a:cs typeface="Times New Roman" panose="02020603050405020304" pitchFamily="18" charset="0"/>
              </a:rPr>
              <a:t>beleeue</a:t>
            </a:r>
            <a:r>
              <a:rPr lang="en-US" sz="2400" dirty="0">
                <a:effectLst/>
                <a:ea typeface="Aptos" panose="020B0004020202020204" pitchFamily="34" charset="0"/>
                <a:cs typeface="Times New Roman" panose="02020603050405020304" pitchFamily="18" charset="0"/>
              </a:rPr>
              <a:t>. </a:t>
            </a:r>
            <a:r>
              <a:rPr lang="en-US" sz="2400" dirty="0" err="1">
                <a:effectLst/>
                <a:ea typeface="Aptos" panose="020B0004020202020204" pitchFamily="34" charset="0"/>
                <a:cs typeface="Times New Roman" panose="02020603050405020304" pitchFamily="18" charset="0"/>
              </a:rPr>
              <a:t>Hee</a:t>
            </a:r>
            <a:r>
              <a:rPr lang="en-US" sz="2400" dirty="0">
                <a:effectLst/>
                <a:ea typeface="Aptos" panose="020B0004020202020204" pitchFamily="34" charset="0"/>
                <a:cs typeface="Times New Roman" panose="02020603050405020304" pitchFamily="18" charset="0"/>
              </a:rPr>
              <a:t> was not that light, but was sent to </a:t>
            </a:r>
            <a:r>
              <a:rPr lang="en-US" sz="2400" dirty="0" err="1">
                <a:effectLst/>
                <a:ea typeface="Aptos" panose="020B0004020202020204" pitchFamily="34" charset="0"/>
                <a:cs typeface="Times New Roman" panose="02020603050405020304" pitchFamily="18" charset="0"/>
              </a:rPr>
              <a:t>beare</a:t>
            </a:r>
            <a:r>
              <a:rPr lang="en-US" sz="2400" dirty="0">
                <a:effectLst/>
                <a:ea typeface="Aptos" panose="020B0004020202020204" pitchFamily="34" charset="0"/>
                <a:cs typeface="Times New Roman" panose="02020603050405020304" pitchFamily="18" charset="0"/>
              </a:rPr>
              <a:t> </a:t>
            </a:r>
            <a:r>
              <a:rPr lang="en-US" sz="2400" dirty="0" err="1">
                <a:effectLst/>
                <a:ea typeface="Aptos" panose="020B0004020202020204" pitchFamily="34" charset="0"/>
                <a:cs typeface="Times New Roman" panose="02020603050405020304" pitchFamily="18" charset="0"/>
              </a:rPr>
              <a:t>witnesse</a:t>
            </a:r>
            <a:r>
              <a:rPr lang="en-US" sz="2400" dirty="0">
                <a:effectLst/>
                <a:ea typeface="Aptos" panose="020B0004020202020204" pitchFamily="34" charset="0"/>
                <a:cs typeface="Times New Roman" panose="02020603050405020304" pitchFamily="18" charset="0"/>
              </a:rPr>
              <a:t> of that light. That was the true light, which </a:t>
            </a:r>
            <a:r>
              <a:rPr lang="en-US" sz="2400" dirty="0" err="1">
                <a:effectLst/>
                <a:ea typeface="Aptos" panose="020B0004020202020204" pitchFamily="34" charset="0"/>
                <a:cs typeface="Times New Roman" panose="02020603050405020304" pitchFamily="18" charset="0"/>
              </a:rPr>
              <a:t>lighteth</a:t>
            </a:r>
            <a:r>
              <a:rPr lang="en-US" sz="2400" dirty="0">
                <a:effectLst/>
                <a:ea typeface="Aptos" panose="020B0004020202020204" pitchFamily="34" charset="0"/>
                <a:cs typeface="Times New Roman" panose="02020603050405020304" pitchFamily="18" charset="0"/>
              </a:rPr>
              <a:t> </a:t>
            </a:r>
            <a:r>
              <a:rPr lang="en-US" sz="2400" dirty="0" err="1">
                <a:effectLst/>
                <a:ea typeface="Aptos" panose="020B0004020202020204" pitchFamily="34" charset="0"/>
                <a:cs typeface="Times New Roman" panose="02020603050405020304" pitchFamily="18" charset="0"/>
              </a:rPr>
              <a:t>euery</a:t>
            </a:r>
            <a:r>
              <a:rPr lang="en-US" sz="2400" dirty="0">
                <a:effectLst/>
                <a:ea typeface="Aptos" panose="020B0004020202020204" pitchFamily="34" charset="0"/>
                <a:cs typeface="Times New Roman" panose="02020603050405020304" pitchFamily="18" charset="0"/>
              </a:rPr>
              <a:t> man that </a:t>
            </a:r>
            <a:r>
              <a:rPr lang="en-US" sz="2400" dirty="0" err="1">
                <a:effectLst/>
                <a:ea typeface="Aptos" panose="020B0004020202020204" pitchFamily="34" charset="0"/>
                <a:cs typeface="Times New Roman" panose="02020603050405020304" pitchFamily="18" charset="0"/>
              </a:rPr>
              <a:t>commeth</a:t>
            </a:r>
            <a:r>
              <a:rPr lang="en-US" sz="2400" dirty="0">
                <a:effectLst/>
                <a:ea typeface="Aptos" panose="020B0004020202020204" pitchFamily="34" charset="0"/>
                <a:cs typeface="Times New Roman" panose="02020603050405020304" pitchFamily="18" charset="0"/>
              </a:rPr>
              <a:t> into the world. </a:t>
            </a:r>
            <a:r>
              <a:rPr lang="en-US" sz="2400" kern="0" dirty="0" err="1">
                <a:effectLst/>
                <a:ea typeface="Aptos" panose="020B0004020202020204" pitchFamily="34" charset="0"/>
                <a:cs typeface="Times New Roman" panose="02020603050405020304" pitchFamily="18" charset="0"/>
              </a:rPr>
              <a:t>Hee</a:t>
            </a:r>
            <a:r>
              <a:rPr lang="en-US" sz="2400" kern="0" dirty="0">
                <a:effectLst/>
                <a:ea typeface="Aptos" panose="020B0004020202020204" pitchFamily="34" charset="0"/>
                <a:cs typeface="Times New Roman" panose="02020603050405020304" pitchFamily="18" charset="0"/>
              </a:rPr>
              <a:t> was in the world, and the world was made by him, and the world knew him not.</a:t>
            </a:r>
            <a:endParaRPr lang="en-US" sz="2400" dirty="0"/>
          </a:p>
          <a:p>
            <a:endParaRPr lang="en-US" sz="2800" dirty="0"/>
          </a:p>
        </p:txBody>
      </p:sp>
    </p:spTree>
    <p:extLst>
      <p:ext uri="{BB962C8B-B14F-4D97-AF65-F5344CB8AC3E}">
        <p14:creationId xmlns:p14="http://schemas.microsoft.com/office/powerpoint/2010/main" val="405562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King James Version, first edition</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lnSpcReduction="10000"/>
          </a:bodyPr>
          <a:lstStyle/>
          <a:p>
            <a:r>
              <a:rPr lang="en-US" sz="2800" dirty="0"/>
              <a:t>Initial version had an error every ten pages</a:t>
            </a:r>
          </a:p>
          <a:p>
            <a:r>
              <a:rPr lang="en-US" sz="2800" dirty="0"/>
              <a:t>Physical volume was beautiful and had many reader helps:</a:t>
            </a:r>
          </a:p>
          <a:p>
            <a:pPr lvl="1"/>
            <a:r>
              <a:rPr lang="en-US" sz="2600" dirty="0"/>
              <a:t>Almanac</a:t>
            </a:r>
          </a:p>
          <a:p>
            <a:pPr lvl="1"/>
            <a:r>
              <a:rPr lang="en-US" sz="2600" dirty="0"/>
              <a:t>Table of holy days</a:t>
            </a:r>
          </a:p>
          <a:p>
            <a:pPr lvl="1"/>
            <a:r>
              <a:rPr lang="en-US" sz="2600" dirty="0"/>
              <a:t>Guide to the order of the Psalms</a:t>
            </a:r>
          </a:p>
          <a:p>
            <a:pPr lvl="1"/>
            <a:r>
              <a:rPr lang="en-US" sz="2600" dirty="0"/>
              <a:t>Lessons to be read at morning and evening prayer</a:t>
            </a:r>
          </a:p>
          <a:p>
            <a:pPr lvl="1"/>
            <a:r>
              <a:rPr lang="en-US" sz="2600" dirty="0"/>
              <a:t>Calendar for calculating date of Easter</a:t>
            </a:r>
          </a:p>
          <a:p>
            <a:pPr lvl="1"/>
            <a:r>
              <a:rPr lang="en-US" sz="2600" dirty="0"/>
              <a:t>Map of the Holy Land</a:t>
            </a:r>
          </a:p>
          <a:p>
            <a:pPr lvl="1"/>
            <a:r>
              <a:rPr lang="en-US" sz="2600" dirty="0"/>
              <a:t>38-page illustrated genealogy from Adam to Christ</a:t>
            </a:r>
          </a:p>
          <a:p>
            <a:endParaRPr lang="en-US" sz="2800" dirty="0"/>
          </a:p>
        </p:txBody>
      </p:sp>
    </p:spTree>
    <p:extLst>
      <p:ext uri="{BB962C8B-B14F-4D97-AF65-F5344CB8AC3E}">
        <p14:creationId xmlns:p14="http://schemas.microsoft.com/office/powerpoint/2010/main" val="2356986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Impact of the King James Version</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a:bodyPr>
          <a:lstStyle/>
          <a:p>
            <a:r>
              <a:rPr lang="en-US" sz="2800" dirty="0"/>
              <a:t>Bible’s success was initially because of James’ enthusiasm for it</a:t>
            </a:r>
          </a:p>
          <a:p>
            <a:r>
              <a:rPr lang="en-US" sz="2800" dirty="0"/>
              <a:t>Puritans did not like it. Preferred Geneva Bible.</a:t>
            </a:r>
          </a:p>
          <a:p>
            <a:r>
              <a:rPr lang="en-US" sz="2800" dirty="0"/>
              <a:t>Over time, translation was more accepted and became the default for the English-speaking world.</a:t>
            </a:r>
          </a:p>
          <a:p>
            <a:r>
              <a:rPr lang="en-US" sz="2800" dirty="0"/>
              <a:t>Some archaic expressions were kept for “antique rightness” (“verily,” “it came to pass,” etc.)</a:t>
            </a:r>
          </a:p>
          <a:p>
            <a:r>
              <a:rPr lang="en-US" sz="2800" dirty="0"/>
              <a:t>Known as Authorized Version in England, though never officially authorized (but did replace Bishops’ Bible)</a:t>
            </a:r>
            <a:endParaRPr lang="en-US" sz="2600" dirty="0"/>
          </a:p>
          <a:p>
            <a:endParaRPr lang="en-US" sz="2800" dirty="0"/>
          </a:p>
        </p:txBody>
      </p:sp>
    </p:spTree>
    <p:extLst>
      <p:ext uri="{BB962C8B-B14F-4D97-AF65-F5344CB8AC3E}">
        <p14:creationId xmlns:p14="http://schemas.microsoft.com/office/powerpoint/2010/main" val="4129719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D98-DEEF-23CF-15A5-79C2F19009A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DB5949B-4867-FC57-751D-3706AA9C530F}"/>
              </a:ext>
            </a:extLst>
          </p:cNvPr>
          <p:cNvSpPr>
            <a:spLocks noGrp="1"/>
          </p:cNvSpPr>
          <p:nvPr>
            <p:ph idx="1"/>
          </p:nvPr>
        </p:nvSpPr>
        <p:spPr/>
        <p:txBody>
          <a:bodyPr>
            <a:normAutofit/>
          </a:bodyPr>
          <a:lstStyle/>
          <a:p>
            <a:r>
              <a:rPr lang="en-US" sz="2800" dirty="0"/>
              <a:t>God has seen fit to make Himself known through the Bible</a:t>
            </a:r>
          </a:p>
          <a:p>
            <a:r>
              <a:rPr lang="en-US" sz="2800" dirty="0"/>
              <a:t>Through various twists and turns, He has worked to make the Bible available to us.</a:t>
            </a:r>
          </a:p>
          <a:p>
            <a:r>
              <a:rPr lang="en-US" sz="2800" dirty="0"/>
              <a:t>We now have this great resource freely available. Let us use it well!</a:t>
            </a:r>
          </a:p>
        </p:txBody>
      </p:sp>
    </p:spTree>
    <p:extLst>
      <p:ext uri="{BB962C8B-B14F-4D97-AF65-F5344CB8AC3E}">
        <p14:creationId xmlns:p14="http://schemas.microsoft.com/office/powerpoint/2010/main" val="3352823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65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Miles Coverdale</a:t>
            </a:r>
          </a:p>
        </p:txBody>
      </p:sp>
      <p:pic>
        <p:nvPicPr>
          <p:cNvPr id="2050" name="Picture 2">
            <a:extLst>
              <a:ext uri="{FF2B5EF4-FFF2-40B4-BE49-F238E27FC236}">
                <a16:creationId xmlns:a16="http://schemas.microsoft.com/office/drawing/2014/main" id="{49140830-4F8D-EEC9-9BED-494C7A86A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694" y="261440"/>
            <a:ext cx="3594175" cy="45479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600" dirty="0"/>
              <a:t>Cromwell selected Coverdale to lead the new</a:t>
            </a:r>
            <a:br>
              <a:rPr lang="en-US" sz="2600" dirty="0"/>
            </a:br>
            <a:r>
              <a:rPr lang="en-US" sz="2600" dirty="0"/>
              <a:t>translation work.</a:t>
            </a:r>
          </a:p>
          <a:p>
            <a:pPr lvl="1"/>
            <a:r>
              <a:rPr lang="en-US" sz="2600" dirty="0"/>
              <a:t>Coverdale had devoted himself to sharing the</a:t>
            </a:r>
            <a:br>
              <a:rPr lang="en-US" sz="2600" dirty="0"/>
            </a:br>
            <a:r>
              <a:rPr lang="en-US" sz="2600" dirty="0"/>
              <a:t>gospel, preaching against a number of Catholic</a:t>
            </a:r>
            <a:br>
              <a:rPr lang="en-US" sz="2600" dirty="0"/>
            </a:br>
            <a:r>
              <a:rPr lang="en-US" sz="2600" dirty="0"/>
              <a:t>practices.</a:t>
            </a:r>
          </a:p>
          <a:p>
            <a:pPr lvl="1"/>
            <a:r>
              <a:rPr lang="en-US" sz="2600" dirty="0"/>
              <a:t>Worked with Tyndale to help complete Tyndale’s NT.</a:t>
            </a:r>
          </a:p>
        </p:txBody>
      </p:sp>
    </p:spTree>
    <p:extLst>
      <p:ext uri="{BB962C8B-B14F-4D97-AF65-F5344CB8AC3E}">
        <p14:creationId xmlns:p14="http://schemas.microsoft.com/office/powerpoint/2010/main" val="80370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Coverdale Bible</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600" dirty="0"/>
              <a:t>Completed translation in 1535, printed in Zurich or Antwerp, then shipped to England.</a:t>
            </a:r>
          </a:p>
          <a:p>
            <a:pPr lvl="1"/>
            <a:r>
              <a:rPr lang="en-US" sz="2600" dirty="0"/>
              <a:t>First complete Bible published in English.</a:t>
            </a:r>
          </a:p>
          <a:p>
            <a:pPr lvl="1"/>
            <a:r>
              <a:rPr lang="en-US" sz="2600" dirty="0"/>
              <a:t>OT books ordered like Vulgate (not the Hebrew Bible)</a:t>
            </a:r>
          </a:p>
          <a:p>
            <a:pPr lvl="1"/>
            <a:r>
              <a:rPr lang="en-US" sz="2600" dirty="0"/>
              <a:t>NT books ordered like Luther’s Bible (not Erasmus’ Greek edition)</a:t>
            </a:r>
          </a:p>
          <a:p>
            <a:pPr lvl="1"/>
            <a:r>
              <a:rPr lang="en-US" sz="2600" dirty="0"/>
              <a:t>Chapter summaries added</a:t>
            </a:r>
          </a:p>
          <a:p>
            <a:pPr lvl="1"/>
            <a:r>
              <a:rPr lang="en-US" sz="2600" dirty="0"/>
              <a:t>Contentious marginal notes removed</a:t>
            </a:r>
          </a:p>
          <a:p>
            <a:pPr lvl="1"/>
            <a:r>
              <a:rPr lang="en-US" sz="2600" dirty="0"/>
              <a:t>Much of translation based on work of others</a:t>
            </a:r>
          </a:p>
        </p:txBody>
      </p:sp>
    </p:spTree>
    <p:extLst>
      <p:ext uri="{BB962C8B-B14F-4D97-AF65-F5344CB8AC3E}">
        <p14:creationId xmlns:p14="http://schemas.microsoft.com/office/powerpoint/2010/main" val="263309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a:xfrm>
            <a:off x="1143000" y="609600"/>
            <a:ext cx="9875520" cy="901318"/>
          </a:xfrm>
        </p:spPr>
        <p:txBody>
          <a:bodyPr/>
          <a:lstStyle/>
          <a:p>
            <a:r>
              <a:rPr lang="en-US" dirty="0"/>
              <a:t>Coverdale Bible, part 2</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a:xfrm>
            <a:off x="1143000" y="1365713"/>
            <a:ext cx="9872871" cy="4730287"/>
          </a:xfrm>
        </p:spPr>
        <p:txBody>
          <a:bodyPr>
            <a:normAutofit fontScale="92500" lnSpcReduction="20000"/>
          </a:bodyPr>
          <a:lstStyle/>
          <a:p>
            <a:pPr lvl="1"/>
            <a:r>
              <a:rPr lang="en-US" sz="2600" dirty="0"/>
              <a:t>Interesting turns of phrase:</a:t>
            </a:r>
          </a:p>
          <a:p>
            <a:pPr lvl="2"/>
            <a:r>
              <a:rPr lang="en-US" sz="2400" dirty="0"/>
              <a:t>"the pride of life" 1 John 2:16</a:t>
            </a:r>
          </a:p>
          <a:p>
            <a:pPr lvl="2"/>
            <a:r>
              <a:rPr lang="en-US" sz="2400" dirty="0"/>
              <a:t>"the world </a:t>
            </a:r>
            <a:r>
              <a:rPr lang="en-US" sz="2400" dirty="0" err="1"/>
              <a:t>passeth</a:t>
            </a:r>
            <a:r>
              <a:rPr lang="en-US" sz="2400" dirty="0"/>
              <a:t> away" I John 2:17</a:t>
            </a:r>
          </a:p>
          <a:p>
            <a:pPr lvl="2"/>
            <a:r>
              <a:rPr lang="en-US" sz="2400" dirty="0"/>
              <a:t>"enter thou into the joy of the lord" Matthew 25:21, 23</a:t>
            </a:r>
          </a:p>
          <a:p>
            <a:pPr lvl="2"/>
            <a:r>
              <a:rPr lang="en-US" sz="2400" dirty="0"/>
              <a:t>"and forgive us our debts as we forgive our debtors" Matthew 6:12</a:t>
            </a:r>
          </a:p>
          <a:p>
            <a:pPr lvl="2"/>
            <a:r>
              <a:rPr lang="en-US" sz="2400" dirty="0"/>
              <a:t>"tender mercies"</a:t>
            </a:r>
          </a:p>
          <a:p>
            <a:pPr lvl="2"/>
            <a:r>
              <a:rPr lang="en-US" sz="2400" dirty="0"/>
              <a:t>"respect of persons"</a:t>
            </a:r>
          </a:p>
          <a:p>
            <a:pPr lvl="2"/>
            <a:r>
              <a:rPr lang="en-US" sz="2400" dirty="0"/>
              <a:t>"lovingkindness"</a:t>
            </a:r>
          </a:p>
          <a:p>
            <a:pPr lvl="2"/>
            <a:r>
              <a:rPr lang="en-US" sz="2400" dirty="0"/>
              <a:t>"valley of the shadow of death" - Psalm 23</a:t>
            </a:r>
          </a:p>
          <a:p>
            <a:pPr lvl="2"/>
            <a:r>
              <a:rPr lang="en-US" sz="2400" dirty="0"/>
              <a:t>"better is a mess of potage with love, than a fat ox with evil will" - Proverbs 15:17 (this one didn't stick)</a:t>
            </a:r>
          </a:p>
          <a:p>
            <a:pPr lvl="1"/>
            <a:r>
              <a:rPr lang="en-US" sz="2800" dirty="0"/>
              <a:t>Odd renderings:</a:t>
            </a:r>
          </a:p>
          <a:p>
            <a:pPr lvl="2"/>
            <a:r>
              <a:rPr lang="en-US" sz="2400" dirty="0"/>
              <a:t>"the beer shall be bitter to them that drink it" - Isaiah 24:9</a:t>
            </a:r>
          </a:p>
          <a:p>
            <a:pPr lvl="2"/>
            <a:r>
              <a:rPr lang="en-US" sz="2400" dirty="0"/>
              <a:t>"Thou shalt not need to be afraid for any bugs by night." - Psalm 91:5</a:t>
            </a:r>
          </a:p>
          <a:p>
            <a:pPr lvl="1"/>
            <a:endParaRPr lang="en-US" sz="2600" dirty="0"/>
          </a:p>
        </p:txBody>
      </p:sp>
    </p:spTree>
    <p:extLst>
      <p:ext uri="{BB962C8B-B14F-4D97-AF65-F5344CB8AC3E}">
        <p14:creationId xmlns:p14="http://schemas.microsoft.com/office/powerpoint/2010/main" val="222839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Sample of the Coverdale Bible</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fontScale="92500" lnSpcReduction="10000"/>
          </a:bodyPr>
          <a:lstStyle/>
          <a:p>
            <a:pPr marL="274320" lvl="1" indent="0">
              <a:buNone/>
            </a:pPr>
            <a:r>
              <a:rPr lang="en-US" sz="2600" dirty="0">
                <a:latin typeface="QuadraatOT" panose="02010504050101010102" pitchFamily="50" charset="0"/>
                <a:cs typeface="QuadraatOT" panose="02010504050101010102" pitchFamily="50" charset="0"/>
              </a:rPr>
              <a:t>Faith is a sure confidence of </a:t>
            </a:r>
            <a:r>
              <a:rPr lang="en-US" sz="2600" dirty="0" err="1">
                <a:latin typeface="QuadraatOT" panose="02010504050101010102" pitchFamily="50" charset="0"/>
                <a:cs typeface="QuadraatOT" panose="02010504050101010102" pitchFamily="50" charset="0"/>
              </a:rPr>
              <a:t>thinges</a:t>
            </a:r>
            <a:r>
              <a:rPr lang="en-US" sz="2600" dirty="0">
                <a:latin typeface="QuadraatOT" panose="02010504050101010102" pitchFamily="50" charset="0"/>
                <a:cs typeface="QuadraatOT" panose="02010504050101010102" pitchFamily="50" charset="0"/>
              </a:rPr>
              <a:t> which are hoped for, and a </a:t>
            </a:r>
            <a:r>
              <a:rPr lang="en-US" sz="2600" dirty="0" err="1">
                <a:latin typeface="QuadraatOT" panose="02010504050101010102" pitchFamily="50" charset="0"/>
                <a:cs typeface="QuadraatOT" panose="02010504050101010102" pitchFamily="50" charset="0"/>
              </a:rPr>
              <a:t>certaynte</a:t>
            </a:r>
            <a:r>
              <a:rPr lang="en-US" sz="2600" dirty="0">
                <a:latin typeface="QuadraatOT" panose="02010504050101010102" pitchFamily="50" charset="0"/>
                <a:cs typeface="QuadraatOT" panose="02010504050101010102" pitchFamily="50" charset="0"/>
              </a:rPr>
              <a:t> of </a:t>
            </a:r>
            <a:r>
              <a:rPr lang="en-US" sz="2600" dirty="0" err="1">
                <a:latin typeface="QuadraatOT" panose="02010504050101010102" pitchFamily="50" charset="0"/>
                <a:cs typeface="QuadraatOT" panose="02010504050101010102" pitchFamily="50" charset="0"/>
              </a:rPr>
              <a:t>thinges</a:t>
            </a:r>
            <a:r>
              <a:rPr lang="en-US" sz="2600" dirty="0">
                <a:latin typeface="QuadraatOT" panose="02010504050101010102" pitchFamily="50" charset="0"/>
                <a:cs typeface="QuadraatOT" panose="02010504050101010102" pitchFamily="50" charset="0"/>
              </a:rPr>
              <a:t> which are not </a:t>
            </a:r>
            <a:r>
              <a:rPr lang="en-US" sz="2600" dirty="0" err="1">
                <a:latin typeface="QuadraatOT" panose="02010504050101010102" pitchFamily="50" charset="0"/>
                <a:cs typeface="QuadraatOT" panose="02010504050101010102" pitchFamily="50" charset="0"/>
              </a:rPr>
              <a:t>sene</a:t>
            </a:r>
            <a:r>
              <a:rPr lang="en-US" sz="2600" dirty="0">
                <a:latin typeface="QuadraatOT" panose="02010504050101010102" pitchFamily="50" charset="0"/>
                <a:cs typeface="QuadraatOT" panose="02010504050101010102" pitchFamily="50" charset="0"/>
              </a:rPr>
              <a:t>. By it ye Elders were well reported of. </a:t>
            </a:r>
            <a:r>
              <a:rPr lang="en-US" sz="2600" dirty="0" err="1">
                <a:latin typeface="QuadraatOT" panose="02010504050101010102" pitchFamily="50" charset="0"/>
                <a:cs typeface="QuadraatOT" panose="02010504050101010102" pitchFamily="50" charset="0"/>
              </a:rPr>
              <a:t>Thorow</a:t>
            </a:r>
            <a:r>
              <a:rPr lang="en-US" sz="2600" dirty="0">
                <a:latin typeface="QuadraatOT" panose="02010504050101010102" pitchFamily="50" charset="0"/>
                <a:cs typeface="QuadraatOT" panose="02010504050101010102" pitchFamily="50" charset="0"/>
              </a:rPr>
              <a:t> faith we </a:t>
            </a:r>
            <a:r>
              <a:rPr lang="en-US" sz="2600" dirty="0" err="1">
                <a:latin typeface="QuadraatOT" panose="02010504050101010102" pitchFamily="50" charset="0"/>
                <a:cs typeface="QuadraatOT" panose="02010504050101010102" pitchFamily="50" charset="0"/>
              </a:rPr>
              <a:t>vnderstonde</a:t>
            </a:r>
            <a:r>
              <a:rPr lang="en-US" sz="2600" dirty="0">
                <a:latin typeface="QuadraatOT" panose="02010504050101010102" pitchFamily="50" charset="0"/>
                <a:cs typeface="QuadraatOT" panose="02010504050101010102" pitchFamily="50" charset="0"/>
              </a:rPr>
              <a:t>, that the </a:t>
            </a:r>
            <a:r>
              <a:rPr lang="en-US" sz="2600" dirty="0" err="1">
                <a:latin typeface="QuadraatOT" panose="02010504050101010102" pitchFamily="50" charset="0"/>
                <a:cs typeface="QuadraatOT" panose="02010504050101010102" pitchFamily="50" charset="0"/>
              </a:rPr>
              <a:t>worlde</a:t>
            </a:r>
            <a:r>
              <a:rPr lang="en-US" sz="2600" dirty="0">
                <a:latin typeface="QuadraatOT" panose="02010504050101010102" pitchFamily="50" charset="0"/>
                <a:cs typeface="QuadraatOT" panose="02010504050101010102" pitchFamily="50" charset="0"/>
              </a:rPr>
              <a:t> and all the </a:t>
            </a:r>
            <a:r>
              <a:rPr lang="en-US" sz="2600" dirty="0" err="1">
                <a:latin typeface="QuadraatOT" panose="02010504050101010102" pitchFamily="50" charset="0"/>
                <a:cs typeface="QuadraatOT" panose="02010504050101010102" pitchFamily="50" charset="0"/>
              </a:rPr>
              <a:t>thinges</a:t>
            </a:r>
            <a:r>
              <a:rPr lang="en-US" sz="2600" dirty="0">
                <a:latin typeface="QuadraatOT" panose="02010504050101010102" pitchFamily="50" charset="0"/>
                <a:cs typeface="QuadraatOT" panose="02010504050101010102" pitchFamily="50" charset="0"/>
              </a:rPr>
              <a:t> which are </a:t>
            </a:r>
            <a:r>
              <a:rPr lang="en-US" sz="2600" dirty="0" err="1">
                <a:latin typeface="QuadraatOT" panose="02010504050101010102" pitchFamily="50" charset="0"/>
                <a:cs typeface="QuadraatOT" panose="02010504050101010102" pitchFamily="50" charset="0"/>
              </a:rPr>
              <a:t>sene</a:t>
            </a:r>
            <a:r>
              <a:rPr lang="en-US" sz="2600" dirty="0">
                <a:latin typeface="QuadraatOT" panose="02010504050101010102" pitchFamily="50" charset="0"/>
                <a:cs typeface="QuadraatOT" panose="02010504050101010102" pitchFamily="50" charset="0"/>
              </a:rPr>
              <a:t>, were made of </a:t>
            </a:r>
            <a:r>
              <a:rPr lang="en-US" sz="2600" dirty="0" err="1">
                <a:latin typeface="QuadraatOT" panose="02010504050101010102" pitchFamily="50" charset="0"/>
                <a:cs typeface="QuadraatOT" panose="02010504050101010102" pitchFamily="50" charset="0"/>
              </a:rPr>
              <a:t>naughte</a:t>
            </a:r>
            <a:r>
              <a:rPr lang="en-US" sz="2600" dirty="0">
                <a:latin typeface="QuadraatOT" panose="02010504050101010102" pitchFamily="50" charset="0"/>
                <a:cs typeface="QuadraatOT" panose="02010504050101010102" pitchFamily="50" charset="0"/>
              </a:rPr>
              <a:t> by the </a:t>
            </a:r>
            <a:r>
              <a:rPr lang="en-US" sz="2600" dirty="0" err="1">
                <a:latin typeface="QuadraatOT" panose="02010504050101010102" pitchFamily="50" charset="0"/>
                <a:cs typeface="QuadraatOT" panose="02010504050101010102" pitchFamily="50" charset="0"/>
              </a:rPr>
              <a:t>worde</a:t>
            </a:r>
            <a:r>
              <a:rPr lang="en-US" sz="2600" dirty="0">
                <a:latin typeface="QuadraatOT" panose="02010504050101010102" pitchFamily="50" charset="0"/>
                <a:cs typeface="QuadraatOT" panose="02010504050101010102" pitchFamily="50" charset="0"/>
              </a:rPr>
              <a:t> of God. By faith offered Abell </a:t>
            </a:r>
            <a:r>
              <a:rPr lang="en-US" sz="2600" dirty="0" err="1">
                <a:latin typeface="QuadraatOT" panose="02010504050101010102" pitchFamily="50" charset="0"/>
                <a:cs typeface="QuadraatOT" panose="02010504050101010102" pitchFamily="50" charset="0"/>
              </a:rPr>
              <a:t>vnto</a:t>
            </a:r>
            <a:r>
              <a:rPr lang="en-US" sz="2600" dirty="0">
                <a:latin typeface="QuadraatOT" panose="02010504050101010102" pitchFamily="50" charset="0"/>
                <a:cs typeface="QuadraatOT" panose="02010504050101010102" pitchFamily="50" charset="0"/>
              </a:rPr>
              <a:t> God a more plenteous sacrifice: by the which he </a:t>
            </a:r>
            <a:r>
              <a:rPr lang="en-US" sz="2600" dirty="0" err="1">
                <a:latin typeface="QuadraatOT" panose="02010504050101010102" pitchFamily="50" charset="0"/>
                <a:cs typeface="QuadraatOT" panose="02010504050101010102" pitchFamily="50" charset="0"/>
              </a:rPr>
              <a:t>optayned</a:t>
            </a:r>
            <a:r>
              <a:rPr lang="en-US" sz="2600" dirty="0">
                <a:latin typeface="QuadraatOT" panose="02010504050101010102" pitchFamily="50" charset="0"/>
                <a:cs typeface="QuadraatOT" panose="02010504050101010102" pitchFamily="50" charset="0"/>
              </a:rPr>
              <a:t> </a:t>
            </a:r>
            <a:r>
              <a:rPr lang="en-US" sz="2600" dirty="0" err="1">
                <a:latin typeface="QuadraatOT" panose="02010504050101010102" pitchFamily="50" charset="0"/>
                <a:cs typeface="QuadraatOT" panose="02010504050101010102" pitchFamily="50" charset="0"/>
              </a:rPr>
              <a:t>wytnesse</a:t>
            </a:r>
            <a:r>
              <a:rPr lang="en-US" sz="2600" dirty="0">
                <a:latin typeface="QuadraatOT" panose="02010504050101010102" pitchFamily="50" charset="0"/>
                <a:cs typeface="QuadraatOT" panose="02010504050101010102" pitchFamily="50" charset="0"/>
              </a:rPr>
              <a:t>, that he was righteous: God </a:t>
            </a:r>
            <a:r>
              <a:rPr lang="en-US" sz="2600" dirty="0" err="1">
                <a:latin typeface="QuadraatOT" panose="02010504050101010102" pitchFamily="50" charset="0"/>
                <a:cs typeface="QuadraatOT" panose="02010504050101010102" pitchFamily="50" charset="0"/>
              </a:rPr>
              <a:t>testifyenge</a:t>
            </a:r>
            <a:r>
              <a:rPr lang="en-US" sz="2600" dirty="0">
                <a:latin typeface="QuadraatOT" panose="02010504050101010102" pitchFamily="50" charset="0"/>
                <a:cs typeface="QuadraatOT" panose="02010504050101010102" pitchFamily="50" charset="0"/>
              </a:rPr>
              <a:t> of his </a:t>
            </a:r>
            <a:r>
              <a:rPr lang="en-US" sz="2600" dirty="0" err="1">
                <a:latin typeface="QuadraatOT" panose="02010504050101010102" pitchFamily="50" charset="0"/>
                <a:cs typeface="QuadraatOT" panose="02010504050101010102" pitchFamily="50" charset="0"/>
              </a:rPr>
              <a:t>giftes</a:t>
            </a:r>
            <a:r>
              <a:rPr lang="en-US" sz="2600" dirty="0">
                <a:latin typeface="QuadraatOT" panose="02010504050101010102" pitchFamily="50" charset="0"/>
                <a:cs typeface="QuadraatOT" panose="02010504050101010102" pitchFamily="50" charset="0"/>
              </a:rPr>
              <a:t>, by the which also he </a:t>
            </a:r>
            <a:r>
              <a:rPr lang="en-US" sz="2600" dirty="0" err="1">
                <a:latin typeface="QuadraatOT" panose="02010504050101010102" pitchFamily="50" charset="0"/>
                <a:cs typeface="QuadraatOT" panose="02010504050101010102" pitchFamily="50" charset="0"/>
              </a:rPr>
              <a:t>beynge</a:t>
            </a:r>
            <a:r>
              <a:rPr lang="en-US" sz="2600" dirty="0">
                <a:latin typeface="QuadraatOT" panose="02010504050101010102" pitchFamily="50" charset="0"/>
                <a:cs typeface="QuadraatOT" panose="02010504050101010102" pitchFamily="50" charset="0"/>
              </a:rPr>
              <a:t> deed, yet </a:t>
            </a:r>
            <a:r>
              <a:rPr lang="en-US" sz="2600" dirty="0" err="1">
                <a:latin typeface="QuadraatOT" panose="02010504050101010102" pitchFamily="50" charset="0"/>
                <a:cs typeface="QuadraatOT" panose="02010504050101010102" pitchFamily="50" charset="0"/>
              </a:rPr>
              <a:t>speaketh</a:t>
            </a:r>
            <a:r>
              <a:rPr lang="en-US" sz="2600" dirty="0">
                <a:latin typeface="QuadraatOT" panose="02010504050101010102" pitchFamily="50" charset="0"/>
                <a:cs typeface="QuadraatOT" panose="02010504050101010102" pitchFamily="50" charset="0"/>
              </a:rPr>
              <a:t>. By faith was Enoch take </a:t>
            </a:r>
            <a:r>
              <a:rPr lang="en-US" sz="2600" dirty="0" err="1">
                <a:latin typeface="QuadraatOT" panose="02010504050101010102" pitchFamily="50" charset="0"/>
                <a:cs typeface="QuadraatOT" panose="02010504050101010102" pitchFamily="50" charset="0"/>
              </a:rPr>
              <a:t>awaye</a:t>
            </a:r>
            <a:r>
              <a:rPr lang="en-US" sz="2600" dirty="0">
                <a:latin typeface="QuadraatOT" panose="02010504050101010102" pitchFamily="50" charset="0"/>
                <a:cs typeface="QuadraatOT" panose="02010504050101010102" pitchFamily="50" charset="0"/>
              </a:rPr>
              <a:t>, that he </a:t>
            </a:r>
            <a:r>
              <a:rPr lang="en-US" sz="2600" dirty="0" err="1">
                <a:latin typeface="QuadraatOT" panose="02010504050101010102" pitchFamily="50" charset="0"/>
                <a:cs typeface="QuadraatOT" panose="02010504050101010102" pitchFamily="50" charset="0"/>
              </a:rPr>
              <a:t>shulde</a:t>
            </a:r>
            <a:r>
              <a:rPr lang="en-US" sz="2600" dirty="0">
                <a:latin typeface="QuadraatOT" panose="02010504050101010102" pitchFamily="50" charset="0"/>
                <a:cs typeface="QuadraatOT" panose="02010504050101010102" pitchFamily="50" charset="0"/>
              </a:rPr>
              <a:t> not se death: and was not </a:t>
            </a:r>
            <a:r>
              <a:rPr lang="en-US" sz="2600" dirty="0" err="1">
                <a:latin typeface="QuadraatOT" panose="02010504050101010102" pitchFamily="50" charset="0"/>
                <a:cs typeface="QuadraatOT" panose="02010504050101010102" pitchFamily="50" charset="0"/>
              </a:rPr>
              <a:t>founde</a:t>
            </a:r>
            <a:r>
              <a:rPr lang="en-US" sz="2600" dirty="0">
                <a:latin typeface="QuadraatOT" panose="02010504050101010102" pitchFamily="50" charset="0"/>
                <a:cs typeface="QuadraatOT" panose="02010504050101010102" pitchFamily="50" charset="0"/>
              </a:rPr>
              <a:t>, because God had taken him </a:t>
            </a:r>
            <a:r>
              <a:rPr lang="en-US" sz="2600" dirty="0" err="1">
                <a:latin typeface="QuadraatOT" panose="02010504050101010102" pitchFamily="50" charset="0"/>
                <a:cs typeface="QuadraatOT" panose="02010504050101010102" pitchFamily="50" charset="0"/>
              </a:rPr>
              <a:t>awaye</a:t>
            </a:r>
            <a:r>
              <a:rPr lang="en-US" sz="2600" dirty="0">
                <a:latin typeface="QuadraatOT" panose="02010504050101010102" pitchFamily="50" charset="0"/>
                <a:cs typeface="QuadraatOT" panose="02010504050101010102" pitchFamily="50" charset="0"/>
              </a:rPr>
              <a:t>. For afore he was taken </a:t>
            </a:r>
            <a:r>
              <a:rPr lang="en-US" sz="2600" dirty="0" err="1">
                <a:latin typeface="QuadraatOT" panose="02010504050101010102" pitchFamily="50" charset="0"/>
                <a:cs typeface="QuadraatOT" panose="02010504050101010102" pitchFamily="50" charset="0"/>
              </a:rPr>
              <a:t>awaye</a:t>
            </a:r>
            <a:r>
              <a:rPr lang="en-US" sz="2600" dirty="0">
                <a:latin typeface="QuadraatOT" panose="02010504050101010102" pitchFamily="50" charset="0"/>
                <a:cs typeface="QuadraatOT" panose="02010504050101010102" pitchFamily="50" charset="0"/>
              </a:rPr>
              <a:t>, he had </a:t>
            </a:r>
            <a:r>
              <a:rPr lang="en-US" sz="2600" dirty="0" err="1">
                <a:latin typeface="QuadraatOT" panose="02010504050101010102" pitchFamily="50" charset="0"/>
                <a:cs typeface="QuadraatOT" panose="02010504050101010102" pitchFamily="50" charset="0"/>
              </a:rPr>
              <a:t>recorde</a:t>
            </a:r>
            <a:r>
              <a:rPr lang="en-US" sz="2600" dirty="0">
                <a:latin typeface="QuadraatOT" panose="02010504050101010102" pitchFamily="50" charset="0"/>
                <a:cs typeface="QuadraatOT" panose="02010504050101010102" pitchFamily="50" charset="0"/>
              </a:rPr>
              <a:t> that he pleased God. But without faith it is </a:t>
            </a:r>
            <a:r>
              <a:rPr lang="en-US" sz="2600" dirty="0" err="1">
                <a:latin typeface="QuadraatOT" panose="02010504050101010102" pitchFamily="50" charset="0"/>
                <a:cs typeface="QuadraatOT" panose="02010504050101010102" pitchFamily="50" charset="0"/>
              </a:rPr>
              <a:t>vnpossible</a:t>
            </a:r>
            <a:r>
              <a:rPr lang="en-US" sz="2600" dirty="0">
                <a:latin typeface="QuadraatOT" panose="02010504050101010102" pitchFamily="50" charset="0"/>
                <a:cs typeface="QuadraatOT" panose="02010504050101010102" pitchFamily="50" charset="0"/>
              </a:rPr>
              <a:t> to please God. For he that </a:t>
            </a:r>
            <a:r>
              <a:rPr lang="en-US" sz="2600" dirty="0" err="1">
                <a:latin typeface="QuadraatOT" panose="02010504050101010102" pitchFamily="50" charset="0"/>
                <a:cs typeface="QuadraatOT" panose="02010504050101010102" pitchFamily="50" charset="0"/>
              </a:rPr>
              <a:t>commeth</a:t>
            </a:r>
            <a:r>
              <a:rPr lang="en-US" sz="2600" dirty="0">
                <a:latin typeface="QuadraatOT" panose="02010504050101010102" pitchFamily="50" charset="0"/>
                <a:cs typeface="QuadraatOT" panose="02010504050101010102" pitchFamily="50" charset="0"/>
              </a:rPr>
              <a:t> </a:t>
            </a:r>
            <a:r>
              <a:rPr lang="en-US" sz="2600" dirty="0" err="1">
                <a:latin typeface="QuadraatOT" panose="02010504050101010102" pitchFamily="50" charset="0"/>
                <a:cs typeface="QuadraatOT" panose="02010504050101010102" pitchFamily="50" charset="0"/>
              </a:rPr>
              <a:t>vnto</a:t>
            </a:r>
            <a:r>
              <a:rPr lang="en-US" sz="2600" dirty="0">
                <a:latin typeface="QuadraatOT" panose="02010504050101010102" pitchFamily="50" charset="0"/>
                <a:cs typeface="QuadraatOT" panose="02010504050101010102" pitchFamily="50" charset="0"/>
              </a:rPr>
              <a:t> God, must </a:t>
            </a:r>
            <a:r>
              <a:rPr lang="en-US" sz="2600" dirty="0" err="1">
                <a:latin typeface="QuadraatOT" panose="02010504050101010102" pitchFamily="50" charset="0"/>
                <a:cs typeface="QuadraatOT" panose="02010504050101010102" pitchFamily="50" charset="0"/>
              </a:rPr>
              <a:t>beleue</a:t>
            </a:r>
            <a:r>
              <a:rPr lang="en-US" sz="2600" dirty="0">
                <a:latin typeface="QuadraatOT" panose="02010504050101010102" pitchFamily="50" charset="0"/>
                <a:cs typeface="QuadraatOT" panose="02010504050101010102" pitchFamily="50" charset="0"/>
              </a:rPr>
              <a:t> that God is, &amp; </a:t>
            </a:r>
            <a:r>
              <a:rPr lang="en-US" sz="2600" dirty="0" err="1">
                <a:latin typeface="QuadraatOT" panose="02010504050101010102" pitchFamily="50" charset="0"/>
                <a:cs typeface="QuadraatOT" panose="02010504050101010102" pitchFamily="50" charset="0"/>
              </a:rPr>
              <a:t>yt</a:t>
            </a:r>
            <a:r>
              <a:rPr lang="en-US" sz="2600" dirty="0">
                <a:latin typeface="QuadraatOT" panose="02010504050101010102" pitchFamily="50" charset="0"/>
                <a:cs typeface="QuadraatOT" panose="02010504050101010102" pitchFamily="50" charset="0"/>
              </a:rPr>
              <a:t> he is a rewarder of them that </a:t>
            </a:r>
            <a:r>
              <a:rPr lang="en-US" sz="2600" dirty="0" err="1">
                <a:latin typeface="QuadraatOT" panose="02010504050101010102" pitchFamily="50" charset="0"/>
                <a:cs typeface="QuadraatOT" panose="02010504050101010102" pitchFamily="50" charset="0"/>
              </a:rPr>
              <a:t>seke</a:t>
            </a:r>
            <a:r>
              <a:rPr lang="en-US" sz="2600" dirty="0">
                <a:latin typeface="QuadraatOT" panose="02010504050101010102" pitchFamily="50" charset="0"/>
                <a:cs typeface="QuadraatOT" panose="02010504050101010102" pitchFamily="50" charset="0"/>
              </a:rPr>
              <a:t> him.</a:t>
            </a:r>
          </a:p>
          <a:p>
            <a:pPr marL="274320" lvl="1" indent="0" algn="ctr">
              <a:buNone/>
            </a:pPr>
            <a:r>
              <a:rPr lang="en-US" sz="2600" i="1" dirty="0"/>
              <a:t>- Hebrews 11:1-6, Coverdale Bible, 1535</a:t>
            </a:r>
          </a:p>
          <a:p>
            <a:pPr marL="274320" lvl="1" indent="0">
              <a:buNone/>
            </a:pPr>
            <a:endParaRPr lang="en-US" sz="2600" dirty="0"/>
          </a:p>
        </p:txBody>
      </p:sp>
    </p:spTree>
    <p:extLst>
      <p:ext uri="{BB962C8B-B14F-4D97-AF65-F5344CB8AC3E}">
        <p14:creationId xmlns:p14="http://schemas.microsoft.com/office/powerpoint/2010/main" val="12553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Reception by Henry</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600" dirty="0"/>
              <a:t>Bishops tried to slow walk the translation, but Henry forced their hand</a:t>
            </a:r>
          </a:p>
          <a:p>
            <a:pPr lvl="1"/>
            <a:r>
              <a:rPr lang="en-US" sz="2600" dirty="0"/>
              <a:t>Bible was immediately put into limited circulation.</a:t>
            </a:r>
          </a:p>
          <a:p>
            <a:pPr lvl="2"/>
            <a:r>
              <a:rPr lang="en-US" sz="2400" dirty="0"/>
              <a:t>Queen left a copy open on a desk at court for all to read</a:t>
            </a:r>
          </a:p>
          <a:p>
            <a:pPr lvl="1"/>
            <a:r>
              <a:rPr lang="en-US" sz="2600" dirty="0"/>
              <a:t>Bishops complained that everyone was now questioning things</a:t>
            </a:r>
          </a:p>
          <a:p>
            <a:pPr lvl="1"/>
            <a:r>
              <a:rPr lang="en-US" sz="2600" dirty="0"/>
              <a:t>Additional revisions of the Coverdale Bible followed</a:t>
            </a:r>
          </a:p>
        </p:txBody>
      </p:sp>
    </p:spTree>
    <p:extLst>
      <p:ext uri="{BB962C8B-B14F-4D97-AF65-F5344CB8AC3E}">
        <p14:creationId xmlns:p14="http://schemas.microsoft.com/office/powerpoint/2010/main" val="77094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The Matthew Bible</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600" dirty="0"/>
              <a:t>John Rogers was also working on a sanctioned translation, based on Tyndale’s NT + prison translation of OT + Coverdale’s OT</a:t>
            </a:r>
          </a:p>
          <a:p>
            <a:pPr lvl="1"/>
            <a:r>
              <a:rPr lang="en-US" sz="2600" dirty="0"/>
              <a:t>Renumbered Psalms to match Hebrew Bible</a:t>
            </a:r>
          </a:p>
          <a:p>
            <a:pPr lvl="1"/>
            <a:r>
              <a:rPr lang="en-US" sz="2600" dirty="0"/>
              <a:t>Included 200 illustrations, book introductions, chapter summaries, and marginal notes</a:t>
            </a:r>
          </a:p>
          <a:p>
            <a:pPr lvl="1"/>
            <a:r>
              <a:rPr lang="en-US" sz="2600" dirty="0"/>
              <a:t>Inserted Tyndale’s initials at end of OT.</a:t>
            </a:r>
          </a:p>
          <a:p>
            <a:pPr lvl="1"/>
            <a:r>
              <a:rPr lang="en-US" sz="2600" dirty="0"/>
              <a:t>Published under the pseudonym Thomas Matthew</a:t>
            </a:r>
          </a:p>
          <a:p>
            <a:pPr lvl="1"/>
            <a:r>
              <a:rPr lang="en-US" sz="2600" dirty="0"/>
              <a:t>Tyndale’s work had now been formally approved by the king!</a:t>
            </a:r>
          </a:p>
        </p:txBody>
      </p:sp>
    </p:spTree>
    <p:extLst>
      <p:ext uri="{BB962C8B-B14F-4D97-AF65-F5344CB8AC3E}">
        <p14:creationId xmlns:p14="http://schemas.microsoft.com/office/powerpoint/2010/main" val="225017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The Great Bible</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600" dirty="0"/>
              <a:t>Although King Henry approved, the Matthew Bible</a:t>
            </a:r>
            <a:br>
              <a:rPr lang="en-US" sz="2600" dirty="0"/>
            </a:br>
            <a:r>
              <a:rPr lang="en-US" sz="2600" dirty="0"/>
              <a:t>had Tyndale’s marginal notes</a:t>
            </a:r>
          </a:p>
          <a:p>
            <a:pPr lvl="2"/>
            <a:r>
              <a:rPr lang="en-US" sz="2400" dirty="0"/>
              <a:t>Clergy hated these notes!</a:t>
            </a:r>
          </a:p>
          <a:p>
            <a:pPr lvl="1"/>
            <a:r>
              <a:rPr lang="en-US" sz="2600" dirty="0"/>
              <a:t>Cromwell had Coverdale make a new version of the</a:t>
            </a:r>
            <a:br>
              <a:rPr lang="en-US" sz="2600" dirty="0"/>
            </a:br>
            <a:r>
              <a:rPr lang="en-US" sz="2600" dirty="0"/>
              <a:t>Matthew Bible without the notes.</a:t>
            </a:r>
          </a:p>
          <a:p>
            <a:pPr lvl="1"/>
            <a:r>
              <a:rPr lang="en-US" sz="2600" dirty="0"/>
              <a:t>Printing in Paris almost stopped by the Inquisition.</a:t>
            </a:r>
          </a:p>
          <a:p>
            <a:pPr lvl="2"/>
            <a:r>
              <a:rPr lang="en-US" sz="2400" dirty="0"/>
              <a:t>Printed sheets heisted out of Paris!</a:t>
            </a:r>
          </a:p>
          <a:p>
            <a:pPr lvl="1"/>
            <a:r>
              <a:rPr lang="en-US" sz="2600" dirty="0"/>
              <a:t>1539: Bible printed in London</a:t>
            </a:r>
          </a:p>
          <a:p>
            <a:pPr lvl="1"/>
            <a:r>
              <a:rPr lang="en-US" sz="2600" dirty="0"/>
              <a:t>Called the Great Bible because of its lavish size and adornment</a:t>
            </a:r>
          </a:p>
        </p:txBody>
      </p:sp>
      <p:pic>
        <p:nvPicPr>
          <p:cNvPr id="3076" name="Picture 4">
            <a:extLst>
              <a:ext uri="{FF2B5EF4-FFF2-40B4-BE49-F238E27FC236}">
                <a16:creationId xmlns:a16="http://schemas.microsoft.com/office/drawing/2014/main" id="{423748E8-4A75-C9F9-6BE8-44F905766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553" y="266863"/>
            <a:ext cx="3160174" cy="423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57005"/>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617F0FB-146A-4BBD-A13B-C8F4B390443E}">
  <we:reference id="wa200003915" version="2.0.0.0" store="en-US" storeType="OMEX"/>
  <we:alternateReferences>
    <we:reference id="wa200003915" version="2.0.0.0" store="wa20000391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TM03457444[[fn=Basis]]</Template>
  <TotalTime>11947</TotalTime>
  <Words>1649</Words>
  <Application>Microsoft Office PowerPoint</Application>
  <PresentationFormat>Widescreen</PresentationFormat>
  <Paragraphs>148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Corbel</vt:lpstr>
      <vt:lpstr>QuadraatOT</vt:lpstr>
      <vt:lpstr>Basis</vt:lpstr>
      <vt:lpstr>PowerPoint Presentation</vt:lpstr>
      <vt:lpstr>How We Got the English Bible</vt:lpstr>
      <vt:lpstr>Miles Coverdale</vt:lpstr>
      <vt:lpstr>Coverdale Bible</vt:lpstr>
      <vt:lpstr>Coverdale Bible, part 2</vt:lpstr>
      <vt:lpstr>Sample of the Coverdale Bible</vt:lpstr>
      <vt:lpstr>Reception by Henry</vt:lpstr>
      <vt:lpstr>The Matthew Bible</vt:lpstr>
      <vt:lpstr>The Great Bible</vt:lpstr>
      <vt:lpstr>Cromwell and Cuthbert</vt:lpstr>
      <vt:lpstr>Henry’s Successors</vt:lpstr>
      <vt:lpstr>Geneva Bible</vt:lpstr>
      <vt:lpstr>Bishops’ Bible</vt:lpstr>
      <vt:lpstr>King James I</vt:lpstr>
      <vt:lpstr>Background of James I</vt:lpstr>
      <vt:lpstr>Conference with the Puritans</vt:lpstr>
      <vt:lpstr>Translation work begins</vt:lpstr>
      <vt:lpstr>Translation instructions</vt:lpstr>
      <vt:lpstr>The new translation is compiled</vt:lpstr>
      <vt:lpstr>Translation comparisons</vt:lpstr>
      <vt:lpstr>Sample from John 1:1-10</vt:lpstr>
      <vt:lpstr>King James Version, first edition</vt:lpstr>
      <vt:lpstr>Impact of the King James Version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Masculinity</dc:title>
  <dc:creator>Mark Watson</dc:creator>
  <cp:lastModifiedBy>Mark Watson</cp:lastModifiedBy>
  <cp:revision>44</cp:revision>
  <dcterms:created xsi:type="dcterms:W3CDTF">2022-11-23T16:57:24Z</dcterms:created>
  <dcterms:modified xsi:type="dcterms:W3CDTF">2024-05-01T11:48:41Z</dcterms:modified>
</cp:coreProperties>
</file>