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56" r:id="rId3"/>
    <p:sldId id="269" r:id="rId4"/>
    <p:sldId id="273" r:id="rId5"/>
    <p:sldId id="270" r:id="rId6"/>
    <p:sldId id="271" r:id="rId7"/>
    <p:sldId id="272" r:id="rId8"/>
    <p:sldId id="274" r:id="rId9"/>
    <p:sldId id="275" r:id="rId10"/>
    <p:sldId id="281" r:id="rId11"/>
    <p:sldId id="282" r:id="rId12"/>
    <p:sldId id="276" r:id="rId13"/>
    <p:sldId id="278" r:id="rId14"/>
    <p:sldId id="279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0" r:id="rId24"/>
    <p:sldId id="292" r:id="rId25"/>
    <p:sldId id="293" r:id="rId26"/>
    <p:sldId id="294" r:id="rId27"/>
    <p:sldId id="295" r:id="rId28"/>
    <p:sldId id="2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69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7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7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FE60CC2-94FF-45B8-8883-138FDE028B6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4A240D3-61B7-40B5-9081-BA7E5A80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38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Tyndale’s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Tyndale went to Cologne for publication.</a:t>
            </a:r>
          </a:p>
          <a:p>
            <a:pPr lvl="2"/>
            <a:r>
              <a:rPr lang="en-US" sz="2200" dirty="0"/>
              <a:t>Cologne was a haven for reformers at the time.</a:t>
            </a:r>
          </a:p>
          <a:p>
            <a:pPr lvl="2"/>
            <a:r>
              <a:rPr lang="en-US" sz="2200" dirty="0"/>
              <a:t>Catholic zealots also there!</a:t>
            </a:r>
          </a:p>
          <a:p>
            <a:pPr lvl="1"/>
            <a:r>
              <a:rPr lang="en-US" sz="2400" dirty="0"/>
              <a:t>Johann </a:t>
            </a:r>
            <a:r>
              <a:rPr lang="en-US" sz="2400" dirty="0" err="1"/>
              <a:t>Dobneck</a:t>
            </a:r>
            <a:r>
              <a:rPr lang="en-US" sz="2400" dirty="0"/>
              <a:t> tried to frustrate Tyndale’s plans</a:t>
            </a:r>
          </a:p>
          <a:p>
            <a:pPr lvl="1"/>
            <a:r>
              <a:rPr lang="en-US" sz="2400" dirty="0"/>
              <a:t>Tyndale escaped to Worms and had the printing done there.</a:t>
            </a:r>
          </a:p>
          <a:p>
            <a:pPr lvl="1"/>
            <a:r>
              <a:rPr lang="en-US" sz="2400" dirty="0"/>
              <a:t>NT copies were concealed in dry goods and sailed for England.</a:t>
            </a:r>
          </a:p>
        </p:txBody>
      </p:sp>
    </p:spTree>
    <p:extLst>
      <p:ext uri="{BB962C8B-B14F-4D97-AF65-F5344CB8AC3E}">
        <p14:creationId xmlns:p14="http://schemas.microsoft.com/office/powerpoint/2010/main" val="384247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Tyndale’s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King Henry was tipped off and a watch was set at all ports.</a:t>
            </a:r>
          </a:p>
          <a:p>
            <a:pPr lvl="2"/>
            <a:r>
              <a:rPr lang="en-US" sz="2200" dirty="0"/>
              <a:t>Henry was terrified that authority would be questioned</a:t>
            </a:r>
          </a:p>
          <a:p>
            <a:pPr lvl="2"/>
            <a:r>
              <a:rPr lang="en-US" sz="2200" dirty="0"/>
              <a:t>There had just been a revolt, causing 50,000 deaths</a:t>
            </a:r>
            <a:endParaRPr lang="en-US" sz="2000" dirty="0"/>
          </a:p>
          <a:p>
            <a:pPr lvl="1"/>
            <a:r>
              <a:rPr lang="en-US" sz="2400" dirty="0"/>
              <a:t>Translation was immediately well received by common people</a:t>
            </a:r>
          </a:p>
          <a:p>
            <a:pPr lvl="2"/>
            <a:r>
              <a:rPr lang="en-US" sz="2200" dirty="0"/>
              <a:t>Translation was exceptionally well done.</a:t>
            </a:r>
          </a:p>
          <a:p>
            <a:pPr lvl="2"/>
            <a:r>
              <a:rPr lang="en-US" sz="2200" dirty="0"/>
              <a:t>Used structure of Luther’s translation: chapter divisions, book order</a:t>
            </a:r>
          </a:p>
          <a:p>
            <a:pPr lvl="1"/>
            <a:r>
              <a:rPr lang="en-US" sz="2400" dirty="0"/>
              <a:t>Local authorities wrote laws prohibiting owning, selling, or distributing it.</a:t>
            </a:r>
          </a:p>
          <a:p>
            <a:pPr lvl="1"/>
            <a:r>
              <a:rPr lang="en-US" sz="2400" dirty="0"/>
              <a:t>Merchant ships were boarded and searched.</a:t>
            </a:r>
          </a:p>
          <a:p>
            <a:pPr lvl="1"/>
            <a:r>
              <a:rPr lang="en-US" sz="2400" dirty="0"/>
              <a:t>More books burned in front of St. Paul’s Cathedral</a:t>
            </a:r>
          </a:p>
          <a:p>
            <a:pPr lvl="1"/>
            <a:r>
              <a:rPr lang="en-US" sz="2400" dirty="0"/>
              <a:t>Pirate book trade developed</a:t>
            </a:r>
          </a:p>
        </p:txBody>
      </p:sp>
    </p:spTree>
    <p:extLst>
      <p:ext uri="{BB962C8B-B14F-4D97-AF65-F5344CB8AC3E}">
        <p14:creationId xmlns:p14="http://schemas.microsoft.com/office/powerpoint/2010/main" val="295790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965959"/>
            <a:ext cx="11539056" cy="4598425"/>
          </a:xfrm>
        </p:spPr>
        <p:txBody>
          <a:bodyPr>
            <a:normAutofit lnSpcReduction="10000"/>
          </a:bodyPr>
          <a:lstStyle/>
          <a:p>
            <a:pPr marL="274320" lvl="1" indent="0" algn="ctr">
              <a:buNone/>
            </a:pP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When he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sawe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the people he went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vp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into a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mountayne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and when he was set his disciples came to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hym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and he opened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hys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mouthe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and taught them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sayinge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: Blessed are the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povre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in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sprete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: for theirs is the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kyngdome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of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heven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. Blessed are they that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morne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: for they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shalbe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conforted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. Blessed are the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meke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: for they shall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inheret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the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erth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. Blessed are they which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honger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and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thurst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for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rightewesnes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: for they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shalbe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filled. Blessed are ye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mercifull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: for they shall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obteyne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mercy. Blessed are the pure in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herte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: for they shall se God. Blessed are the peacemakers: for they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shalbe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called the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chyldren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of God. Blessed are they which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suffre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persecucio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for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rightwesnes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sake: for theirs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ys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the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kyngdome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of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heuen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. Blessed are ye when men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reuyle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you and persecute you and shall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falsly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say all manner of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yvell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saynges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agaynst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you for my sake.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Reioyce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and be glad for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greate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is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youre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rewarde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in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heven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. + For so persecuted they ye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Prophetes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which were before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youre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dayes</a:t>
            </a:r>
            <a:r>
              <a:rPr lang="en-US" sz="2600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.</a:t>
            </a:r>
            <a:br>
              <a:rPr lang="en-US" sz="2400" i="1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404040"/>
                </a:solidFill>
                <a:effectLst/>
                <a:latin typeface="QuadraatOT" panose="02010504050101010102" pitchFamily="50" charset="0"/>
                <a:ea typeface="QuadraatOT" panose="02010504050101010102" pitchFamily="50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solidFill>
                  <a:srgbClr val="404040"/>
                </a:solidFill>
                <a:effectLst/>
                <a:ea typeface="QuadraatOT" panose="02010504050101010102" pitchFamily="50" charset="0"/>
                <a:cs typeface="Times New Roman" panose="02020603050405020304" pitchFamily="18" charset="0"/>
              </a:rPr>
              <a:t>Matthew 5:1-12, Tyndale Bible, original spelling</a:t>
            </a:r>
            <a:endParaRPr lang="en-US" sz="2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184247-0B74-24D0-6662-41012DD4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the Tyndale Bible</a:t>
            </a:r>
          </a:p>
        </p:txBody>
      </p:sp>
    </p:spTree>
    <p:extLst>
      <p:ext uri="{BB962C8B-B14F-4D97-AF65-F5344CB8AC3E}">
        <p14:creationId xmlns:p14="http://schemas.microsoft.com/office/powerpoint/2010/main" val="267166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Tunstall goes after Tyndale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Tunstall became obsessed with calling Tyndale to account.</a:t>
            </a:r>
          </a:p>
          <a:p>
            <a:pPr lvl="1"/>
            <a:r>
              <a:rPr lang="en-US" sz="2400" dirty="0"/>
              <a:t>Called on Sir Thomas More to debate Tyndale in public.</a:t>
            </a:r>
          </a:p>
          <a:p>
            <a:pPr lvl="2"/>
            <a:r>
              <a:rPr lang="en-US" sz="2200" dirty="0"/>
              <a:t>More published </a:t>
            </a:r>
            <a:r>
              <a:rPr lang="en-US" sz="2200" i="1" dirty="0"/>
              <a:t>Dialogue Concerning Heresies</a:t>
            </a:r>
            <a:r>
              <a:rPr lang="en-US" sz="2200" dirty="0"/>
              <a:t>, Tyndale responded.</a:t>
            </a:r>
          </a:p>
          <a:p>
            <a:pPr lvl="1"/>
            <a:r>
              <a:rPr lang="en-US" sz="2400" dirty="0"/>
              <a:t>More objected to translation of religious terms:</a:t>
            </a:r>
          </a:p>
          <a:p>
            <a:pPr lvl="2"/>
            <a:r>
              <a:rPr lang="en-US" sz="2200" dirty="0"/>
              <a:t>Priest, church, penance, confess, grace, charity</a:t>
            </a:r>
          </a:p>
          <a:p>
            <a:pPr lvl="2"/>
            <a:r>
              <a:rPr lang="en-US" sz="2200" dirty="0"/>
              <a:t>Thought words had special religious meaning and should be translated as such</a:t>
            </a:r>
          </a:p>
          <a:p>
            <a:pPr marL="27432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439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Tyndale starts on 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1529: Finished Pentateuch, sailed to Hamburg for printing</a:t>
            </a:r>
          </a:p>
          <a:p>
            <a:pPr lvl="2"/>
            <a:r>
              <a:rPr lang="en-US" sz="2600" dirty="0"/>
              <a:t>Caught in a storm and shipwrecked. Manuscripts lost!</a:t>
            </a:r>
          </a:p>
          <a:p>
            <a:pPr lvl="1"/>
            <a:r>
              <a:rPr lang="en-US" sz="2800" dirty="0"/>
              <a:t>Finally reached Hamburg and worked with Miles Coverdale.</a:t>
            </a:r>
          </a:p>
          <a:p>
            <a:pPr lvl="1"/>
            <a:r>
              <a:rPr lang="en-US" sz="2800" dirty="0"/>
              <a:t>Pentateuch completed in 1530, printed, and smuggled into England.</a:t>
            </a:r>
          </a:p>
          <a:p>
            <a:pPr lvl="1"/>
            <a:r>
              <a:rPr lang="en-US" sz="2800" dirty="0"/>
              <a:t>Fought pirate versions with purposeful errors.</a:t>
            </a:r>
          </a:p>
        </p:txBody>
      </p:sp>
    </p:spTree>
    <p:extLst>
      <p:ext uri="{BB962C8B-B14F-4D97-AF65-F5344CB8AC3E}">
        <p14:creationId xmlns:p14="http://schemas.microsoft.com/office/powerpoint/2010/main" val="313929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Henry and Thomas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Henry sacked Wolsey, More took over.</a:t>
            </a:r>
          </a:p>
          <a:p>
            <a:pPr lvl="1"/>
            <a:r>
              <a:rPr lang="en-US" sz="2800" dirty="0"/>
              <a:t>More saw it as his job to eradicate heresy, especially Tyndale’s NT.</a:t>
            </a:r>
          </a:p>
          <a:p>
            <a:pPr lvl="1"/>
            <a:r>
              <a:rPr lang="en-US" sz="2800" dirty="0"/>
              <a:t>Henry gradually came around to support an English translation because he thought it strengthened the case for his divorce.</a:t>
            </a:r>
          </a:p>
          <a:p>
            <a:pPr lvl="1"/>
            <a:r>
              <a:rPr lang="en-US" sz="2800" dirty="0"/>
              <a:t>Henry started reducing the power of the church</a:t>
            </a:r>
          </a:p>
          <a:p>
            <a:pPr lvl="1"/>
            <a:r>
              <a:rPr lang="en-US" sz="2800" dirty="0"/>
              <a:t>Anne Boleyn was found with child. She and Henry quickly wed.</a:t>
            </a:r>
          </a:p>
        </p:txBody>
      </p:sp>
    </p:spTree>
    <p:extLst>
      <p:ext uri="{BB962C8B-B14F-4D97-AF65-F5344CB8AC3E}">
        <p14:creationId xmlns:p14="http://schemas.microsoft.com/office/powerpoint/2010/main" val="17555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 of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Henry’s marriage to Catherine nullified by Thomas Cranmer.</a:t>
            </a:r>
          </a:p>
          <a:p>
            <a:pPr lvl="1"/>
            <a:r>
              <a:rPr lang="en-US" sz="2800" dirty="0"/>
              <a:t>Anne Boleyn crowned as queen.</a:t>
            </a:r>
          </a:p>
          <a:p>
            <a:pPr lvl="1"/>
            <a:r>
              <a:rPr lang="en-US" sz="2800" dirty="0"/>
              <a:t>Pope excommunicates Henry and Cranmer for this.</a:t>
            </a:r>
          </a:p>
          <a:p>
            <a:pPr lvl="1"/>
            <a:r>
              <a:rPr lang="en-US" sz="2800" dirty="0"/>
              <a:t>1534: Henry cuts ties with Catholic Church, forms Church of England.</a:t>
            </a:r>
          </a:p>
        </p:txBody>
      </p:sp>
    </p:spTree>
    <p:extLst>
      <p:ext uri="{BB962C8B-B14F-4D97-AF65-F5344CB8AC3E}">
        <p14:creationId xmlns:p14="http://schemas.microsoft.com/office/powerpoint/2010/main" val="86974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Tyndale captured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Through various schemes, Tyndale was captured by Henry Phillips in Antwerp and imprisoned at </a:t>
            </a:r>
            <a:r>
              <a:rPr lang="en-US" sz="2800" dirty="0" err="1"/>
              <a:t>Vilvorde</a:t>
            </a:r>
            <a:r>
              <a:rPr lang="en-US" sz="2800" dirty="0"/>
              <a:t> Castle</a:t>
            </a:r>
          </a:p>
          <a:p>
            <a:pPr lvl="1"/>
            <a:r>
              <a:rPr lang="en-US" sz="2800" dirty="0"/>
              <a:t>Tyndale gets his study materials and starts translating OT in prison</a:t>
            </a:r>
          </a:p>
          <a:p>
            <a:pPr lvl="1"/>
            <a:r>
              <a:rPr lang="en-US" sz="2800" dirty="0"/>
              <a:t>Decree of Augsburg (1530) made belief in justification by faith alone a capital offense</a:t>
            </a:r>
          </a:p>
          <a:p>
            <a:pPr lvl="1"/>
            <a:r>
              <a:rPr lang="en-US" sz="2800" dirty="0"/>
              <a:t>1536: Tyndale found guilty of heresy, strangled, and burned at the stake</a:t>
            </a:r>
          </a:p>
          <a:p>
            <a:pPr lvl="1"/>
            <a:r>
              <a:rPr lang="en-US" sz="2800" dirty="0"/>
              <a:t>More was beheaded, then declared a saint in 1935!</a:t>
            </a:r>
          </a:p>
        </p:txBody>
      </p:sp>
    </p:spTree>
    <p:extLst>
      <p:ext uri="{BB962C8B-B14F-4D97-AF65-F5344CB8AC3E}">
        <p14:creationId xmlns:p14="http://schemas.microsoft.com/office/powerpoint/2010/main" val="205008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under King Henry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Thomas Cranmer: Head of church under King Henry</a:t>
            </a:r>
          </a:p>
          <a:p>
            <a:pPr lvl="2"/>
            <a:r>
              <a:rPr lang="en-US" sz="2600" dirty="0"/>
              <a:t>Was already married when promoted to a position requiring celibacy.</a:t>
            </a:r>
          </a:p>
          <a:p>
            <a:pPr lvl="1"/>
            <a:r>
              <a:rPr lang="en-US" sz="2800" dirty="0"/>
              <a:t>Thomas Cromwell: Head of state under King Henry</a:t>
            </a:r>
          </a:p>
          <a:p>
            <a:pPr lvl="2"/>
            <a:r>
              <a:rPr lang="en-US" sz="2600" dirty="0"/>
              <a:t>Cut back on monasteries to help finances</a:t>
            </a:r>
          </a:p>
          <a:p>
            <a:pPr lvl="2"/>
            <a:r>
              <a:rPr lang="en-US" sz="2600" dirty="0"/>
              <a:t>Sided with bishops and the queen to request a new English translation of the Bible</a:t>
            </a:r>
          </a:p>
        </p:txBody>
      </p:sp>
    </p:spTree>
    <p:extLst>
      <p:ext uri="{BB962C8B-B14F-4D97-AF65-F5344CB8AC3E}">
        <p14:creationId xmlns:p14="http://schemas.microsoft.com/office/powerpoint/2010/main" val="208482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 Coverdale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140830-4F8D-EEC9-9BED-494C7A86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94" y="261440"/>
            <a:ext cx="3594175" cy="454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Cromwell selected Coverdale to lead the new</a:t>
            </a:r>
            <a:br>
              <a:rPr lang="en-US" sz="2600" dirty="0"/>
            </a:br>
            <a:r>
              <a:rPr lang="en-US" sz="2600" dirty="0"/>
              <a:t>translation work.</a:t>
            </a:r>
          </a:p>
          <a:p>
            <a:pPr lvl="1"/>
            <a:r>
              <a:rPr lang="en-US" sz="2600" dirty="0"/>
              <a:t>Coverdale had devoted himself to sharing the</a:t>
            </a:r>
            <a:br>
              <a:rPr lang="en-US" sz="2600" dirty="0"/>
            </a:br>
            <a:r>
              <a:rPr lang="en-US" sz="2600" dirty="0"/>
              <a:t>gospel, preaching against a number of Catholic</a:t>
            </a:r>
            <a:br>
              <a:rPr lang="en-US" sz="2600" dirty="0"/>
            </a:br>
            <a:r>
              <a:rPr lang="en-US" sz="2600" dirty="0"/>
              <a:t>practices.</a:t>
            </a:r>
          </a:p>
          <a:p>
            <a:pPr lvl="1"/>
            <a:r>
              <a:rPr lang="en-US" sz="2600" dirty="0"/>
              <a:t>Worked with Tyndale to help complete Tyndale’s NT.</a:t>
            </a:r>
          </a:p>
        </p:txBody>
      </p:sp>
    </p:spTree>
    <p:extLst>
      <p:ext uri="{BB962C8B-B14F-4D97-AF65-F5344CB8AC3E}">
        <p14:creationId xmlns:p14="http://schemas.microsoft.com/office/powerpoint/2010/main" val="80370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305D-2040-0BFE-0F6A-293CA1B9D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We Got the English Bible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A8049-3F32-93B5-EE65-E18F83435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27411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Coverdale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Completed translation in 1535, printed in Zurich or Antwerp, then shipped to England.</a:t>
            </a:r>
          </a:p>
          <a:p>
            <a:pPr lvl="1"/>
            <a:r>
              <a:rPr lang="en-US" sz="2600" dirty="0"/>
              <a:t>First complete Bible published in English.</a:t>
            </a:r>
          </a:p>
          <a:p>
            <a:pPr lvl="1"/>
            <a:r>
              <a:rPr lang="en-US" sz="2600" dirty="0"/>
              <a:t>OT books ordered like Vulgate (not the Hebrew Bible)</a:t>
            </a:r>
          </a:p>
          <a:p>
            <a:pPr lvl="1"/>
            <a:r>
              <a:rPr lang="en-US" sz="2600" dirty="0"/>
              <a:t>NT books ordered like Luther’s Bible (not Erasmus’ Greek edition)</a:t>
            </a:r>
          </a:p>
          <a:p>
            <a:pPr lvl="1"/>
            <a:r>
              <a:rPr lang="en-US" sz="2600" dirty="0"/>
              <a:t>Chapter summaries added</a:t>
            </a:r>
          </a:p>
          <a:p>
            <a:pPr lvl="1"/>
            <a:r>
              <a:rPr lang="en-US" sz="2600" dirty="0"/>
              <a:t>Contentious marginal notes removed</a:t>
            </a:r>
          </a:p>
          <a:p>
            <a:pPr lvl="1"/>
            <a:r>
              <a:rPr lang="en-US" sz="2600" dirty="0"/>
              <a:t>Much of translation based on work of others</a:t>
            </a:r>
          </a:p>
        </p:txBody>
      </p:sp>
    </p:spTree>
    <p:extLst>
      <p:ext uri="{BB962C8B-B14F-4D97-AF65-F5344CB8AC3E}">
        <p14:creationId xmlns:p14="http://schemas.microsoft.com/office/powerpoint/2010/main" val="263309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01318"/>
          </a:xfrm>
        </p:spPr>
        <p:txBody>
          <a:bodyPr/>
          <a:lstStyle/>
          <a:p>
            <a:r>
              <a:rPr lang="en-US" dirty="0"/>
              <a:t>Coverdale Bible,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65713"/>
            <a:ext cx="9872871" cy="473028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600" dirty="0"/>
              <a:t>Interesting turns of phrase:</a:t>
            </a:r>
          </a:p>
          <a:p>
            <a:pPr lvl="2"/>
            <a:r>
              <a:rPr lang="en-US" sz="2400" dirty="0"/>
              <a:t>"the pride of life" 1 John 2:16</a:t>
            </a:r>
          </a:p>
          <a:p>
            <a:pPr lvl="2"/>
            <a:r>
              <a:rPr lang="en-US" sz="2400" dirty="0"/>
              <a:t>"the world </a:t>
            </a:r>
            <a:r>
              <a:rPr lang="en-US" sz="2400" dirty="0" err="1"/>
              <a:t>passeth</a:t>
            </a:r>
            <a:r>
              <a:rPr lang="en-US" sz="2400" dirty="0"/>
              <a:t> away" I John 2:17</a:t>
            </a:r>
          </a:p>
          <a:p>
            <a:pPr lvl="2"/>
            <a:r>
              <a:rPr lang="en-US" sz="2400" dirty="0"/>
              <a:t>"enter thou into the joy of the lord" Matthew 25:21, 23</a:t>
            </a:r>
          </a:p>
          <a:p>
            <a:pPr lvl="2"/>
            <a:r>
              <a:rPr lang="en-US" sz="2400" dirty="0"/>
              <a:t>"and forgive us our debts as we forgive our debtors" Matthew 6:12</a:t>
            </a:r>
          </a:p>
          <a:p>
            <a:pPr lvl="2"/>
            <a:r>
              <a:rPr lang="en-US" sz="2400" dirty="0"/>
              <a:t>"tender mercies"</a:t>
            </a:r>
          </a:p>
          <a:p>
            <a:pPr lvl="2"/>
            <a:r>
              <a:rPr lang="en-US" sz="2400" dirty="0"/>
              <a:t>"respect of persons"</a:t>
            </a:r>
          </a:p>
          <a:p>
            <a:pPr lvl="2"/>
            <a:r>
              <a:rPr lang="en-US" sz="2400" dirty="0"/>
              <a:t>"lovingkindness"</a:t>
            </a:r>
          </a:p>
          <a:p>
            <a:pPr lvl="2"/>
            <a:r>
              <a:rPr lang="en-US" sz="2400" dirty="0"/>
              <a:t>"valley of the shadow of death" - Psalm 23</a:t>
            </a:r>
          </a:p>
          <a:p>
            <a:pPr lvl="2"/>
            <a:r>
              <a:rPr lang="en-US" sz="2400" dirty="0"/>
              <a:t>"better is a mess of potage with love, than a fat ox with evil will" - Proverbs 15:17 (this one didn't stick)</a:t>
            </a:r>
          </a:p>
          <a:p>
            <a:pPr lvl="1"/>
            <a:r>
              <a:rPr lang="en-US" sz="2800" dirty="0"/>
              <a:t>Odd renderings:</a:t>
            </a:r>
          </a:p>
          <a:p>
            <a:pPr lvl="2"/>
            <a:r>
              <a:rPr lang="en-US" sz="2400" dirty="0"/>
              <a:t>"the beer shall be bitter to them that drink it" - Isaiah 24:9</a:t>
            </a:r>
          </a:p>
          <a:p>
            <a:pPr lvl="2"/>
            <a:r>
              <a:rPr lang="en-US" sz="2400" dirty="0"/>
              <a:t>"Thou shalt not need to be afraid for any bugs by night." - Psalm 91:5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839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the Coverdale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Faith is a sure confidence of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thinges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which are hoped for, and a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certaynte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of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thinges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which are not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sene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. By it ye Elders were well reported of.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Thorow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faith we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vnderstonde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, that the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worlde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and all the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thinges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which are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sene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, were made of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naughte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by the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worde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of God. By faith offered Abell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vnto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God a more plenteous sacrifice: by the which he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optayned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wytnesse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, that he was righteous: God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testifyenge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of his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giftes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, by the which also he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beynge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deed, yet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speaketh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. By faith was Enoch take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awaye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, that he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shulde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not se death: and was not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founde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, because God had taken him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awaye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. For afore he was taken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awaye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, he had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recorde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that he pleased God. But without faith it is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vnpossible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to please God. For he that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commeth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vnto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God, must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beleue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that God is, &amp;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yt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he is a rewarder of them that </a:t>
            </a:r>
            <a:r>
              <a:rPr lang="en-US" sz="2600" dirty="0" err="1">
                <a:latin typeface="QuadraatOT" panose="02010504050101010102" pitchFamily="50" charset="0"/>
                <a:cs typeface="QuadraatOT" panose="02010504050101010102" pitchFamily="50" charset="0"/>
              </a:rPr>
              <a:t>seke</a:t>
            </a:r>
            <a:r>
              <a:rPr lang="en-US" sz="2600" dirty="0">
                <a:latin typeface="QuadraatOT" panose="02010504050101010102" pitchFamily="50" charset="0"/>
                <a:cs typeface="QuadraatOT" panose="02010504050101010102" pitchFamily="50" charset="0"/>
              </a:rPr>
              <a:t> him.</a:t>
            </a:r>
          </a:p>
          <a:p>
            <a:pPr marL="274320" lvl="1" indent="0" algn="ctr">
              <a:buNone/>
            </a:pPr>
            <a:r>
              <a:rPr lang="en-US" sz="2600" i="1" dirty="0"/>
              <a:t>- Hebrews 11:1-6, Coverdale Bible, 1535</a:t>
            </a:r>
          </a:p>
          <a:p>
            <a:pPr marL="27432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5539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Reception by Henry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Bishops tried to slow walk the translation, but Henry forced their hand</a:t>
            </a:r>
          </a:p>
          <a:p>
            <a:pPr lvl="1"/>
            <a:r>
              <a:rPr lang="en-US" sz="2600" dirty="0"/>
              <a:t>Bible was immediately put into limited circulation.</a:t>
            </a:r>
          </a:p>
          <a:p>
            <a:pPr lvl="2"/>
            <a:r>
              <a:rPr lang="en-US" sz="2400" dirty="0"/>
              <a:t>Queen left a copy open on a desk at court for all to read</a:t>
            </a:r>
          </a:p>
          <a:p>
            <a:pPr lvl="1"/>
            <a:r>
              <a:rPr lang="en-US" sz="2600" dirty="0"/>
              <a:t>Bishops complained that everyone was now questioning things</a:t>
            </a:r>
          </a:p>
          <a:p>
            <a:pPr lvl="1"/>
            <a:r>
              <a:rPr lang="en-US" sz="2600" dirty="0"/>
              <a:t>Additional revisions of the Coverdale Bible followed</a:t>
            </a:r>
          </a:p>
        </p:txBody>
      </p:sp>
    </p:spTree>
    <p:extLst>
      <p:ext uri="{BB962C8B-B14F-4D97-AF65-F5344CB8AC3E}">
        <p14:creationId xmlns:p14="http://schemas.microsoft.com/office/powerpoint/2010/main" val="770946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Matthew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John Rogers was also working on a sanctioned translation, based on Tyndale’s NT + prison translation of OT + Coverdale’s OT</a:t>
            </a:r>
          </a:p>
          <a:p>
            <a:pPr lvl="1"/>
            <a:r>
              <a:rPr lang="en-US" sz="2600" dirty="0"/>
              <a:t>Renumbered Psalms to match Hebrew Bible</a:t>
            </a:r>
          </a:p>
          <a:p>
            <a:pPr lvl="1"/>
            <a:r>
              <a:rPr lang="en-US" sz="2600" dirty="0"/>
              <a:t>Included 200 illustrations, book introductions, chapter summaries, and marginal notes</a:t>
            </a:r>
          </a:p>
          <a:p>
            <a:pPr lvl="1"/>
            <a:r>
              <a:rPr lang="en-US" sz="2600" dirty="0"/>
              <a:t>Inserted Tyndale’s initials at end of OT.</a:t>
            </a:r>
          </a:p>
          <a:p>
            <a:pPr lvl="1"/>
            <a:r>
              <a:rPr lang="en-US" sz="2600" dirty="0"/>
              <a:t>Published under the pseudonym Thomas Matthew</a:t>
            </a:r>
          </a:p>
          <a:p>
            <a:pPr lvl="1"/>
            <a:r>
              <a:rPr lang="en-US" sz="2600" dirty="0"/>
              <a:t>Tyndale’s work had now been formally approved by the king!</a:t>
            </a:r>
          </a:p>
        </p:txBody>
      </p:sp>
    </p:spTree>
    <p:extLst>
      <p:ext uri="{BB962C8B-B14F-4D97-AF65-F5344CB8AC3E}">
        <p14:creationId xmlns:p14="http://schemas.microsoft.com/office/powerpoint/2010/main" val="225017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Although King Henry approved, the Matthew Bible</a:t>
            </a:r>
            <a:br>
              <a:rPr lang="en-US" sz="2600" dirty="0"/>
            </a:br>
            <a:r>
              <a:rPr lang="en-US" sz="2600" dirty="0"/>
              <a:t>had Tyndale’s marginal notes</a:t>
            </a:r>
          </a:p>
          <a:p>
            <a:pPr lvl="2"/>
            <a:r>
              <a:rPr lang="en-US" sz="2400" dirty="0"/>
              <a:t>Clergy hated these notes!</a:t>
            </a:r>
          </a:p>
          <a:p>
            <a:pPr lvl="1"/>
            <a:r>
              <a:rPr lang="en-US" sz="2600" dirty="0"/>
              <a:t>Cromwell had Coverdale make a new version of the</a:t>
            </a:r>
            <a:br>
              <a:rPr lang="en-US" sz="2600" dirty="0"/>
            </a:br>
            <a:r>
              <a:rPr lang="en-US" sz="2600" dirty="0"/>
              <a:t>Matthew Bible without the notes.</a:t>
            </a:r>
          </a:p>
          <a:p>
            <a:pPr lvl="1"/>
            <a:r>
              <a:rPr lang="en-US" sz="2600" dirty="0"/>
              <a:t>Printing in Paris almost stopped by the Inquisition.</a:t>
            </a:r>
          </a:p>
          <a:p>
            <a:pPr lvl="2"/>
            <a:r>
              <a:rPr lang="en-US" sz="2400" dirty="0"/>
              <a:t>Printed sheets heisted out of Paris!</a:t>
            </a:r>
          </a:p>
          <a:p>
            <a:pPr lvl="1"/>
            <a:r>
              <a:rPr lang="en-US" sz="2600" dirty="0"/>
              <a:t>1539: Bible printed in London</a:t>
            </a:r>
          </a:p>
          <a:p>
            <a:pPr lvl="1"/>
            <a:r>
              <a:rPr lang="en-US" sz="2600" dirty="0"/>
              <a:t>Called the Great Bible because of its lavish size and adornment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23748E8-4A75-C9F9-6BE8-44F90576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53" y="266863"/>
            <a:ext cx="3160174" cy="4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5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Cromwell and Cuthbert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Anne Boleyn sent to the block in favor of Jane Seymour.</a:t>
            </a:r>
          </a:p>
          <a:p>
            <a:pPr lvl="1"/>
            <a:r>
              <a:rPr lang="en-US" sz="2600" dirty="0"/>
              <a:t>Cromwell urged Henry to marry Anne of Cleves (politics)</a:t>
            </a:r>
          </a:p>
          <a:p>
            <a:pPr lvl="2"/>
            <a:r>
              <a:rPr lang="en-US" sz="2400" dirty="0"/>
              <a:t>Henry detested Anne of Cleves and had Cromwell beheaded</a:t>
            </a:r>
          </a:p>
          <a:p>
            <a:pPr lvl="1"/>
            <a:r>
              <a:rPr lang="en-US" sz="2600" dirty="0"/>
              <a:t>Cromwell’s coat of arms removed from the Great Bible.</a:t>
            </a:r>
          </a:p>
          <a:p>
            <a:pPr lvl="1"/>
            <a:r>
              <a:rPr lang="en-US" sz="2600" dirty="0"/>
              <a:t>Cuthbert Tunstall’s name added to the title page of the Bible that was Tyndale’s work!</a:t>
            </a:r>
          </a:p>
        </p:txBody>
      </p:sp>
    </p:spTree>
    <p:extLst>
      <p:ext uri="{BB962C8B-B14F-4D97-AF65-F5344CB8AC3E}">
        <p14:creationId xmlns:p14="http://schemas.microsoft.com/office/powerpoint/2010/main" val="293218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 Gardiner, Bishop of Winchester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With Cromwell gone, Gardiner rose to power.</a:t>
            </a:r>
          </a:p>
          <a:p>
            <a:pPr lvl="1"/>
            <a:r>
              <a:rPr lang="en-US" sz="2600" dirty="0"/>
              <a:t>Tried to make Church of England Catholic in doctrine while still rejecting obedience to Rome</a:t>
            </a:r>
          </a:p>
          <a:p>
            <a:pPr lvl="1"/>
            <a:r>
              <a:rPr lang="en-US" sz="2600" dirty="0"/>
              <a:t>Got </a:t>
            </a:r>
            <a:r>
              <a:rPr lang="en-US" sz="2600" i="1" dirty="0"/>
              <a:t>Act to Abolish Diversity of Opinion</a:t>
            </a:r>
            <a:r>
              <a:rPr lang="en-US" sz="2600" dirty="0"/>
              <a:t> passed</a:t>
            </a:r>
          </a:p>
          <a:p>
            <a:pPr lvl="1"/>
            <a:r>
              <a:rPr lang="en-US" sz="2600" dirty="0"/>
              <a:t>Tried to remove English Bible and re-insert Latin words</a:t>
            </a:r>
          </a:p>
        </p:txBody>
      </p:sp>
    </p:spTree>
    <p:extLst>
      <p:ext uri="{BB962C8B-B14F-4D97-AF65-F5344CB8AC3E}">
        <p14:creationId xmlns:p14="http://schemas.microsoft.com/office/powerpoint/2010/main" val="1137036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5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Tyndale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Born in 1495 in </a:t>
            </a:r>
            <a:r>
              <a:rPr lang="en-US" sz="2400" dirty="0" err="1"/>
              <a:t>Slimbridge</a:t>
            </a:r>
            <a:r>
              <a:rPr lang="en-US" sz="2400" dirty="0"/>
              <a:t>, Gloucestershire</a:t>
            </a:r>
          </a:p>
          <a:p>
            <a:pPr lvl="1"/>
            <a:r>
              <a:rPr lang="en-US" sz="2400" dirty="0"/>
              <a:t>Taught at special grammar school.</a:t>
            </a:r>
          </a:p>
          <a:p>
            <a:pPr lvl="1"/>
            <a:r>
              <a:rPr lang="en-US" sz="2400" dirty="0"/>
              <a:t>Loved languages! Could read Latin at age 10.</a:t>
            </a:r>
          </a:p>
          <a:p>
            <a:pPr lvl="1"/>
            <a:r>
              <a:rPr lang="en-US" sz="2400" dirty="0"/>
              <a:t>Went to Oxford, age 12, then to Cambridge.</a:t>
            </a:r>
          </a:p>
          <a:p>
            <a:pPr lvl="1"/>
            <a:r>
              <a:rPr lang="en-US" sz="2400" dirty="0"/>
              <a:t>Protestant Reformation took hold by  the</a:t>
            </a:r>
            <a:br>
              <a:rPr lang="en-US" sz="2400" dirty="0"/>
            </a:br>
            <a:r>
              <a:rPr lang="en-US" sz="2400" dirty="0"/>
              <a:t>time he left Cambridge.</a:t>
            </a:r>
          </a:p>
          <a:p>
            <a:pPr lvl="1"/>
            <a:r>
              <a:rPr lang="en-US" sz="2400" dirty="0"/>
              <a:t>Renaissance was happening and printing presses were now available.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329AD5-6FF7-FF25-4243-8E03D895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52" y="423841"/>
            <a:ext cx="3204225" cy="38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7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printing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Invented by Johann Gutenberg in 1450.</a:t>
            </a:r>
          </a:p>
          <a:p>
            <a:pPr lvl="1"/>
            <a:r>
              <a:rPr lang="en-US" sz="2400" dirty="0"/>
              <a:t>Improved die-stamping and casting molds </a:t>
            </a:r>
            <a:br>
              <a:rPr lang="en-US" sz="2400" dirty="0"/>
            </a:br>
            <a:r>
              <a:rPr lang="en-US" sz="2400" dirty="0"/>
              <a:t>made this possible.</a:t>
            </a:r>
          </a:p>
          <a:p>
            <a:pPr lvl="1"/>
            <a:r>
              <a:rPr lang="en-US" sz="2400" dirty="0"/>
              <a:t>William Caxton (“the father of English </a:t>
            </a:r>
            <a:br>
              <a:rPr lang="en-US" sz="2400" dirty="0"/>
            </a:br>
            <a:r>
              <a:rPr lang="en-US" sz="2400" dirty="0"/>
              <a:t>printing”) set up a press at Westminster in </a:t>
            </a:r>
            <a:br>
              <a:rPr lang="en-US" sz="2400" dirty="0"/>
            </a:br>
            <a:r>
              <a:rPr lang="en-US" sz="2400" dirty="0"/>
              <a:t>1476.</a:t>
            </a:r>
          </a:p>
          <a:p>
            <a:pPr lvl="2"/>
            <a:r>
              <a:rPr lang="en-US" sz="2200" dirty="0"/>
              <a:t>Published nearly 100 books, many of his own </a:t>
            </a:r>
            <a:br>
              <a:rPr lang="en-US" sz="2200" dirty="0"/>
            </a:br>
            <a:r>
              <a:rPr lang="en-US" sz="2200" dirty="0"/>
              <a:t>translation.</a:t>
            </a:r>
          </a:p>
          <a:p>
            <a:pPr lvl="2"/>
            <a:r>
              <a:rPr lang="en-US" sz="2200" dirty="0"/>
              <a:t>His way of speaking influenced the English language.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832B9C-7AD6-594C-C0C0-53504A18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06" y="451314"/>
            <a:ext cx="4185440" cy="41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3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Rejuvenation of Biblical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Biblical studies made great strides in the Renaissance.</a:t>
            </a:r>
          </a:p>
          <a:p>
            <a:pPr lvl="1"/>
            <a:r>
              <a:rPr lang="en-US" sz="2400" dirty="0"/>
              <a:t>Pope Nicholas I left a library of 5000+ Greek manuscripts.</a:t>
            </a:r>
          </a:p>
          <a:p>
            <a:pPr lvl="1"/>
            <a:r>
              <a:rPr lang="en-US" sz="2400" dirty="0"/>
              <a:t>Greek and Hebrew reference materials were published and Oxford and other colleges started teaching the languages again.</a:t>
            </a:r>
          </a:p>
          <a:p>
            <a:pPr lvl="1"/>
            <a:r>
              <a:rPr lang="en-US" sz="2400" dirty="0"/>
              <a:t>John Colet started lecturing on Romans, but did so straight from the scriptures, ignoring medieval interpretations.</a:t>
            </a:r>
          </a:p>
          <a:p>
            <a:pPr lvl="1"/>
            <a:r>
              <a:rPr lang="en-US" sz="2400" dirty="0"/>
              <a:t>Erasmus came to England to hear Colet and was inspired to make a fresh Latin translation of the NT (1516).</a:t>
            </a:r>
          </a:p>
          <a:p>
            <a:pPr lvl="1"/>
            <a:r>
              <a:rPr lang="en-US" sz="2400" dirty="0"/>
              <a:t>Bibles available in native language of every European country by end of 1500s.</a:t>
            </a:r>
          </a:p>
        </p:txBody>
      </p:sp>
    </p:spTree>
    <p:extLst>
      <p:ext uri="{BB962C8B-B14F-4D97-AF65-F5344CB8AC3E}">
        <p14:creationId xmlns:p14="http://schemas.microsoft.com/office/powerpoint/2010/main" val="277275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Catholic Church intervenes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Catholic Church welcomed the printing press at first.</a:t>
            </a:r>
          </a:p>
          <a:p>
            <a:pPr lvl="1"/>
            <a:r>
              <a:rPr lang="en-US" sz="2400" dirty="0"/>
              <a:t>Press was soon used to spread reform ideas. HRCC was not a fan.</a:t>
            </a:r>
          </a:p>
          <a:p>
            <a:pPr lvl="1"/>
            <a:r>
              <a:rPr lang="en-US" sz="2400" dirty="0"/>
              <a:t>Pope Leo X made a law preventing printing works on religious subjects without approval.</a:t>
            </a:r>
          </a:p>
          <a:p>
            <a:pPr lvl="2"/>
            <a:r>
              <a:rPr lang="en-US" sz="2200" dirty="0"/>
              <a:t>No one cared!</a:t>
            </a:r>
          </a:p>
          <a:p>
            <a:pPr lvl="1"/>
            <a:r>
              <a:rPr lang="en-US" sz="2400" dirty="0"/>
              <a:t>1517: Martin Luther’s 95 theses</a:t>
            </a:r>
          </a:p>
          <a:p>
            <a:pPr lvl="2"/>
            <a:r>
              <a:rPr lang="en-US" sz="2200" dirty="0"/>
              <a:t>They were quickly translated and spread everywhere. HRCC was not a fan.</a:t>
            </a:r>
          </a:p>
        </p:txBody>
      </p:sp>
    </p:spTree>
    <p:extLst>
      <p:ext uri="{BB962C8B-B14F-4D97-AF65-F5344CB8AC3E}">
        <p14:creationId xmlns:p14="http://schemas.microsoft.com/office/powerpoint/2010/main" val="218564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Tyndale spreads “heresy”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Tyndale ordained a priest in 1521, but leaves school to be private chaplain and tutor for a family.</a:t>
            </a:r>
          </a:p>
          <a:p>
            <a:pPr lvl="1"/>
            <a:r>
              <a:rPr lang="en-US" sz="2400" dirty="0"/>
              <a:t>Preached at Saint Austin’s Green.</a:t>
            </a:r>
          </a:p>
          <a:p>
            <a:pPr lvl="1"/>
            <a:r>
              <a:rPr lang="en-US" sz="2400" dirty="0"/>
              <a:t>Frustrated by scriptural ignorance of clergy</a:t>
            </a:r>
          </a:p>
          <a:p>
            <a:pPr lvl="1"/>
            <a:r>
              <a:rPr lang="en-US" sz="2400" dirty="0"/>
              <a:t>His ideas stirred up local authorities.</a:t>
            </a:r>
          </a:p>
          <a:p>
            <a:pPr lvl="2"/>
            <a:r>
              <a:rPr lang="en-US" sz="2200" dirty="0"/>
              <a:t>He debated many, usually winning by citing scripture.</a:t>
            </a:r>
          </a:p>
          <a:p>
            <a:pPr lvl="1"/>
            <a:r>
              <a:rPr lang="en-US" sz="2400" dirty="0"/>
              <a:t>Accused of heresy for insisting on scriptural authority.</a:t>
            </a:r>
          </a:p>
          <a:p>
            <a:pPr lvl="1"/>
            <a:r>
              <a:rPr lang="en-US" sz="2400" dirty="0"/>
              <a:t>Decided his life’s work would be getting the scriptures into hands of the general public.</a:t>
            </a:r>
          </a:p>
        </p:txBody>
      </p:sp>
    </p:spTree>
    <p:extLst>
      <p:ext uri="{BB962C8B-B14F-4D97-AF65-F5344CB8AC3E}">
        <p14:creationId xmlns:p14="http://schemas.microsoft.com/office/powerpoint/2010/main" val="407103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Dangerous time for a new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Tyndale left for London to find a patron.</a:t>
            </a:r>
          </a:p>
          <a:p>
            <a:pPr lvl="2"/>
            <a:r>
              <a:rPr lang="en-US" sz="2200" dirty="0"/>
              <a:t>Cuthbert Tunstall said no. </a:t>
            </a:r>
            <a:r>
              <a:rPr lang="en-US" sz="2200" i="1" dirty="0"/>
              <a:t>(Remember this name for later!)</a:t>
            </a:r>
          </a:p>
          <a:p>
            <a:pPr lvl="1"/>
            <a:r>
              <a:rPr lang="en-US" sz="2200" dirty="0"/>
              <a:t>Luther’s rebellion set everyone on edge. No one wanted to be involved in Tyndale’s project.</a:t>
            </a:r>
          </a:p>
          <a:p>
            <a:pPr lvl="1"/>
            <a:r>
              <a:rPr lang="en-US" sz="2200" dirty="0"/>
              <a:t>King Henry VIII hated Luther more than any person on earth.</a:t>
            </a:r>
          </a:p>
          <a:p>
            <a:pPr lvl="2"/>
            <a:r>
              <a:rPr lang="en-US" sz="2000" dirty="0"/>
              <a:t>Henry tried to eradicate Luther’s followers.</a:t>
            </a:r>
          </a:p>
          <a:p>
            <a:pPr lvl="2"/>
            <a:r>
              <a:rPr lang="en-US" sz="2000" dirty="0"/>
              <a:t>Henry and Luther wrote tracts against each other.</a:t>
            </a:r>
          </a:p>
          <a:p>
            <a:pPr lvl="2"/>
            <a:r>
              <a:rPr lang="en-US" sz="2000" dirty="0"/>
              <a:t>The general public sided with Luther as the underdog.</a:t>
            </a:r>
          </a:p>
          <a:p>
            <a:pPr lvl="1"/>
            <a:r>
              <a:rPr lang="en-US" sz="2200" dirty="0"/>
              <a:t>Henry promised to burn any untrue translation.</a:t>
            </a:r>
          </a:p>
          <a:p>
            <a:pPr lvl="2"/>
            <a:r>
              <a:rPr lang="en-US" sz="2000" dirty="0"/>
              <a:t>Many Lutheran writings were burned in front of St. Paul’s Cathedral.</a:t>
            </a:r>
          </a:p>
        </p:txBody>
      </p:sp>
    </p:spTree>
    <p:extLst>
      <p:ext uri="{BB962C8B-B14F-4D97-AF65-F5344CB8AC3E}">
        <p14:creationId xmlns:p14="http://schemas.microsoft.com/office/powerpoint/2010/main" val="358216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C9D2-16E4-98E0-2685-C729ED6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Tyndale finds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9161-9755-B3E0-2F2B-B3EA941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Tyndale left the country and became a preacher, lodging with Humphrey Monmouth.</a:t>
            </a:r>
          </a:p>
          <a:p>
            <a:pPr lvl="2"/>
            <a:r>
              <a:rPr lang="en-US" sz="2200" dirty="0"/>
              <a:t>Tyndale spent his time translating the New Testament from Greek.</a:t>
            </a:r>
          </a:p>
          <a:p>
            <a:pPr lvl="2"/>
            <a:r>
              <a:rPr lang="en-US" sz="2200" dirty="0"/>
              <a:t>He spoke: Hebrew, Greek, Latin, Italian, Spanish, English, and </a:t>
            </a:r>
            <a:r>
              <a:rPr lang="en-US" sz="2200"/>
              <a:t>French fluently</a:t>
            </a:r>
            <a:endParaRPr lang="en-US" sz="2200" dirty="0"/>
          </a:p>
          <a:p>
            <a:pPr lvl="1"/>
            <a:r>
              <a:rPr lang="en-US" sz="2400" dirty="0"/>
              <a:t>Monmouth was a member of the Christian Brethren, who subsidized Tyndale’s work.</a:t>
            </a:r>
          </a:p>
          <a:p>
            <a:pPr lvl="1"/>
            <a:r>
              <a:rPr lang="en-US" sz="2400" dirty="0"/>
              <a:t>1524: Tyndale leaves for Germany and meets Martin Luther.</a:t>
            </a:r>
          </a:p>
          <a:p>
            <a:pPr lvl="1"/>
            <a:r>
              <a:rPr lang="en-US" sz="2400" dirty="0"/>
              <a:t>1525: Tyndale’s English NT completed.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878696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617F0FB-146A-4BBD-A13B-C8F4B390443E}">
  <we:reference id="wa200003915" version="2.0.0.0" store="en-US" storeType="OMEX"/>
  <we:alternateReferences>
    <we:reference id="wa200003915" version="2.0.0.0" store="wa20000391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8504</TotalTime>
  <Words>1994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Corbel</vt:lpstr>
      <vt:lpstr>QuadraatOT</vt:lpstr>
      <vt:lpstr>Basis</vt:lpstr>
      <vt:lpstr>PowerPoint Presentation</vt:lpstr>
      <vt:lpstr>How We Got the English Bible</vt:lpstr>
      <vt:lpstr>William Tyndale</vt:lpstr>
      <vt:lpstr>The printing press</vt:lpstr>
      <vt:lpstr>Rejuvenation of Biblical studies</vt:lpstr>
      <vt:lpstr>The Catholic Church intervenes</vt:lpstr>
      <vt:lpstr>Tyndale spreads “heresy”</vt:lpstr>
      <vt:lpstr>Dangerous time for a new translation</vt:lpstr>
      <vt:lpstr>Tyndale finds help</vt:lpstr>
      <vt:lpstr>Printing Tyndale’s translation</vt:lpstr>
      <vt:lpstr>Response to Tyndale’s translation</vt:lpstr>
      <vt:lpstr>Sample of the Tyndale Bible</vt:lpstr>
      <vt:lpstr>Tunstall goes after Tyndale</vt:lpstr>
      <vt:lpstr>Tyndale starts on the Old Testament</vt:lpstr>
      <vt:lpstr>King Henry and Thomas More</vt:lpstr>
      <vt:lpstr>The Church of England</vt:lpstr>
      <vt:lpstr>Tyndale captured</vt:lpstr>
      <vt:lpstr>The state under King Henry</vt:lpstr>
      <vt:lpstr>Miles Coverdale</vt:lpstr>
      <vt:lpstr>Coverdale Bible</vt:lpstr>
      <vt:lpstr>Coverdale Bible, part 2</vt:lpstr>
      <vt:lpstr>Sample of the Coverdale Bible</vt:lpstr>
      <vt:lpstr>Reception by Henry</vt:lpstr>
      <vt:lpstr>The Matthew Bible</vt:lpstr>
      <vt:lpstr>The Great Bible</vt:lpstr>
      <vt:lpstr>Cromwell and Cuthbert</vt:lpstr>
      <vt:lpstr>Stephen Gardiner, Bishop of Winchester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Masculinity</dc:title>
  <dc:creator>Mark Watson</dc:creator>
  <cp:lastModifiedBy>Mark Watson</cp:lastModifiedBy>
  <cp:revision>39</cp:revision>
  <dcterms:created xsi:type="dcterms:W3CDTF">2022-11-23T16:57:24Z</dcterms:created>
  <dcterms:modified xsi:type="dcterms:W3CDTF">2024-04-24T12:47:29Z</dcterms:modified>
</cp:coreProperties>
</file>