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65" r:id="rId2"/>
    <p:sldId id="256" r:id="rId3"/>
    <p:sldId id="269" r:id="rId4"/>
    <p:sldId id="273" r:id="rId5"/>
    <p:sldId id="270" r:id="rId6"/>
    <p:sldId id="271" r:id="rId7"/>
    <p:sldId id="272" r:id="rId8"/>
    <p:sldId id="274" r:id="rId9"/>
    <p:sldId id="275" r:id="rId10"/>
    <p:sldId id="276" r:id="rId11"/>
    <p:sldId id="280" r:id="rId12"/>
    <p:sldId id="277" r:id="rId13"/>
    <p:sldId id="278" r:id="rId14"/>
    <p:sldId id="279"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100" d="100"/>
          <a:sy n="100" d="100"/>
        </p:scale>
        <p:origin x="60" y="3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1FE60CC2-94FF-45B8-8883-138FDE028B65}" type="datetimeFigureOut">
              <a:rPr lang="en-US" smtClean="0"/>
              <a:t>4/17/2024</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4A240D3-61B7-40B5-9081-BA7E5A805F66}"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694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60CC2-94FF-45B8-8883-138FDE028B65}"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240D3-61B7-40B5-9081-BA7E5A805F66}" type="slidenum">
              <a:rPr lang="en-US" smtClean="0"/>
              <a:t>‹#›</a:t>
            </a:fld>
            <a:endParaRPr lang="en-US"/>
          </a:p>
        </p:txBody>
      </p:sp>
    </p:spTree>
    <p:extLst>
      <p:ext uri="{BB962C8B-B14F-4D97-AF65-F5344CB8AC3E}">
        <p14:creationId xmlns:p14="http://schemas.microsoft.com/office/powerpoint/2010/main" val="1468371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60CC2-94FF-45B8-8883-138FDE028B65}"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240D3-61B7-40B5-9081-BA7E5A805F66}" type="slidenum">
              <a:rPr lang="en-US" smtClean="0"/>
              <a:t>‹#›</a:t>
            </a:fld>
            <a:endParaRPr lang="en-US"/>
          </a:p>
        </p:txBody>
      </p:sp>
    </p:spTree>
    <p:extLst>
      <p:ext uri="{BB962C8B-B14F-4D97-AF65-F5344CB8AC3E}">
        <p14:creationId xmlns:p14="http://schemas.microsoft.com/office/powerpoint/2010/main" val="2843612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60CC2-94FF-45B8-8883-138FDE028B65}"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240D3-61B7-40B5-9081-BA7E5A805F66}" type="slidenum">
              <a:rPr lang="en-US" smtClean="0"/>
              <a:t>‹#›</a:t>
            </a:fld>
            <a:endParaRPr lang="en-US"/>
          </a:p>
        </p:txBody>
      </p:sp>
    </p:spTree>
    <p:extLst>
      <p:ext uri="{BB962C8B-B14F-4D97-AF65-F5344CB8AC3E}">
        <p14:creationId xmlns:p14="http://schemas.microsoft.com/office/powerpoint/2010/main" val="353270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60CC2-94FF-45B8-8883-138FDE028B65}"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240D3-61B7-40B5-9081-BA7E5A805F66}"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543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E60CC2-94FF-45B8-8883-138FDE028B65}"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240D3-61B7-40B5-9081-BA7E5A805F66}" type="slidenum">
              <a:rPr lang="en-US" smtClean="0"/>
              <a:t>‹#›</a:t>
            </a:fld>
            <a:endParaRPr lang="en-US"/>
          </a:p>
        </p:txBody>
      </p:sp>
    </p:spTree>
    <p:extLst>
      <p:ext uri="{BB962C8B-B14F-4D97-AF65-F5344CB8AC3E}">
        <p14:creationId xmlns:p14="http://schemas.microsoft.com/office/powerpoint/2010/main" val="732883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E60CC2-94FF-45B8-8883-138FDE028B65}" type="datetimeFigureOut">
              <a:rPr lang="en-US" smtClean="0"/>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A240D3-61B7-40B5-9081-BA7E5A805F66}" type="slidenum">
              <a:rPr lang="en-US" smtClean="0"/>
              <a:t>‹#›</a:t>
            </a:fld>
            <a:endParaRPr lang="en-US"/>
          </a:p>
        </p:txBody>
      </p:sp>
    </p:spTree>
    <p:extLst>
      <p:ext uri="{BB962C8B-B14F-4D97-AF65-F5344CB8AC3E}">
        <p14:creationId xmlns:p14="http://schemas.microsoft.com/office/powerpoint/2010/main" val="2517651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E60CC2-94FF-45B8-8883-138FDE028B65}" type="datetimeFigureOut">
              <a:rPr lang="en-US" smtClean="0"/>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A240D3-61B7-40B5-9081-BA7E5A805F66}" type="slidenum">
              <a:rPr lang="en-US" smtClean="0"/>
              <a:t>‹#›</a:t>
            </a:fld>
            <a:endParaRPr lang="en-US"/>
          </a:p>
        </p:txBody>
      </p:sp>
    </p:spTree>
    <p:extLst>
      <p:ext uri="{BB962C8B-B14F-4D97-AF65-F5344CB8AC3E}">
        <p14:creationId xmlns:p14="http://schemas.microsoft.com/office/powerpoint/2010/main" val="4162740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60CC2-94FF-45B8-8883-138FDE028B65}" type="datetimeFigureOut">
              <a:rPr lang="en-US" smtClean="0"/>
              <a:t>4/17/2024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A240D3-61B7-40B5-9081-BA7E5A805F66}" type="slidenum">
              <a:rPr lang="en-US" smtClean="0"/>
              <a:t>‹#›</a:t>
            </a:fld>
            <a:endParaRPr lang="en-US"/>
          </a:p>
        </p:txBody>
      </p:sp>
    </p:spTree>
    <p:extLst>
      <p:ext uri="{BB962C8B-B14F-4D97-AF65-F5344CB8AC3E}">
        <p14:creationId xmlns:p14="http://schemas.microsoft.com/office/powerpoint/2010/main" val="168830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60CC2-94FF-45B8-8883-138FDE028B65}"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240D3-61B7-40B5-9081-BA7E5A805F66}" type="slidenum">
              <a:rPr lang="en-US" smtClean="0"/>
              <a:t>‹#›</a:t>
            </a:fld>
            <a:endParaRPr lang="en-US"/>
          </a:p>
        </p:txBody>
      </p:sp>
    </p:spTree>
    <p:extLst>
      <p:ext uri="{BB962C8B-B14F-4D97-AF65-F5344CB8AC3E}">
        <p14:creationId xmlns:p14="http://schemas.microsoft.com/office/powerpoint/2010/main" val="3635774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60CC2-94FF-45B8-8883-138FDE028B65}"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240D3-61B7-40B5-9081-BA7E5A805F66}" type="slidenum">
              <a:rPr lang="en-US" smtClean="0"/>
              <a:t>‹#›</a:t>
            </a:fld>
            <a:endParaRPr lang="en-US"/>
          </a:p>
        </p:txBody>
      </p:sp>
    </p:spTree>
    <p:extLst>
      <p:ext uri="{BB962C8B-B14F-4D97-AF65-F5344CB8AC3E}">
        <p14:creationId xmlns:p14="http://schemas.microsoft.com/office/powerpoint/2010/main" val="869610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1FE60CC2-94FF-45B8-8883-138FDE028B65}" type="datetimeFigureOut">
              <a:rPr lang="en-US" smtClean="0"/>
              <a:t>4/17/2024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D4A240D3-61B7-40B5-9081-BA7E5A805F66}" type="slidenum">
              <a:rPr lang="en-US" smtClean="0"/>
              <a:t>‹#›</a:t>
            </a:fld>
            <a:endParaRPr lang="en-US"/>
          </a:p>
        </p:txBody>
      </p:sp>
    </p:spTree>
    <p:extLst>
      <p:ext uri="{BB962C8B-B14F-4D97-AF65-F5344CB8AC3E}">
        <p14:creationId xmlns:p14="http://schemas.microsoft.com/office/powerpoint/2010/main" val="286122261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83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AB9161-9755-B3E0-2F2B-B3EA9416B9B9}"/>
              </a:ext>
            </a:extLst>
          </p:cNvPr>
          <p:cNvSpPr>
            <a:spLocks noGrp="1"/>
          </p:cNvSpPr>
          <p:nvPr>
            <p:ph idx="1"/>
          </p:nvPr>
        </p:nvSpPr>
        <p:spPr>
          <a:xfrm>
            <a:off x="352338" y="331365"/>
            <a:ext cx="11539056" cy="6233020"/>
          </a:xfrm>
        </p:spPr>
        <p:txBody>
          <a:bodyPr>
            <a:normAutofit lnSpcReduction="10000"/>
          </a:bodyPr>
          <a:lstStyle/>
          <a:p>
            <a:pPr marL="274320" lvl="1" indent="0">
              <a:buNone/>
            </a:pPr>
            <a:r>
              <a:rPr lang="en-US" sz="32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Christ stood by the river of Gennesaret … and fishers came down to wash therein their nets; and Christ went up into a boat that was Simon’s, and prayed him to move it a little from the land, and he sat and taught the people out of the boat. And when Christ ceased to speak, he said to Simon, Lead the boat into the high sea, and let out your nets to taking of fish. And Simon answering said to him, Commander, all the night travailing took we naught; but in thy word shall I loose the net. And when they had done this, they took a plenteous multitude of fish, and their net was broken. But they beckoned to their fellows that were in the other boat, to come and help them; and they came and filled both boats of fish, so that both were well nigh sunk. And when Peter had seen this wonder, he fell down to Jesus’ knee, and said, Lord, go from me for I am a sinful man.</a:t>
            </a:r>
          </a:p>
          <a:p>
            <a:pPr marL="274320" lvl="1" indent="0" algn="ctr">
              <a:buNone/>
            </a:pPr>
            <a:r>
              <a:rPr lang="en-US" sz="2400" i="1"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Luke 5:1-8, Wycliffe Bible with modern spelling</a:t>
            </a:r>
          </a:p>
          <a:p>
            <a:pPr marL="274320" lvl="1" indent="0">
              <a:buNone/>
            </a:pPr>
            <a:endParaRPr lang="en-US" sz="2200" dirty="0"/>
          </a:p>
        </p:txBody>
      </p:sp>
      <p:sp>
        <p:nvSpPr>
          <p:cNvPr id="5" name="Title 4">
            <a:extLst>
              <a:ext uri="{FF2B5EF4-FFF2-40B4-BE49-F238E27FC236}">
                <a16:creationId xmlns:a16="http://schemas.microsoft.com/office/drawing/2014/main" id="{CB184247-0B74-24D0-6662-41012DD44F7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671669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AB9161-9755-B3E0-2F2B-B3EA9416B9B9}"/>
              </a:ext>
            </a:extLst>
          </p:cNvPr>
          <p:cNvSpPr>
            <a:spLocks noGrp="1"/>
          </p:cNvSpPr>
          <p:nvPr>
            <p:ph idx="1"/>
          </p:nvPr>
        </p:nvSpPr>
        <p:spPr>
          <a:xfrm>
            <a:off x="268448" y="297809"/>
            <a:ext cx="11643919" cy="6258187"/>
          </a:xfrm>
        </p:spPr>
        <p:txBody>
          <a:bodyPr>
            <a:normAutofit/>
          </a:bodyPr>
          <a:lstStyle/>
          <a:p>
            <a:pPr marL="274320" lvl="1" indent="0">
              <a:buNone/>
            </a:pP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God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reiside</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this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Jhesu</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to whom we alle ben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witnessis</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Therfor</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he was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enhaunsid</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bi the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riythoond</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of God, and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thorouy</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the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biheest</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of the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Hooli</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Goost</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that he took of the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fadir</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he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schedde</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out this spirit, that ye seen and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heren</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For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Dauid</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stiede</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not in to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heuene</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but he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seith</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The Lord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seide</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to my Lord,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Sitte</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thou on my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riyt</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half,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til</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Y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putte</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thin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enemyes</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 stool of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thi</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feet.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Therfor</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moost</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certeynli</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wite</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al the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hous</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of Israel, that God made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hym</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bothe</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Lord and Crist, this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Jhesu</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whom ye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crucefieden</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Whanne</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thei</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herden</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these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thingis</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thei</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weren</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compunct</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in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herte</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and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thei</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seiden</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to Petre and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othere</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apostlis</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Britheren</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what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schulen</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we do? And Petre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seide</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to hem, Do ye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penaunce</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and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eche</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of you be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baptisid</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in the name of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Jhesu</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Crist, in to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remissioun</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of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youre</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synnes</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and ye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schulen</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take the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yifte</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of the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Hooli</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Goost</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For the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biheest</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is to you, and to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youre</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sones, and to alle that ben fer, which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euer</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oure</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Lord God hath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clepid</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Also with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othere</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wordis</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ful</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many he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witnesside</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to hem, and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monestide</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hem, and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seide</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Be ye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sauyd</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fro</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this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schrewid</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generacioun</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Thanne</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thei</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that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resseyueden</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his word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weren</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baptisid</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and in that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dai</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soulis</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weren</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encreesid</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aboute</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thre</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thousinde</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and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weren</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lastynge</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stabli</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in the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teching</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of the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apostlis</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and in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comynyng</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of the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breking</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of breed, in </a:t>
            </a:r>
            <a:r>
              <a:rPr lang="en-US" sz="2400" dirty="0" err="1">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preieris</a:t>
            </a:r>
            <a:r>
              <a:rPr lang="en-US" sz="2400"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a:t>
            </a:r>
          </a:p>
          <a:p>
            <a:pPr marL="274320" lvl="1" indent="0" algn="ctr">
              <a:buNone/>
            </a:pPr>
            <a:r>
              <a:rPr lang="en-US" sz="2400" i="1" dirty="0">
                <a:solidFill>
                  <a:srgbClr val="404040"/>
                </a:solidFill>
                <a:effectLst/>
                <a:latin typeface="QuadraatOT" panose="02010504050101010102" pitchFamily="50" charset="0"/>
                <a:ea typeface="QuadraatOT" panose="02010504050101010102" pitchFamily="50" charset="0"/>
                <a:cs typeface="Times New Roman" panose="02020603050405020304" pitchFamily="18" charset="0"/>
              </a:rPr>
              <a:t>– Acts 2:32-42, Wycliffe Bible, original spelling</a:t>
            </a:r>
          </a:p>
          <a:p>
            <a:pPr marL="274320" lvl="1" indent="0">
              <a:buNone/>
            </a:pPr>
            <a:endParaRPr lang="en-US" sz="2200" dirty="0"/>
          </a:p>
        </p:txBody>
      </p:sp>
    </p:spTree>
    <p:extLst>
      <p:ext uri="{BB962C8B-B14F-4D97-AF65-F5344CB8AC3E}">
        <p14:creationId xmlns:p14="http://schemas.microsoft.com/office/powerpoint/2010/main" val="3702146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C9D2-16E4-98E0-2685-C729ED689B2C}"/>
              </a:ext>
            </a:extLst>
          </p:cNvPr>
          <p:cNvSpPr>
            <a:spLocks noGrp="1"/>
          </p:cNvSpPr>
          <p:nvPr>
            <p:ph type="title"/>
          </p:nvPr>
        </p:nvSpPr>
        <p:spPr/>
        <p:txBody>
          <a:bodyPr/>
          <a:lstStyle/>
          <a:p>
            <a:r>
              <a:rPr lang="en-US" dirty="0"/>
              <a:t>Response to the Wycliffe Bible</a:t>
            </a:r>
          </a:p>
        </p:txBody>
      </p:sp>
      <p:sp>
        <p:nvSpPr>
          <p:cNvPr id="3" name="Content Placeholder 2">
            <a:extLst>
              <a:ext uri="{FF2B5EF4-FFF2-40B4-BE49-F238E27FC236}">
                <a16:creationId xmlns:a16="http://schemas.microsoft.com/office/drawing/2014/main" id="{3DAB9161-9755-B3E0-2F2B-B3EA9416B9B9}"/>
              </a:ext>
            </a:extLst>
          </p:cNvPr>
          <p:cNvSpPr>
            <a:spLocks noGrp="1"/>
          </p:cNvSpPr>
          <p:nvPr>
            <p:ph idx="1"/>
          </p:nvPr>
        </p:nvSpPr>
        <p:spPr/>
        <p:txBody>
          <a:bodyPr>
            <a:normAutofit/>
          </a:bodyPr>
          <a:lstStyle/>
          <a:p>
            <a:pPr lvl="1"/>
            <a:r>
              <a:rPr lang="en-US" sz="2400" dirty="0"/>
              <a:t>This translation was called heretical and unauthorized by the church.</a:t>
            </a:r>
          </a:p>
          <a:p>
            <a:pPr lvl="1"/>
            <a:r>
              <a:rPr lang="en-US" sz="2400" dirty="0"/>
              <a:t>Never denounced as erroneous.</a:t>
            </a:r>
          </a:p>
          <a:p>
            <a:pPr lvl="1"/>
            <a:r>
              <a:rPr lang="en-US" sz="2400" dirty="0"/>
              <a:t>Wycliffe began training preachers who became known as Lollards.</a:t>
            </a:r>
          </a:p>
          <a:p>
            <a:pPr lvl="1"/>
            <a:r>
              <a:rPr lang="en-US" sz="2400" dirty="0"/>
              <a:t>1381: Peasants Revolt, partially blamed on Wycliffe and the Lollards.</a:t>
            </a:r>
          </a:p>
          <a:p>
            <a:pPr lvl="1"/>
            <a:r>
              <a:rPr lang="en-US" sz="2400" dirty="0"/>
              <a:t>The state closed ranks against Wycliffe and arrested preachers.</a:t>
            </a:r>
          </a:p>
          <a:p>
            <a:pPr marL="274320" lvl="1" indent="0">
              <a:buNone/>
            </a:pPr>
            <a:endParaRPr lang="en-US" sz="2400" dirty="0"/>
          </a:p>
        </p:txBody>
      </p:sp>
    </p:spTree>
    <p:extLst>
      <p:ext uri="{BB962C8B-B14F-4D97-AF65-F5344CB8AC3E}">
        <p14:creationId xmlns:p14="http://schemas.microsoft.com/office/powerpoint/2010/main" val="1033861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C9D2-16E4-98E0-2685-C729ED689B2C}"/>
              </a:ext>
            </a:extLst>
          </p:cNvPr>
          <p:cNvSpPr>
            <a:spLocks noGrp="1"/>
          </p:cNvSpPr>
          <p:nvPr>
            <p:ph type="title"/>
          </p:nvPr>
        </p:nvSpPr>
        <p:spPr/>
        <p:txBody>
          <a:bodyPr/>
          <a:lstStyle/>
          <a:p>
            <a:r>
              <a:rPr lang="en-US" dirty="0"/>
              <a:t>Wycliffe’s death and aftermath</a:t>
            </a:r>
          </a:p>
        </p:txBody>
      </p:sp>
      <p:sp>
        <p:nvSpPr>
          <p:cNvPr id="3" name="Content Placeholder 2">
            <a:extLst>
              <a:ext uri="{FF2B5EF4-FFF2-40B4-BE49-F238E27FC236}">
                <a16:creationId xmlns:a16="http://schemas.microsoft.com/office/drawing/2014/main" id="{3DAB9161-9755-B3E0-2F2B-B3EA9416B9B9}"/>
              </a:ext>
            </a:extLst>
          </p:cNvPr>
          <p:cNvSpPr>
            <a:spLocks noGrp="1"/>
          </p:cNvSpPr>
          <p:nvPr>
            <p:ph idx="1"/>
          </p:nvPr>
        </p:nvSpPr>
        <p:spPr/>
        <p:txBody>
          <a:bodyPr>
            <a:normAutofit lnSpcReduction="10000"/>
          </a:bodyPr>
          <a:lstStyle/>
          <a:p>
            <a:pPr lvl="1"/>
            <a:r>
              <a:rPr lang="en-US" sz="2400" dirty="0"/>
              <a:t>1382: Wycliffe suffers a stroke and partial paralysis.</a:t>
            </a:r>
          </a:p>
          <a:p>
            <a:pPr lvl="1"/>
            <a:r>
              <a:rPr lang="en-US" sz="2400" dirty="0"/>
              <a:t>1384: Wycliffe dies.</a:t>
            </a:r>
          </a:p>
          <a:p>
            <a:pPr lvl="1"/>
            <a:r>
              <a:rPr lang="en-US" sz="2400" dirty="0"/>
              <a:t>Associates of Wycliffe were hunted down and forced to recant</a:t>
            </a:r>
          </a:p>
          <a:p>
            <a:pPr lvl="2"/>
            <a:r>
              <a:rPr lang="en-US" sz="2200" dirty="0"/>
              <a:t>Including Nicholas Hereford!</a:t>
            </a:r>
          </a:p>
          <a:p>
            <a:pPr lvl="1"/>
            <a:r>
              <a:rPr lang="en-US" sz="2400" dirty="0"/>
              <a:t>1408: Thomas Arundel (Archbishop of Canterbury) gets the Constitutions of Oxford passed.</a:t>
            </a:r>
          </a:p>
          <a:p>
            <a:pPr lvl="2"/>
            <a:r>
              <a:rPr lang="en-US" sz="2200" dirty="0"/>
              <a:t>This greatly stifles freedom of thought.</a:t>
            </a:r>
          </a:p>
          <a:p>
            <a:pPr lvl="2"/>
            <a:r>
              <a:rPr lang="en-US" sz="2200" dirty="0"/>
              <a:t>Even discussing Wycliffe’s ideas at all was forbidden!</a:t>
            </a:r>
          </a:p>
          <a:p>
            <a:pPr lvl="2"/>
            <a:r>
              <a:rPr lang="en-US" sz="2200" dirty="0"/>
              <a:t>Denying transubstantiation could </a:t>
            </a:r>
            <a:r>
              <a:rPr lang="en-US" sz="2200"/>
              <a:t>bring execution!</a:t>
            </a:r>
            <a:endParaRPr lang="en-US" sz="2200" dirty="0"/>
          </a:p>
          <a:p>
            <a:pPr lvl="1"/>
            <a:r>
              <a:rPr lang="en-US" sz="2400" dirty="0"/>
              <a:t>Arundel went after Oxford.</a:t>
            </a:r>
          </a:p>
          <a:p>
            <a:pPr lvl="1"/>
            <a:r>
              <a:rPr lang="en-US" sz="2400" dirty="0"/>
              <a:t>Wycliffe’s works burnt </a:t>
            </a:r>
            <a:r>
              <a:rPr lang="en-US" sz="2400" dirty="0" err="1"/>
              <a:t>en</a:t>
            </a:r>
            <a:r>
              <a:rPr lang="en-US" sz="2400" dirty="0"/>
              <a:t> masse.</a:t>
            </a:r>
          </a:p>
          <a:p>
            <a:pPr marL="274320" lvl="1" indent="0">
              <a:buNone/>
            </a:pPr>
            <a:endParaRPr lang="en-US" sz="2400" dirty="0"/>
          </a:p>
        </p:txBody>
      </p:sp>
    </p:spTree>
    <p:extLst>
      <p:ext uri="{BB962C8B-B14F-4D97-AF65-F5344CB8AC3E}">
        <p14:creationId xmlns:p14="http://schemas.microsoft.com/office/powerpoint/2010/main" val="874395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C9D2-16E4-98E0-2685-C729ED689B2C}"/>
              </a:ext>
            </a:extLst>
          </p:cNvPr>
          <p:cNvSpPr>
            <a:spLocks noGrp="1"/>
          </p:cNvSpPr>
          <p:nvPr>
            <p:ph type="title"/>
          </p:nvPr>
        </p:nvSpPr>
        <p:spPr/>
        <p:txBody>
          <a:bodyPr/>
          <a:lstStyle/>
          <a:p>
            <a:r>
              <a:rPr lang="en-US" dirty="0"/>
              <a:t>God’s word spreads</a:t>
            </a:r>
          </a:p>
        </p:txBody>
      </p:sp>
      <p:sp>
        <p:nvSpPr>
          <p:cNvPr id="3" name="Content Placeholder 2">
            <a:extLst>
              <a:ext uri="{FF2B5EF4-FFF2-40B4-BE49-F238E27FC236}">
                <a16:creationId xmlns:a16="http://schemas.microsoft.com/office/drawing/2014/main" id="{3DAB9161-9755-B3E0-2F2B-B3EA9416B9B9}"/>
              </a:ext>
            </a:extLst>
          </p:cNvPr>
          <p:cNvSpPr>
            <a:spLocks noGrp="1"/>
          </p:cNvSpPr>
          <p:nvPr>
            <p:ph idx="1"/>
          </p:nvPr>
        </p:nvSpPr>
        <p:spPr/>
        <p:txBody>
          <a:bodyPr>
            <a:normAutofit/>
          </a:bodyPr>
          <a:lstStyle/>
          <a:p>
            <a:pPr lvl="1"/>
            <a:r>
              <a:rPr lang="en-US" sz="2800" dirty="0"/>
              <a:t>Arundel effectively split the Catholic church because of the persecution.</a:t>
            </a:r>
          </a:p>
          <a:p>
            <a:pPr lvl="1"/>
            <a:r>
              <a:rPr lang="en-US" sz="2800" dirty="0"/>
              <a:t>Wycliffe Bible continued to spread, via whatever means possible.</a:t>
            </a:r>
          </a:p>
          <a:p>
            <a:pPr lvl="1"/>
            <a:r>
              <a:rPr lang="en-US" sz="2800" dirty="0"/>
              <a:t>Lollards memorized large sections of the Bible.</a:t>
            </a:r>
          </a:p>
          <a:p>
            <a:pPr lvl="1"/>
            <a:r>
              <a:rPr lang="en-US" sz="2800" dirty="0"/>
              <a:t>Wycliffe’s views spread to Bohemia, carried by Jerome of Prague.</a:t>
            </a:r>
          </a:p>
          <a:p>
            <a:pPr lvl="1"/>
            <a:r>
              <a:rPr lang="en-US" sz="2800" dirty="0"/>
              <a:t>Jan Hus translated Wycliffe’s work to Czech.</a:t>
            </a:r>
          </a:p>
          <a:p>
            <a:pPr lvl="1"/>
            <a:r>
              <a:rPr lang="en-US" sz="2800" dirty="0"/>
              <a:t>1415: Jan Hus burned at the stake.</a:t>
            </a:r>
          </a:p>
        </p:txBody>
      </p:sp>
    </p:spTree>
    <p:extLst>
      <p:ext uri="{BB962C8B-B14F-4D97-AF65-F5344CB8AC3E}">
        <p14:creationId xmlns:p14="http://schemas.microsoft.com/office/powerpoint/2010/main" val="3139298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659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8305D-2040-0BFE-0F6A-293CA1B9D001}"/>
              </a:ext>
            </a:extLst>
          </p:cNvPr>
          <p:cNvSpPr>
            <a:spLocks noGrp="1"/>
          </p:cNvSpPr>
          <p:nvPr>
            <p:ph type="ctrTitle"/>
          </p:nvPr>
        </p:nvSpPr>
        <p:spPr/>
        <p:txBody>
          <a:bodyPr/>
          <a:lstStyle/>
          <a:p>
            <a:r>
              <a:rPr lang="en-US" dirty="0"/>
              <a:t>How We Got the English Bible</a:t>
            </a:r>
          </a:p>
        </p:txBody>
      </p:sp>
      <p:sp>
        <p:nvSpPr>
          <p:cNvPr id="3" name="Subtitle 2">
            <a:extLst>
              <a:ext uri="{FF2B5EF4-FFF2-40B4-BE49-F238E27FC236}">
                <a16:creationId xmlns:a16="http://schemas.microsoft.com/office/drawing/2014/main" id="{49CA8049-3F32-93B5-EE65-E18F83435820}"/>
              </a:ext>
            </a:extLst>
          </p:cNvPr>
          <p:cNvSpPr>
            <a:spLocks noGrp="1"/>
          </p:cNvSpPr>
          <p:nvPr>
            <p:ph type="subTitle" idx="1"/>
          </p:nvPr>
        </p:nvSpPr>
        <p:spPr/>
        <p:txBody>
          <a:bodyPr/>
          <a:lstStyle/>
          <a:p>
            <a:r>
              <a:rPr lang="en-US" dirty="0"/>
              <a:t>Part 2</a:t>
            </a:r>
          </a:p>
        </p:txBody>
      </p:sp>
    </p:spTree>
    <p:extLst>
      <p:ext uri="{BB962C8B-B14F-4D97-AF65-F5344CB8AC3E}">
        <p14:creationId xmlns:p14="http://schemas.microsoft.com/office/powerpoint/2010/main" val="2741133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C9D2-16E4-98E0-2685-C729ED689B2C}"/>
              </a:ext>
            </a:extLst>
          </p:cNvPr>
          <p:cNvSpPr>
            <a:spLocks noGrp="1"/>
          </p:cNvSpPr>
          <p:nvPr>
            <p:ph type="title"/>
          </p:nvPr>
        </p:nvSpPr>
        <p:spPr/>
        <p:txBody>
          <a:bodyPr/>
          <a:lstStyle/>
          <a:p>
            <a:r>
              <a:rPr lang="en-US" dirty="0"/>
              <a:t>John Wycliffe</a:t>
            </a:r>
          </a:p>
        </p:txBody>
      </p:sp>
      <p:sp>
        <p:nvSpPr>
          <p:cNvPr id="3" name="Content Placeholder 2">
            <a:extLst>
              <a:ext uri="{FF2B5EF4-FFF2-40B4-BE49-F238E27FC236}">
                <a16:creationId xmlns:a16="http://schemas.microsoft.com/office/drawing/2014/main" id="{3DAB9161-9755-B3E0-2F2B-B3EA9416B9B9}"/>
              </a:ext>
            </a:extLst>
          </p:cNvPr>
          <p:cNvSpPr>
            <a:spLocks noGrp="1"/>
          </p:cNvSpPr>
          <p:nvPr>
            <p:ph idx="1"/>
          </p:nvPr>
        </p:nvSpPr>
        <p:spPr/>
        <p:txBody>
          <a:bodyPr>
            <a:normAutofit/>
          </a:bodyPr>
          <a:lstStyle/>
          <a:p>
            <a:pPr lvl="1"/>
            <a:r>
              <a:rPr lang="en-US" sz="2400" dirty="0"/>
              <a:t>Born in Yorkshire, about 1328</a:t>
            </a:r>
          </a:p>
          <a:p>
            <a:pPr lvl="1"/>
            <a:r>
              <a:rPr lang="en-US" sz="2400" dirty="0"/>
              <a:t>Wanted to evangelize the common folk</a:t>
            </a:r>
          </a:p>
          <a:p>
            <a:pPr lvl="1"/>
            <a:r>
              <a:rPr lang="en-US" sz="2400" dirty="0"/>
              <a:t>Went to Oxford in 1345</a:t>
            </a:r>
          </a:p>
          <a:p>
            <a:pPr lvl="2"/>
            <a:r>
              <a:rPr lang="en-US" sz="2200" dirty="0"/>
              <a:t>It was not like college today!</a:t>
            </a:r>
          </a:p>
          <a:p>
            <a:pPr lvl="1"/>
            <a:r>
              <a:rPr lang="en-US" sz="2400" dirty="0"/>
              <a:t>Wycliffe was </a:t>
            </a:r>
            <a:r>
              <a:rPr lang="en-US" sz="2400" i="1" dirty="0"/>
              <a:t>insanely</a:t>
            </a:r>
            <a:r>
              <a:rPr lang="en-US" sz="2400" dirty="0"/>
              <a:t> well educated.</a:t>
            </a:r>
          </a:p>
          <a:p>
            <a:pPr lvl="1"/>
            <a:r>
              <a:rPr lang="en-US" sz="2400" dirty="0"/>
              <a:t>Had a hatred for wickedness.</a:t>
            </a:r>
          </a:p>
          <a:p>
            <a:pPr lvl="1"/>
            <a:r>
              <a:rPr lang="en-US" sz="2400" dirty="0"/>
              <a:t>Was irreproachable in the conduct of his life, even by his enemies.</a:t>
            </a:r>
          </a:p>
          <a:p>
            <a:pPr lvl="1"/>
            <a:r>
              <a:rPr lang="en-US" sz="2400" dirty="0"/>
              <a:t>Was a bold reformer and ran into problems with the HRCC.</a:t>
            </a:r>
          </a:p>
          <a:p>
            <a:pPr lvl="1"/>
            <a:r>
              <a:rPr lang="en-US" sz="2400" dirty="0"/>
              <a:t>Responsible for (re) starting the spirit of religious inquiry and spiritual freedom</a:t>
            </a:r>
          </a:p>
          <a:p>
            <a:pPr lvl="1"/>
            <a:endParaRPr lang="en-US" sz="2400" dirty="0"/>
          </a:p>
        </p:txBody>
      </p:sp>
      <p:pic>
        <p:nvPicPr>
          <p:cNvPr id="5" name="Picture 4" descr="A portrait of a person with a long white beard">
            <a:extLst>
              <a:ext uri="{FF2B5EF4-FFF2-40B4-BE49-F238E27FC236}">
                <a16:creationId xmlns:a16="http://schemas.microsoft.com/office/drawing/2014/main" id="{D256E3E7-F710-BDBA-2869-22982CE445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1226" y="443101"/>
            <a:ext cx="4710570" cy="3925475"/>
          </a:xfrm>
          <a:prstGeom prst="rect">
            <a:avLst/>
          </a:prstGeom>
        </p:spPr>
      </p:pic>
    </p:spTree>
    <p:extLst>
      <p:ext uri="{BB962C8B-B14F-4D97-AF65-F5344CB8AC3E}">
        <p14:creationId xmlns:p14="http://schemas.microsoft.com/office/powerpoint/2010/main" val="335537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C9D2-16E4-98E0-2685-C729ED689B2C}"/>
              </a:ext>
            </a:extLst>
          </p:cNvPr>
          <p:cNvSpPr>
            <a:spLocks noGrp="1"/>
          </p:cNvSpPr>
          <p:nvPr>
            <p:ph type="title"/>
          </p:nvPr>
        </p:nvSpPr>
        <p:spPr/>
        <p:txBody>
          <a:bodyPr/>
          <a:lstStyle/>
          <a:p>
            <a:r>
              <a:rPr lang="en-US" dirty="0"/>
              <a:t>Corruption in the Catholic Church</a:t>
            </a:r>
          </a:p>
        </p:txBody>
      </p:sp>
      <p:sp>
        <p:nvSpPr>
          <p:cNvPr id="3" name="Content Placeholder 2">
            <a:extLst>
              <a:ext uri="{FF2B5EF4-FFF2-40B4-BE49-F238E27FC236}">
                <a16:creationId xmlns:a16="http://schemas.microsoft.com/office/drawing/2014/main" id="{3DAB9161-9755-B3E0-2F2B-B3EA9416B9B9}"/>
              </a:ext>
            </a:extLst>
          </p:cNvPr>
          <p:cNvSpPr>
            <a:spLocks noGrp="1"/>
          </p:cNvSpPr>
          <p:nvPr>
            <p:ph idx="1"/>
          </p:nvPr>
        </p:nvSpPr>
        <p:spPr/>
        <p:txBody>
          <a:bodyPr>
            <a:normAutofit/>
          </a:bodyPr>
          <a:lstStyle/>
          <a:p>
            <a:pPr lvl="1"/>
            <a:r>
              <a:rPr lang="en-US" sz="2400" dirty="0"/>
              <a:t>Pope John developed the system of selling indulgences.</a:t>
            </a:r>
          </a:p>
          <a:p>
            <a:pPr lvl="2"/>
            <a:r>
              <a:rPr lang="en-US" sz="2200" dirty="0"/>
              <a:t>Based on the doctrine of “superabundant merits of the saints”</a:t>
            </a:r>
          </a:p>
          <a:p>
            <a:pPr lvl="2"/>
            <a:r>
              <a:rPr lang="en-US" sz="2200" dirty="0"/>
              <a:t>Excess “credits” stored in the “Thesaurus </a:t>
            </a:r>
            <a:r>
              <a:rPr lang="en-US" sz="2200" dirty="0" err="1"/>
              <a:t>meritorum</a:t>
            </a:r>
            <a:r>
              <a:rPr lang="en-US" sz="2200" dirty="0"/>
              <a:t> </a:t>
            </a:r>
            <a:r>
              <a:rPr lang="en-US" sz="2200" dirty="0" err="1"/>
              <a:t>sanctus</a:t>
            </a:r>
            <a:r>
              <a:rPr lang="en-US" sz="2200" dirty="0"/>
              <a:t>” (Compendium of the Merits of the Saints)</a:t>
            </a:r>
          </a:p>
          <a:p>
            <a:pPr lvl="2"/>
            <a:r>
              <a:rPr lang="en-US" sz="2200" dirty="0"/>
              <a:t>Pope could draw from this store and make transfers to anyone</a:t>
            </a:r>
          </a:p>
          <a:p>
            <a:pPr lvl="2"/>
            <a:r>
              <a:rPr lang="en-US" sz="2200" dirty="0"/>
              <a:t>Store included the inexhaustible merits of Christ, thus was infinite</a:t>
            </a:r>
          </a:p>
          <a:p>
            <a:pPr lvl="1"/>
            <a:r>
              <a:rPr lang="en-US" sz="2400" dirty="0"/>
              <a:t>Pope John XX greatly increased the church’s treasury</a:t>
            </a:r>
          </a:p>
          <a:p>
            <a:pPr lvl="2"/>
            <a:r>
              <a:rPr lang="en-US" sz="2200" dirty="0"/>
              <a:t>Many new fees!</a:t>
            </a:r>
          </a:p>
        </p:txBody>
      </p:sp>
    </p:spTree>
    <p:extLst>
      <p:ext uri="{BB962C8B-B14F-4D97-AF65-F5344CB8AC3E}">
        <p14:creationId xmlns:p14="http://schemas.microsoft.com/office/powerpoint/2010/main" val="3246330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C9D2-16E4-98E0-2685-C729ED689B2C}"/>
              </a:ext>
            </a:extLst>
          </p:cNvPr>
          <p:cNvSpPr>
            <a:spLocks noGrp="1"/>
          </p:cNvSpPr>
          <p:nvPr>
            <p:ph type="title"/>
          </p:nvPr>
        </p:nvSpPr>
        <p:spPr/>
        <p:txBody>
          <a:bodyPr/>
          <a:lstStyle/>
          <a:p>
            <a:r>
              <a:rPr lang="en-US" dirty="0"/>
              <a:t>Wycliffe’s “heretical” beliefs</a:t>
            </a:r>
          </a:p>
        </p:txBody>
      </p:sp>
      <p:sp>
        <p:nvSpPr>
          <p:cNvPr id="3" name="Content Placeholder 2">
            <a:extLst>
              <a:ext uri="{FF2B5EF4-FFF2-40B4-BE49-F238E27FC236}">
                <a16:creationId xmlns:a16="http://schemas.microsoft.com/office/drawing/2014/main" id="{3DAB9161-9755-B3E0-2F2B-B3EA9416B9B9}"/>
              </a:ext>
            </a:extLst>
          </p:cNvPr>
          <p:cNvSpPr>
            <a:spLocks noGrp="1"/>
          </p:cNvSpPr>
          <p:nvPr>
            <p:ph idx="1"/>
          </p:nvPr>
        </p:nvSpPr>
        <p:spPr/>
        <p:txBody>
          <a:bodyPr>
            <a:normAutofit/>
          </a:bodyPr>
          <a:lstStyle/>
          <a:p>
            <a:pPr lvl="1"/>
            <a:r>
              <a:rPr lang="en-US" sz="2400" dirty="0"/>
              <a:t>There should only be priests and deacons.</a:t>
            </a:r>
          </a:p>
          <a:p>
            <a:pPr lvl="1"/>
            <a:r>
              <a:rPr lang="en-US" sz="2400" dirty="0"/>
              <a:t>The legislative rights of the clergy belonged to Christ only.</a:t>
            </a:r>
          </a:p>
          <a:p>
            <a:pPr lvl="1"/>
            <a:r>
              <a:rPr lang="en-US" sz="2400" dirty="0"/>
              <a:t>The priests’ office was only to preach the word.</a:t>
            </a:r>
          </a:p>
          <a:p>
            <a:pPr lvl="1"/>
            <a:r>
              <a:rPr lang="en-US" sz="2400" dirty="0"/>
              <a:t>Ministry should be supported by donations. Not tithes.</a:t>
            </a:r>
          </a:p>
          <a:p>
            <a:pPr lvl="1"/>
            <a:r>
              <a:rPr lang="en-US" sz="2400" i="1" dirty="0"/>
              <a:t>Many people in England agreed with Wycliffe!</a:t>
            </a:r>
          </a:p>
        </p:txBody>
      </p:sp>
    </p:spTree>
    <p:extLst>
      <p:ext uri="{BB962C8B-B14F-4D97-AF65-F5344CB8AC3E}">
        <p14:creationId xmlns:p14="http://schemas.microsoft.com/office/powerpoint/2010/main" val="2772751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C9D2-16E4-98E0-2685-C729ED689B2C}"/>
              </a:ext>
            </a:extLst>
          </p:cNvPr>
          <p:cNvSpPr>
            <a:spLocks noGrp="1"/>
          </p:cNvSpPr>
          <p:nvPr>
            <p:ph type="title"/>
          </p:nvPr>
        </p:nvSpPr>
        <p:spPr/>
        <p:txBody>
          <a:bodyPr/>
          <a:lstStyle/>
          <a:p>
            <a:r>
              <a:rPr lang="en-US" dirty="0"/>
              <a:t>Wycliffe prosecuted</a:t>
            </a:r>
          </a:p>
        </p:txBody>
      </p:sp>
      <p:sp>
        <p:nvSpPr>
          <p:cNvPr id="3" name="Content Placeholder 2">
            <a:extLst>
              <a:ext uri="{FF2B5EF4-FFF2-40B4-BE49-F238E27FC236}">
                <a16:creationId xmlns:a16="http://schemas.microsoft.com/office/drawing/2014/main" id="{3DAB9161-9755-B3E0-2F2B-B3EA9416B9B9}"/>
              </a:ext>
            </a:extLst>
          </p:cNvPr>
          <p:cNvSpPr>
            <a:spLocks noGrp="1"/>
          </p:cNvSpPr>
          <p:nvPr>
            <p:ph idx="1"/>
          </p:nvPr>
        </p:nvSpPr>
        <p:spPr/>
        <p:txBody>
          <a:bodyPr>
            <a:normAutofit/>
          </a:bodyPr>
          <a:lstStyle/>
          <a:p>
            <a:pPr lvl="1"/>
            <a:r>
              <a:rPr lang="en-US" sz="2400" dirty="0"/>
              <a:t>He was summoned repeatedly by the HRCC.</a:t>
            </a:r>
          </a:p>
          <a:p>
            <a:pPr lvl="1"/>
            <a:r>
              <a:rPr lang="en-US" sz="2400" dirty="0"/>
              <a:t>Pope ordered Wycliffe to be investigated and Oxford to not allow his theories to be taught.</a:t>
            </a:r>
          </a:p>
          <a:p>
            <a:pPr lvl="1"/>
            <a:r>
              <a:rPr lang="en-US" sz="2400" dirty="0"/>
              <a:t>Wycliffe was tried and let off with a reprimand, hampering the power of the HRCC in England for many years to come.</a:t>
            </a:r>
          </a:p>
          <a:p>
            <a:pPr lvl="1"/>
            <a:endParaRPr lang="en-US" sz="2400" dirty="0"/>
          </a:p>
        </p:txBody>
      </p:sp>
    </p:spTree>
    <p:extLst>
      <p:ext uri="{BB962C8B-B14F-4D97-AF65-F5344CB8AC3E}">
        <p14:creationId xmlns:p14="http://schemas.microsoft.com/office/powerpoint/2010/main" val="2185647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C9D2-16E4-98E0-2685-C729ED689B2C}"/>
              </a:ext>
            </a:extLst>
          </p:cNvPr>
          <p:cNvSpPr>
            <a:spLocks noGrp="1"/>
          </p:cNvSpPr>
          <p:nvPr>
            <p:ph type="title"/>
          </p:nvPr>
        </p:nvSpPr>
        <p:spPr/>
        <p:txBody>
          <a:bodyPr/>
          <a:lstStyle/>
          <a:p>
            <a:r>
              <a:rPr lang="en-US" dirty="0"/>
              <a:t>Two popes!</a:t>
            </a:r>
          </a:p>
        </p:txBody>
      </p:sp>
      <p:sp>
        <p:nvSpPr>
          <p:cNvPr id="3" name="Content Placeholder 2">
            <a:extLst>
              <a:ext uri="{FF2B5EF4-FFF2-40B4-BE49-F238E27FC236}">
                <a16:creationId xmlns:a16="http://schemas.microsoft.com/office/drawing/2014/main" id="{3DAB9161-9755-B3E0-2F2B-B3EA9416B9B9}"/>
              </a:ext>
            </a:extLst>
          </p:cNvPr>
          <p:cNvSpPr>
            <a:spLocks noGrp="1"/>
          </p:cNvSpPr>
          <p:nvPr>
            <p:ph idx="1"/>
          </p:nvPr>
        </p:nvSpPr>
        <p:spPr/>
        <p:txBody>
          <a:bodyPr>
            <a:normAutofit/>
          </a:bodyPr>
          <a:lstStyle/>
          <a:p>
            <a:pPr lvl="1"/>
            <a:r>
              <a:rPr lang="en-US" sz="2400" dirty="0"/>
              <a:t>Pope Urban VI started rebuking cardinals for their immorality.</a:t>
            </a:r>
          </a:p>
          <a:p>
            <a:pPr lvl="1"/>
            <a:r>
              <a:rPr lang="en-US" sz="2400" dirty="0"/>
              <a:t>Cardinals tried to declare his election invalid.</a:t>
            </a:r>
          </a:p>
          <a:p>
            <a:pPr lvl="1"/>
            <a:r>
              <a:rPr lang="en-US" sz="2400" dirty="0"/>
              <a:t>Urban replaced the cardinals.</a:t>
            </a:r>
          </a:p>
          <a:p>
            <a:pPr lvl="1"/>
            <a:r>
              <a:rPr lang="en-US" sz="2400" dirty="0"/>
              <a:t>The old cardinals elected their own pope, Robert of </a:t>
            </a:r>
            <a:r>
              <a:rPr lang="en-US" sz="2400" dirty="0" err="1"/>
              <a:t>Cumbray</a:t>
            </a:r>
            <a:r>
              <a:rPr lang="en-US" sz="2400" dirty="0"/>
              <a:t>.</a:t>
            </a:r>
          </a:p>
          <a:p>
            <a:pPr lvl="1"/>
            <a:r>
              <a:rPr lang="en-US" sz="2400" dirty="0"/>
              <a:t>Various countries lined up behind their favorite pope.</a:t>
            </a:r>
          </a:p>
          <a:p>
            <a:pPr lvl="1"/>
            <a:r>
              <a:rPr lang="en-US" sz="2400" dirty="0"/>
              <a:t>Devout Christians were appalled at the situation.</a:t>
            </a:r>
          </a:p>
          <a:p>
            <a:pPr lvl="1"/>
            <a:r>
              <a:rPr lang="en-US" sz="2400" dirty="0"/>
              <a:t>Wycliffe gave voice to their disagreements and didn’t think the papacy was scriptural at all.</a:t>
            </a:r>
          </a:p>
          <a:p>
            <a:pPr lvl="2"/>
            <a:r>
              <a:rPr lang="en-US" sz="2200" dirty="0"/>
              <a:t>Argued for “scripture only” – not “scripture and tradition” as basis for authority.</a:t>
            </a:r>
          </a:p>
        </p:txBody>
      </p:sp>
    </p:spTree>
    <p:extLst>
      <p:ext uri="{BB962C8B-B14F-4D97-AF65-F5344CB8AC3E}">
        <p14:creationId xmlns:p14="http://schemas.microsoft.com/office/powerpoint/2010/main" val="4071032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C9D2-16E4-98E0-2685-C729ED689B2C}"/>
              </a:ext>
            </a:extLst>
          </p:cNvPr>
          <p:cNvSpPr>
            <a:spLocks noGrp="1"/>
          </p:cNvSpPr>
          <p:nvPr>
            <p:ph type="title"/>
          </p:nvPr>
        </p:nvSpPr>
        <p:spPr/>
        <p:txBody>
          <a:bodyPr/>
          <a:lstStyle/>
          <a:p>
            <a:r>
              <a:rPr lang="en-US" dirty="0"/>
              <a:t>The sad state of Bible knowledge</a:t>
            </a:r>
          </a:p>
        </p:txBody>
      </p:sp>
      <p:sp>
        <p:nvSpPr>
          <p:cNvPr id="3" name="Content Placeholder 2">
            <a:extLst>
              <a:ext uri="{FF2B5EF4-FFF2-40B4-BE49-F238E27FC236}">
                <a16:creationId xmlns:a16="http://schemas.microsoft.com/office/drawing/2014/main" id="{3DAB9161-9755-B3E0-2F2B-B3EA9416B9B9}"/>
              </a:ext>
            </a:extLst>
          </p:cNvPr>
          <p:cNvSpPr>
            <a:spLocks noGrp="1"/>
          </p:cNvSpPr>
          <p:nvPr>
            <p:ph idx="1"/>
          </p:nvPr>
        </p:nvSpPr>
        <p:spPr/>
        <p:txBody>
          <a:bodyPr>
            <a:normAutofit/>
          </a:bodyPr>
          <a:lstStyle/>
          <a:p>
            <a:pPr lvl="1"/>
            <a:r>
              <a:rPr lang="en-US" sz="2400" dirty="0"/>
              <a:t>Bible reading was rare in those days, even among the clergy.</a:t>
            </a:r>
          </a:p>
          <a:p>
            <a:pPr lvl="1"/>
            <a:r>
              <a:rPr lang="en-US" sz="2400" dirty="0"/>
              <a:t>Priests generally only knew:</a:t>
            </a:r>
          </a:p>
          <a:p>
            <a:pPr lvl="2"/>
            <a:r>
              <a:rPr lang="en-US" sz="2000" dirty="0"/>
              <a:t>The 10 commandments</a:t>
            </a:r>
          </a:p>
          <a:p>
            <a:pPr lvl="2"/>
            <a:r>
              <a:rPr lang="en-US" sz="2000" dirty="0"/>
              <a:t>The Paternoster (Our Father)</a:t>
            </a:r>
          </a:p>
          <a:p>
            <a:pPr lvl="2"/>
            <a:r>
              <a:rPr lang="en-US" sz="2000" dirty="0"/>
              <a:t>The Creed and Ave (Hail Mary)</a:t>
            </a:r>
          </a:p>
          <a:p>
            <a:pPr lvl="1"/>
            <a:r>
              <a:rPr lang="en-US" sz="2200" dirty="0"/>
              <a:t>Ordinary Christians knew even less!</a:t>
            </a:r>
          </a:p>
          <a:p>
            <a:pPr lvl="1"/>
            <a:r>
              <a:rPr lang="en-US" sz="2200" dirty="0"/>
              <a:t>Cult of saints was important</a:t>
            </a:r>
          </a:p>
          <a:p>
            <a:pPr lvl="1"/>
            <a:r>
              <a:rPr lang="en-US" sz="2200" dirty="0"/>
              <a:t>Public worship was mostly ceremony with little real Bible teaching.</a:t>
            </a:r>
          </a:p>
          <a:p>
            <a:pPr lvl="1"/>
            <a:r>
              <a:rPr lang="en-US" sz="2200" dirty="0"/>
              <a:t>Wycliffe rebuked the flimsy sermons.</a:t>
            </a:r>
          </a:p>
        </p:txBody>
      </p:sp>
    </p:spTree>
    <p:extLst>
      <p:ext uri="{BB962C8B-B14F-4D97-AF65-F5344CB8AC3E}">
        <p14:creationId xmlns:p14="http://schemas.microsoft.com/office/powerpoint/2010/main" val="3582160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C9D2-16E4-98E0-2685-C729ED689B2C}"/>
              </a:ext>
            </a:extLst>
          </p:cNvPr>
          <p:cNvSpPr>
            <a:spLocks noGrp="1"/>
          </p:cNvSpPr>
          <p:nvPr>
            <p:ph type="title"/>
          </p:nvPr>
        </p:nvSpPr>
        <p:spPr/>
        <p:txBody>
          <a:bodyPr/>
          <a:lstStyle/>
          <a:p>
            <a:r>
              <a:rPr lang="en-US" dirty="0"/>
              <a:t>The Wycliffe Bible</a:t>
            </a:r>
          </a:p>
        </p:txBody>
      </p:sp>
      <p:sp>
        <p:nvSpPr>
          <p:cNvPr id="3" name="Content Placeholder 2">
            <a:extLst>
              <a:ext uri="{FF2B5EF4-FFF2-40B4-BE49-F238E27FC236}">
                <a16:creationId xmlns:a16="http://schemas.microsoft.com/office/drawing/2014/main" id="{3DAB9161-9755-B3E0-2F2B-B3EA9416B9B9}"/>
              </a:ext>
            </a:extLst>
          </p:cNvPr>
          <p:cNvSpPr>
            <a:spLocks noGrp="1"/>
          </p:cNvSpPr>
          <p:nvPr>
            <p:ph idx="1"/>
          </p:nvPr>
        </p:nvSpPr>
        <p:spPr/>
        <p:txBody>
          <a:bodyPr>
            <a:normAutofit/>
          </a:bodyPr>
          <a:lstStyle/>
          <a:p>
            <a:pPr lvl="1"/>
            <a:r>
              <a:rPr lang="en-US" sz="2400" dirty="0"/>
              <a:t>Wycliffe commissioned a translation from the Vulgate into English in 1380.</a:t>
            </a:r>
          </a:p>
          <a:p>
            <a:pPr lvl="1"/>
            <a:r>
              <a:rPr lang="en-US" sz="2400" dirty="0"/>
              <a:t>Translation was essentially word-for-word from the Vulgate and difficult to read.</a:t>
            </a:r>
          </a:p>
          <a:p>
            <a:pPr lvl="1"/>
            <a:r>
              <a:rPr lang="en-US" sz="2400" dirty="0"/>
              <a:t>Nicholas Hereford translated from Genesis to Baruch 3:20, where others took up the work.</a:t>
            </a:r>
          </a:p>
          <a:p>
            <a:pPr lvl="1"/>
            <a:r>
              <a:rPr lang="en-US" sz="2400" dirty="0"/>
              <a:t>Latin copies available had their own errors that had to be worked out.</a:t>
            </a:r>
          </a:p>
          <a:p>
            <a:pPr lvl="1"/>
            <a:r>
              <a:rPr lang="en-US" sz="2400" dirty="0"/>
              <a:t>They had to standardize English along the way.</a:t>
            </a:r>
          </a:p>
          <a:p>
            <a:pPr lvl="1"/>
            <a:r>
              <a:rPr lang="en-US" sz="2400" dirty="0"/>
              <a:t>John Purvey revised the translation.</a:t>
            </a:r>
            <a:endParaRPr lang="en-US" sz="2200" dirty="0"/>
          </a:p>
        </p:txBody>
      </p:sp>
    </p:spTree>
    <p:extLst>
      <p:ext uri="{BB962C8B-B14F-4D97-AF65-F5344CB8AC3E}">
        <p14:creationId xmlns:p14="http://schemas.microsoft.com/office/powerpoint/2010/main" val="3528786967"/>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617F0FB-146A-4BBD-A13B-C8F4B390443E}">
  <we:reference id="wa200003915" version="2.0.0.0" store="en-US" storeType="OMEX"/>
  <we:alternateReferences>
    <we:reference id="wa200003915" version="2.0.0.0" store="wa200003915"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TM03457444[[fn=Basis]]</Template>
  <TotalTime>7734</TotalTime>
  <Words>1194</Words>
  <Application>Microsoft Office PowerPoint</Application>
  <PresentationFormat>Widescreen</PresentationFormat>
  <Paragraphs>84</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Corbel</vt:lpstr>
      <vt:lpstr>QuadraatOT</vt:lpstr>
      <vt:lpstr>Basis</vt:lpstr>
      <vt:lpstr>PowerPoint Presentation</vt:lpstr>
      <vt:lpstr>How We Got the English Bible</vt:lpstr>
      <vt:lpstr>John Wycliffe</vt:lpstr>
      <vt:lpstr>Corruption in the Catholic Church</vt:lpstr>
      <vt:lpstr>Wycliffe’s “heretical” beliefs</vt:lpstr>
      <vt:lpstr>Wycliffe prosecuted</vt:lpstr>
      <vt:lpstr>Two popes!</vt:lpstr>
      <vt:lpstr>The sad state of Bible knowledge</vt:lpstr>
      <vt:lpstr>The Wycliffe Bible</vt:lpstr>
      <vt:lpstr>PowerPoint Presentation</vt:lpstr>
      <vt:lpstr>PowerPoint Presentation</vt:lpstr>
      <vt:lpstr>Response to the Wycliffe Bible</vt:lpstr>
      <vt:lpstr>Wycliffe’s death and aftermath</vt:lpstr>
      <vt:lpstr>God’s word spreads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Masculinity</dc:title>
  <dc:creator>Mark Watson</dc:creator>
  <cp:lastModifiedBy>Mark Watson</cp:lastModifiedBy>
  <cp:revision>30</cp:revision>
  <dcterms:created xsi:type="dcterms:W3CDTF">2022-11-23T16:57:24Z</dcterms:created>
  <dcterms:modified xsi:type="dcterms:W3CDTF">2024-04-17T12:58:51Z</dcterms:modified>
</cp:coreProperties>
</file>