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7" r:id="rId11"/>
    <p:sldId id="268" r:id="rId12"/>
    <p:sldId id="269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76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E60CC2-94FF-45B8-8883-138FDE028B65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4A240D3-61B7-40B5-9081-BA7E5A805F6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69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CC2-94FF-45B8-8883-138FDE028B65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0D3-61B7-40B5-9081-BA7E5A80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7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CC2-94FF-45B8-8883-138FDE028B65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0D3-61B7-40B5-9081-BA7E5A80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1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CC2-94FF-45B8-8883-138FDE028B65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0D3-61B7-40B5-9081-BA7E5A80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0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CC2-94FF-45B8-8883-138FDE028B65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0D3-61B7-40B5-9081-BA7E5A805F6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54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CC2-94FF-45B8-8883-138FDE028B65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0D3-61B7-40B5-9081-BA7E5A80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CC2-94FF-45B8-8883-138FDE028B65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0D3-61B7-40B5-9081-BA7E5A80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5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CC2-94FF-45B8-8883-138FDE028B65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0D3-61B7-40B5-9081-BA7E5A80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4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CC2-94FF-45B8-8883-138FDE028B65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0D3-61B7-40B5-9081-BA7E5A80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CC2-94FF-45B8-8883-138FDE028B65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0D3-61B7-40B5-9081-BA7E5A80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7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CC2-94FF-45B8-8883-138FDE028B65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0D3-61B7-40B5-9081-BA7E5A80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1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FE60CC2-94FF-45B8-8883-138FDE028B65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4A240D3-61B7-40B5-9081-BA7E5A80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2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383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C9D2-16E4-98E0-2685-C729ED68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9161-9755-B3E0-2F2B-B3EA9416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600" dirty="0"/>
              <a:t>Began to take shape in second century A.D.</a:t>
            </a:r>
          </a:p>
          <a:p>
            <a:pPr lvl="1"/>
            <a:r>
              <a:rPr lang="en-US" sz="2600" dirty="0"/>
              <a:t>Canon established in middle of third century A.D.</a:t>
            </a:r>
          </a:p>
          <a:p>
            <a:pPr lvl="1"/>
            <a:r>
              <a:rPr lang="en-US" sz="2600" dirty="0"/>
              <a:t>“Old Latin” translation from Greek created in second century A.D.</a:t>
            </a:r>
          </a:p>
          <a:p>
            <a:pPr lvl="1"/>
            <a:r>
              <a:rPr lang="en-US" sz="2600" i="1" dirty="0"/>
              <a:t>A Catholic aside…</a:t>
            </a:r>
            <a:endParaRPr lang="en-US" sz="2600" dirty="0"/>
          </a:p>
          <a:p>
            <a:pPr lvl="1"/>
            <a:r>
              <a:rPr lang="en-US" sz="2600" dirty="0"/>
              <a:t>Pope </a:t>
            </a:r>
            <a:r>
              <a:rPr lang="en-US" sz="2600" dirty="0" err="1"/>
              <a:t>Damasus</a:t>
            </a:r>
            <a:r>
              <a:rPr lang="en-US" sz="2600" dirty="0"/>
              <a:t> orders Eusebius Hieronymus (St. Jerome) to revise the existing Latin translation.</a:t>
            </a:r>
          </a:p>
          <a:p>
            <a:pPr lvl="1"/>
            <a:r>
              <a:rPr lang="en-US" sz="2600" dirty="0"/>
              <a:t>Jerome ends up creating a Latin translation of the entire Bible, which was known as the Vulgate.</a:t>
            </a:r>
          </a:p>
          <a:p>
            <a:pPr lvl="1"/>
            <a:r>
              <a:rPr lang="en-US" sz="2600" dirty="0"/>
              <a:t>Vulgate was not appreciated at first, but in regular use by 7</a:t>
            </a:r>
            <a:r>
              <a:rPr lang="en-US" sz="2600" baseline="30000" dirty="0"/>
              <a:t>th</a:t>
            </a:r>
            <a:r>
              <a:rPr lang="en-US" sz="2600" dirty="0"/>
              <a:t> century A.D.</a:t>
            </a:r>
          </a:p>
        </p:txBody>
      </p:sp>
    </p:spTree>
    <p:extLst>
      <p:ext uri="{BB962C8B-B14F-4D97-AF65-F5344CB8AC3E}">
        <p14:creationId xmlns:p14="http://schemas.microsoft.com/office/powerpoint/2010/main" val="936938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C9D2-16E4-98E0-2685-C729ED68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Christianity in Britain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9161-9755-B3E0-2F2B-B3EA9416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600" i="1" dirty="0"/>
              <a:t>According to tradition…</a:t>
            </a:r>
            <a:endParaRPr lang="en-US" sz="2600" dirty="0"/>
          </a:p>
          <a:p>
            <a:pPr lvl="2"/>
            <a:r>
              <a:rPr lang="en-US" sz="2400" dirty="0"/>
              <a:t>Christian missionaries arrived not long after the crucifixion.</a:t>
            </a:r>
          </a:p>
          <a:p>
            <a:pPr lvl="2"/>
            <a:r>
              <a:rPr lang="en-US" sz="2400" dirty="0"/>
              <a:t>Church formed at Glastonbury.</a:t>
            </a:r>
          </a:p>
          <a:p>
            <a:pPr lvl="1"/>
            <a:r>
              <a:rPr lang="en-US" sz="2600" dirty="0"/>
              <a:t>597 A.D.: Augustine of Canterbury arrives on a mission!</a:t>
            </a:r>
          </a:p>
          <a:p>
            <a:pPr lvl="1"/>
            <a:r>
              <a:rPr lang="en-US" sz="2600" dirty="0"/>
              <a:t>Augustine tried to unite with the existing Christians.</a:t>
            </a:r>
          </a:p>
          <a:p>
            <a:pPr lvl="1"/>
            <a:r>
              <a:rPr lang="en-US" sz="2600" dirty="0"/>
              <a:t>This went poorly.</a:t>
            </a:r>
          </a:p>
          <a:p>
            <a:pPr lvl="1"/>
            <a:r>
              <a:rPr lang="en-US" sz="2600" dirty="0"/>
              <a:t>Unity was forced by the Synod of Whitby in 664.</a:t>
            </a:r>
          </a:p>
          <a:p>
            <a:pPr lvl="2"/>
            <a:r>
              <a:rPr lang="en-US" sz="2400" dirty="0"/>
              <a:t>Britain becomes part of the Holy Roman Catholic Church.</a:t>
            </a:r>
          </a:p>
          <a:p>
            <a:pPr lvl="2"/>
            <a:r>
              <a:rPr lang="en-US" sz="2400" dirty="0"/>
              <a:t>The HRCC continually grows in power and complexity of structure.</a:t>
            </a:r>
          </a:p>
        </p:txBody>
      </p:sp>
    </p:spTree>
    <p:extLst>
      <p:ext uri="{BB962C8B-B14F-4D97-AF65-F5344CB8AC3E}">
        <p14:creationId xmlns:p14="http://schemas.microsoft.com/office/powerpoint/2010/main" val="3703631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C9D2-16E4-98E0-2685-C729ED68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Wycliffe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9161-9755-B3E0-2F2B-B3EA9416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Born in Yorkshire, about 1328</a:t>
            </a:r>
          </a:p>
          <a:p>
            <a:pPr lvl="1"/>
            <a:r>
              <a:rPr lang="en-US" sz="2400" dirty="0"/>
              <a:t>Wanted to evangelize the common folk</a:t>
            </a:r>
          </a:p>
          <a:p>
            <a:pPr lvl="1"/>
            <a:r>
              <a:rPr lang="en-US" sz="2400" dirty="0"/>
              <a:t>Went to Oxford in 1345</a:t>
            </a:r>
          </a:p>
          <a:p>
            <a:pPr lvl="2"/>
            <a:r>
              <a:rPr lang="en-US" sz="2200" dirty="0"/>
              <a:t>It was not like college today!</a:t>
            </a:r>
          </a:p>
          <a:p>
            <a:pPr lvl="1"/>
            <a:r>
              <a:rPr lang="en-US" sz="2400" dirty="0"/>
              <a:t>Wycliffe was </a:t>
            </a:r>
            <a:r>
              <a:rPr lang="en-US" sz="2400" i="1" dirty="0"/>
              <a:t>insanely</a:t>
            </a:r>
            <a:r>
              <a:rPr lang="en-US" sz="2400" dirty="0"/>
              <a:t> well educated.</a:t>
            </a:r>
          </a:p>
          <a:p>
            <a:pPr lvl="1"/>
            <a:r>
              <a:rPr lang="en-US" sz="2400" dirty="0"/>
              <a:t>Had a hatred for wickedness.</a:t>
            </a:r>
          </a:p>
          <a:p>
            <a:pPr lvl="1"/>
            <a:r>
              <a:rPr lang="en-US" sz="2400" dirty="0"/>
              <a:t>Was irreproachable in the conduct of his life, even by his enemies.</a:t>
            </a:r>
          </a:p>
          <a:p>
            <a:pPr lvl="1"/>
            <a:r>
              <a:rPr lang="en-US" sz="2400" dirty="0"/>
              <a:t>Was a bold reformer and ran into problems with the HRCC.</a:t>
            </a:r>
          </a:p>
          <a:p>
            <a:pPr lvl="1"/>
            <a:r>
              <a:rPr lang="en-US" sz="2400" dirty="0"/>
              <a:t>Responsible for (re) starting the spirit of religious inquiry and spiritual freedom</a:t>
            </a:r>
          </a:p>
          <a:p>
            <a:pPr lvl="1"/>
            <a:endParaRPr lang="en-US" sz="2400" dirty="0"/>
          </a:p>
        </p:txBody>
      </p:sp>
      <p:pic>
        <p:nvPicPr>
          <p:cNvPr id="5" name="Picture 4" descr="A portrait of a person with a long white beard">
            <a:extLst>
              <a:ext uri="{FF2B5EF4-FFF2-40B4-BE49-F238E27FC236}">
                <a16:creationId xmlns:a16="http://schemas.microsoft.com/office/drawing/2014/main" id="{D256E3E7-F710-BDBA-2869-22982CE44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26" y="443101"/>
            <a:ext cx="4710570" cy="392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75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65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305D-2040-0BFE-0F6A-293CA1B9D0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We Got the English Bible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A8049-3F32-93B5-EE65-E18F834358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274113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59EF-F456-F277-DCF4-5441759DF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take from this study?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E3CDF-8FDB-9557-BAAC-CB39D4A3A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God’s power and wisdom in making His word known</a:t>
            </a:r>
          </a:p>
          <a:p>
            <a:r>
              <a:rPr lang="en-US" sz="2600" dirty="0"/>
              <a:t>The reliability of the English translations</a:t>
            </a:r>
          </a:p>
          <a:p>
            <a:r>
              <a:rPr lang="en-US" sz="2600" dirty="0"/>
              <a:t>Appreciation for the work involved in translating</a:t>
            </a:r>
          </a:p>
          <a:p>
            <a:r>
              <a:rPr lang="en-US" sz="2600" dirty="0"/>
              <a:t>Understand how dangerous it is to stray from God’s design</a:t>
            </a:r>
          </a:p>
          <a:p>
            <a:r>
              <a:rPr lang="en-US" sz="2600" dirty="0"/>
              <a:t>Treasure God’s word!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706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D6DC2-BB8F-6CA4-93EB-FB7772CE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Bible itself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54FBE-9303-27B9-D840-BB99BA902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“Bible” means “book” in both Latin and Greek.</a:t>
            </a:r>
          </a:p>
          <a:p>
            <a:r>
              <a:rPr lang="en-US" sz="2400" dirty="0"/>
              <a:t>Contains 66 books</a:t>
            </a:r>
          </a:p>
          <a:p>
            <a:pPr lvl="1"/>
            <a:r>
              <a:rPr lang="en-US" sz="2200" dirty="0"/>
              <a:t>Written by about 40 men over 1500 years</a:t>
            </a:r>
          </a:p>
          <a:p>
            <a:r>
              <a:rPr lang="en-US" sz="2400" dirty="0"/>
              <a:t>As of 2006, over 4 billion Bibles have been printed in over 2400 languages.</a:t>
            </a:r>
          </a:p>
        </p:txBody>
      </p:sp>
    </p:spTree>
    <p:extLst>
      <p:ext uri="{BB962C8B-B14F-4D97-AF65-F5344CB8AC3E}">
        <p14:creationId xmlns:p14="http://schemas.microsoft.com/office/powerpoint/2010/main" val="106085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9788B-A5DE-CFD6-7BE4-1C26E890B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C2627-3689-6DF6-23D9-7A5A8D03D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First writing on stone, clay, and papyrus.</a:t>
            </a:r>
          </a:p>
          <a:p>
            <a:r>
              <a:rPr lang="en-US" sz="2800" dirty="0"/>
              <a:t>Scrolls used until about 1</a:t>
            </a:r>
            <a:r>
              <a:rPr lang="en-US" sz="2800" baseline="30000" dirty="0"/>
              <a:t>st</a:t>
            </a:r>
            <a:r>
              <a:rPr lang="en-US" sz="2800" dirty="0"/>
              <a:t> century A.D., then codices.</a:t>
            </a:r>
          </a:p>
          <a:p>
            <a:pPr lvl="1"/>
            <a:r>
              <a:rPr lang="en-US" sz="2600" dirty="0"/>
              <a:t>Codex = book</a:t>
            </a:r>
          </a:p>
          <a:p>
            <a:r>
              <a:rPr lang="en-US" sz="2800" dirty="0"/>
              <a:t>Papyrus came from the Nile delta</a:t>
            </a:r>
          </a:p>
          <a:p>
            <a:r>
              <a:rPr lang="en-US" sz="2800" dirty="0"/>
              <a:t>Paper came from China, roughly 300 B.C.</a:t>
            </a:r>
          </a:p>
          <a:p>
            <a:pPr lvl="1"/>
            <a:r>
              <a:rPr lang="en-US" sz="2600" dirty="0"/>
              <a:t>Not common in Western Europe until first or second century A.D.</a:t>
            </a:r>
          </a:p>
          <a:p>
            <a:r>
              <a:rPr lang="en-US" sz="2800" dirty="0"/>
              <a:t>Eventually, papyrus supply could not keep up.</a:t>
            </a:r>
          </a:p>
        </p:txBody>
      </p:sp>
    </p:spTree>
    <p:extLst>
      <p:ext uri="{BB962C8B-B14F-4D97-AF65-F5344CB8AC3E}">
        <p14:creationId xmlns:p14="http://schemas.microsoft.com/office/powerpoint/2010/main" val="127546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D230-6C24-CF3D-A70A-D629B4DB5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FE973-159A-7DB8-8617-02CB5F70F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First copies of scriptures were manuscripts, which means written by hand.</a:t>
            </a:r>
          </a:p>
          <a:p>
            <a:r>
              <a:rPr lang="en-US" sz="2800" dirty="0"/>
              <a:t>Wycliffe Bible took 10 months – 2 years and cost was the annual wages for a laborer!</a:t>
            </a:r>
          </a:p>
          <a:p>
            <a:r>
              <a:rPr lang="en-US" sz="2800" dirty="0"/>
              <a:t>Books were inspired by God but written with human hands.</a:t>
            </a:r>
          </a:p>
          <a:p>
            <a:pPr lvl="1"/>
            <a:r>
              <a:rPr lang="en-US" sz="2200" dirty="0"/>
              <a:t>Exodus 4:11-16</a:t>
            </a:r>
          </a:p>
          <a:p>
            <a:pPr lvl="1"/>
            <a:r>
              <a:rPr lang="en-US" sz="2200" dirty="0"/>
              <a:t>Hebrews 1:1-2</a:t>
            </a:r>
          </a:p>
          <a:p>
            <a:pPr lvl="1"/>
            <a:r>
              <a:rPr lang="en-US" sz="2200" dirty="0"/>
              <a:t>I Corinthians 2:11-13</a:t>
            </a:r>
          </a:p>
          <a:p>
            <a:pPr lvl="1"/>
            <a:r>
              <a:rPr lang="en-US" sz="2200" dirty="0"/>
              <a:t>Ephesians 3:1-5</a:t>
            </a:r>
          </a:p>
        </p:txBody>
      </p:sp>
    </p:spTree>
    <p:extLst>
      <p:ext uri="{BB962C8B-B14F-4D97-AF65-F5344CB8AC3E}">
        <p14:creationId xmlns:p14="http://schemas.microsoft.com/office/powerpoint/2010/main" val="150655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FAABFF-02F5-00A2-21B4-9051EE62E4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572244"/>
              </p:ext>
            </p:extLst>
          </p:nvPr>
        </p:nvGraphicFramePr>
        <p:xfrm>
          <a:off x="1788900" y="351591"/>
          <a:ext cx="8614200" cy="6154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3550">
                  <a:extLst>
                    <a:ext uri="{9D8B030D-6E8A-4147-A177-3AD203B41FA5}">
                      <a16:colId xmlns:a16="http://schemas.microsoft.com/office/drawing/2014/main" val="1044153624"/>
                    </a:ext>
                  </a:extLst>
                </a:gridCol>
                <a:gridCol w="2153550">
                  <a:extLst>
                    <a:ext uri="{9D8B030D-6E8A-4147-A177-3AD203B41FA5}">
                      <a16:colId xmlns:a16="http://schemas.microsoft.com/office/drawing/2014/main" val="2908540416"/>
                    </a:ext>
                  </a:extLst>
                </a:gridCol>
                <a:gridCol w="2153550">
                  <a:extLst>
                    <a:ext uri="{9D8B030D-6E8A-4147-A177-3AD203B41FA5}">
                      <a16:colId xmlns:a16="http://schemas.microsoft.com/office/drawing/2014/main" val="243952891"/>
                    </a:ext>
                  </a:extLst>
                </a:gridCol>
                <a:gridCol w="2153550">
                  <a:extLst>
                    <a:ext uri="{9D8B030D-6E8A-4147-A177-3AD203B41FA5}">
                      <a16:colId xmlns:a16="http://schemas.microsoft.com/office/drawing/2014/main" val="3177351651"/>
                    </a:ext>
                  </a:extLst>
                </a:gridCol>
              </a:tblGrid>
              <a:tr h="198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Book</a:t>
                      </a:r>
                      <a:endParaRPr lang="en-US" sz="1100" dirty="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Date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Book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Date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3785149985"/>
                  </a:ext>
                </a:extLst>
              </a:tr>
              <a:tr h="4027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Job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Considered earliest, but date unknown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Kings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561-538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32369019"/>
                  </a:ext>
                </a:extLst>
              </a:tr>
              <a:tr h="207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Genesis</a:t>
                      </a:r>
                      <a:endParaRPr lang="en-US" sz="1100" dirty="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1445-1405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Judith*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Uncertain (538 BC – AD 70)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576087850"/>
                  </a:ext>
                </a:extLst>
              </a:tr>
              <a:tr h="198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Exodus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1445-1405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Daniel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536-530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2867888359"/>
                  </a:ext>
                </a:extLst>
              </a:tr>
              <a:tr h="198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Leviticus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1445-1405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Haggai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520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664491135"/>
                  </a:ext>
                </a:extLst>
              </a:tr>
              <a:tr h="198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Numbers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1445-1405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Baruch*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500-100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4233305148"/>
                  </a:ext>
                </a:extLst>
              </a:tr>
              <a:tr h="198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Deuteronomy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1445-1405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Zechariah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480-470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1261241622"/>
                  </a:ext>
                </a:extLst>
              </a:tr>
              <a:tr h="198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Psalms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1410-450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Ezra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457-444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3567223870"/>
                  </a:ext>
                </a:extLst>
              </a:tr>
              <a:tr h="198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Joshua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1405-1385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Chronicles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450-430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2577022162"/>
                  </a:ext>
                </a:extLst>
              </a:tr>
              <a:tr h="198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Judges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1043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Chronicles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450-430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253937110"/>
                  </a:ext>
                </a:extLst>
              </a:tr>
              <a:tr h="198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Ruth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1030-1010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Esther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450-331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798217606"/>
                  </a:ext>
                </a:extLst>
              </a:tr>
              <a:tr h="198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Song of Solomon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971-965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Malachi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433-424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4272064874"/>
                  </a:ext>
                </a:extLst>
              </a:tr>
              <a:tr h="198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Proverbs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971-686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Nehemiah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424-400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3011470017"/>
                  </a:ext>
                </a:extLst>
              </a:tr>
              <a:tr h="198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Ecclesiastes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940-931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Susanna*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400 BC-AD 70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2938410670"/>
                  </a:ext>
                </a:extLst>
              </a:tr>
              <a:tr h="198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Samuel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931-722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Psalm 151*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400 BC-AD 100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3897825055"/>
                  </a:ext>
                </a:extLst>
              </a:tr>
              <a:tr h="198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Samuel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931-722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Letter of Jeremiah*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307-317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1063904646"/>
                  </a:ext>
                </a:extLst>
              </a:tr>
              <a:tr h="198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Obadiah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850-840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Tobit*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225-175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2082333293"/>
                  </a:ext>
                </a:extLst>
              </a:tr>
              <a:tr h="198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Joel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835-796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Ben Sira (Sirach)*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200-175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2927082349"/>
                  </a:ext>
                </a:extLst>
              </a:tr>
              <a:tr h="198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Jonah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775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Bel and the Dragon*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200-100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1352960168"/>
                  </a:ext>
                </a:extLst>
              </a:tr>
              <a:tr h="198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Amos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750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Greek Esther*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200-1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884484255"/>
                  </a:ext>
                </a:extLst>
              </a:tr>
              <a:tr h="198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Hosea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750-710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Prayer of Azariah*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200-1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4136292247"/>
                  </a:ext>
                </a:extLst>
              </a:tr>
              <a:tr h="198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Micah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735-710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Maccabees*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150-100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4155948795"/>
                  </a:ext>
                </a:extLst>
              </a:tr>
              <a:tr h="198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Isaiah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700-681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Maccabees*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150-100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3048314137"/>
                  </a:ext>
                </a:extLst>
              </a:tr>
              <a:tr h="198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Nahum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650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Esdras*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 BC-AD 100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916247065"/>
                  </a:ext>
                </a:extLst>
              </a:tr>
              <a:tr h="198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Zephaniah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635-625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Prayer of Manasseh*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100-1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2351535138"/>
                  </a:ext>
                </a:extLst>
              </a:tr>
              <a:tr h="198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Habakkuk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615-605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 Maccabees**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100-1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4294009720"/>
                  </a:ext>
                </a:extLst>
              </a:tr>
              <a:tr h="198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Ezekiel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590-575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 Maccabees**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100-1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3121983417"/>
                  </a:ext>
                </a:extLst>
              </a:tr>
              <a:tr h="198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Lamentations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586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Wisdom*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50-20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3866513016"/>
                  </a:ext>
                </a:extLst>
              </a:tr>
              <a:tr h="198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Jeremiah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586-570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Esdras**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AD 100-200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3574116199"/>
                  </a:ext>
                </a:extLst>
              </a:tr>
              <a:tr h="198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Kings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561-538 BC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46311" marR="46311" marT="0" marB="0"/>
                </a:tc>
                <a:extLst>
                  <a:ext uri="{0D108BD9-81ED-4DB2-BD59-A6C34878D82A}">
                    <a16:rowId xmlns:a16="http://schemas.microsoft.com/office/drawing/2014/main" val="3297008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960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BA86383-AC3A-1F52-432D-2263A4C1F2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367419"/>
              </p:ext>
            </p:extLst>
          </p:nvPr>
        </p:nvGraphicFramePr>
        <p:xfrm>
          <a:off x="1227702" y="262939"/>
          <a:ext cx="9736596" cy="6338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4149">
                  <a:extLst>
                    <a:ext uri="{9D8B030D-6E8A-4147-A177-3AD203B41FA5}">
                      <a16:colId xmlns:a16="http://schemas.microsoft.com/office/drawing/2014/main" val="3334395350"/>
                    </a:ext>
                  </a:extLst>
                </a:gridCol>
                <a:gridCol w="2434149">
                  <a:extLst>
                    <a:ext uri="{9D8B030D-6E8A-4147-A177-3AD203B41FA5}">
                      <a16:colId xmlns:a16="http://schemas.microsoft.com/office/drawing/2014/main" val="4176111589"/>
                    </a:ext>
                  </a:extLst>
                </a:gridCol>
                <a:gridCol w="2434149">
                  <a:extLst>
                    <a:ext uri="{9D8B030D-6E8A-4147-A177-3AD203B41FA5}">
                      <a16:colId xmlns:a16="http://schemas.microsoft.com/office/drawing/2014/main" val="4261191111"/>
                    </a:ext>
                  </a:extLst>
                </a:gridCol>
                <a:gridCol w="2434149">
                  <a:extLst>
                    <a:ext uri="{9D8B030D-6E8A-4147-A177-3AD203B41FA5}">
                      <a16:colId xmlns:a16="http://schemas.microsoft.com/office/drawing/2014/main" val="1566064298"/>
                    </a:ext>
                  </a:extLst>
                </a:gridCol>
              </a:tblGrid>
              <a:tr h="4225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Book</a:t>
                      </a:r>
                      <a:endParaRPr lang="en-US" sz="1800" dirty="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Date</a:t>
                      </a:r>
                      <a:endParaRPr lang="en-US" sz="1800" dirty="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Book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Date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6309391"/>
                  </a:ext>
                </a:extLst>
              </a:tr>
              <a:tr h="4225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James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 44-49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Acts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 62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0955870"/>
                  </a:ext>
                </a:extLst>
              </a:tr>
              <a:tr h="4225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Galatians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 49-50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 Timothy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 62-64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6509061"/>
                  </a:ext>
                </a:extLst>
              </a:tr>
              <a:tr h="4225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Mark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 50-60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Titus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 62-64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2475565"/>
                  </a:ext>
                </a:extLst>
              </a:tr>
              <a:tr h="4225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Matthew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 50-60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 Peter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 64-65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8947265"/>
                  </a:ext>
                </a:extLst>
              </a:tr>
              <a:tr h="4225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 Thessalonians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 51</a:t>
                      </a:r>
                      <a:endParaRPr lang="en-US" sz="1800" dirty="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 Timothy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 66-67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0562167"/>
                  </a:ext>
                </a:extLst>
              </a:tr>
              <a:tr h="4225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 Thessalonians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 51-52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 Peter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 67-68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5939434"/>
                  </a:ext>
                </a:extLst>
              </a:tr>
              <a:tr h="4225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 Corinthians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 55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Hebrews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 67-69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1780387"/>
                  </a:ext>
                </a:extLst>
              </a:tr>
              <a:tr h="4225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 Corinthians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 55-56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Jude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 68-70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2648599"/>
                  </a:ext>
                </a:extLst>
              </a:tr>
              <a:tr h="4225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Romans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 56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John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 80-90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8860695"/>
                  </a:ext>
                </a:extLst>
              </a:tr>
              <a:tr h="4225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Luke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 60-61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 John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 90-95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194142"/>
                  </a:ext>
                </a:extLst>
              </a:tr>
              <a:tr h="4225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Ephesians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 60-62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 John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 90-95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9586638"/>
                  </a:ext>
                </a:extLst>
              </a:tr>
              <a:tr h="4225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Philippians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 60-62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 John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 90-95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4840823"/>
                  </a:ext>
                </a:extLst>
              </a:tr>
              <a:tr h="4225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Philemon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 60-62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Revelation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 68-69 or AD 94-96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0923373"/>
                  </a:ext>
                </a:extLst>
              </a:tr>
              <a:tr h="4225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Colossians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 60-62</a:t>
                      </a:r>
                      <a:endParaRPr lang="en-US" sz="1800" dirty="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QuadraatOT" panose="02010504050101010102" pitchFamily="50" charset="0"/>
                        <a:ea typeface="QuadraatOT" panose="02010504050101010102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171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73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C9D2-16E4-98E0-2685-C729ED68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Septuagint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9161-9755-B3E0-2F2B-B3EA9416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Old Testament books all started as separate texts, but came to be part of collections:</a:t>
            </a:r>
          </a:p>
          <a:p>
            <a:pPr lvl="1"/>
            <a:r>
              <a:rPr lang="en-US" sz="2600" dirty="0"/>
              <a:t>The Law (Pentateuch) - by 400 B. C.</a:t>
            </a:r>
          </a:p>
          <a:p>
            <a:pPr lvl="1"/>
            <a:r>
              <a:rPr lang="en-US" sz="2600" dirty="0"/>
              <a:t>The Prophets - by 200 B. C.</a:t>
            </a:r>
          </a:p>
          <a:p>
            <a:pPr lvl="2"/>
            <a:r>
              <a:rPr lang="en-US" sz="2400" dirty="0"/>
              <a:t>Joshua, Judges, I and 2 Samuel, I and 2 Kings, Isaiah, Jeremiah, Ezekiel, and minor prophets)</a:t>
            </a:r>
          </a:p>
          <a:p>
            <a:pPr lvl="1"/>
            <a:r>
              <a:rPr lang="en-US" sz="2600" dirty="0"/>
              <a:t>The Writings - by 130 B. C.</a:t>
            </a:r>
          </a:p>
          <a:p>
            <a:pPr lvl="2"/>
            <a:r>
              <a:rPr lang="en-US" sz="2400" dirty="0"/>
              <a:t>Psalms, Proverbs, Job, Song of Solomon, Ruth, Lamentations. Ecclesiastes, Esther. Daniel, Ezra, Nehemiah, I and 2 Chronicles</a:t>
            </a:r>
          </a:p>
          <a:p>
            <a:r>
              <a:rPr lang="en-US" sz="2800" dirty="0"/>
              <a:t>Greek translation ordered by King Ptolemy II Philadelphus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8088176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617F0FB-146A-4BBD-A13B-C8F4B390443E}">
  <we:reference id="wa200003915" version="2.0.0.0" store="en-US" storeType="OMEX"/>
  <we:alternateReferences>
    <we:reference id="wa200003915" version="2.0.0.0" store="wa20000391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7671</TotalTime>
  <Words>915</Words>
  <Application>Microsoft Office PowerPoint</Application>
  <PresentationFormat>Widescreen</PresentationFormat>
  <Paragraphs>245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Corbel</vt:lpstr>
      <vt:lpstr>QuadraatOT</vt:lpstr>
      <vt:lpstr>Basis</vt:lpstr>
      <vt:lpstr>PowerPoint Presentation</vt:lpstr>
      <vt:lpstr>How We Got the English Bible</vt:lpstr>
      <vt:lpstr>What to take from this study?</vt:lpstr>
      <vt:lpstr>The Bible itself</vt:lpstr>
      <vt:lpstr>Early writing</vt:lpstr>
      <vt:lpstr>Manuscripts</vt:lpstr>
      <vt:lpstr>PowerPoint Presentation</vt:lpstr>
      <vt:lpstr>PowerPoint Presentation</vt:lpstr>
      <vt:lpstr>The Septuagint</vt:lpstr>
      <vt:lpstr>The New Testament</vt:lpstr>
      <vt:lpstr>Christianity in Britain</vt:lpstr>
      <vt:lpstr>John Wycliffe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Masculinity</dc:title>
  <dc:creator>Mark Watson</dc:creator>
  <cp:lastModifiedBy>Mark Watson</cp:lastModifiedBy>
  <cp:revision>25</cp:revision>
  <dcterms:created xsi:type="dcterms:W3CDTF">2022-11-23T16:57:24Z</dcterms:created>
  <dcterms:modified xsi:type="dcterms:W3CDTF">2024-04-05T12:50:52Z</dcterms:modified>
</cp:coreProperties>
</file>