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256" r:id="rId2"/>
    <p:sldId id="318" r:id="rId3"/>
    <p:sldId id="313" r:id="rId4"/>
    <p:sldId id="258" r:id="rId5"/>
    <p:sldId id="282" r:id="rId6"/>
    <p:sldId id="283" r:id="rId7"/>
    <p:sldId id="319" r:id="rId8"/>
    <p:sldId id="296" r:id="rId9"/>
    <p:sldId id="284" r:id="rId10"/>
    <p:sldId id="286" r:id="rId11"/>
    <p:sldId id="285" r:id="rId12"/>
    <p:sldId id="320" r:id="rId13"/>
    <p:sldId id="297" r:id="rId14"/>
    <p:sldId id="299" r:id="rId15"/>
    <p:sldId id="298" r:id="rId16"/>
    <p:sldId id="308" r:id="rId17"/>
    <p:sldId id="316" r:id="rId18"/>
    <p:sldId id="317" r:id="rId19"/>
    <p:sldId id="302" r:id="rId20"/>
    <p:sldId id="289" r:id="rId21"/>
    <p:sldId id="295" r:id="rId22"/>
    <p:sldId id="314" r:id="rId23"/>
    <p:sldId id="310" r:id="rId24"/>
    <p:sldId id="294" r:id="rId25"/>
    <p:sldId id="322" r:id="rId26"/>
    <p:sldId id="300" r:id="rId27"/>
    <p:sldId id="301" r:id="rId28"/>
    <p:sldId id="291" r:id="rId29"/>
    <p:sldId id="321" r:id="rId30"/>
    <p:sldId id="309" r:id="rId31"/>
    <p:sldId id="311" r:id="rId32"/>
    <p:sldId id="312" r:id="rId33"/>
    <p:sldId id="315" r:id="rId34"/>
    <p:sldId id="28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9900"/>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75211" autoAdjust="0"/>
  </p:normalViewPr>
  <p:slideViewPr>
    <p:cSldViewPr>
      <p:cViewPr varScale="1">
        <p:scale>
          <a:sx n="73" d="100"/>
          <a:sy n="73" d="100"/>
        </p:scale>
        <p:origin x="-106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87BDCD-3D38-419F-A5C6-058445C3E4DA}" type="datetimeFigureOut">
              <a:rPr lang="en-US" smtClean="0"/>
              <a:pPr/>
              <a:t>5/18/2011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2138C-D9F2-43C4-A462-BF6C072EC083}" type="slidenum">
              <a:rPr lang="en-US" smtClean="0"/>
              <a:pPr/>
              <a:t>‹#›</a:t>
            </a:fld>
            <a:endParaRPr lang="en-US"/>
          </a:p>
        </p:txBody>
      </p:sp>
    </p:spTree>
    <p:extLst>
      <p:ext uri="{BB962C8B-B14F-4D97-AF65-F5344CB8AC3E}">
        <p14:creationId xmlns:p14="http://schemas.microsoft.com/office/powerpoint/2010/main" xmlns="" val="249283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762138C-D9F2-43C4-A462-BF6C072EC083}" type="slidenum">
              <a:rPr lang="en-US" smtClean="0"/>
              <a:pPr/>
              <a:t>1</a:t>
            </a:fld>
            <a:endParaRPr lang="en-US"/>
          </a:p>
        </p:txBody>
      </p:sp>
    </p:spTree>
    <p:extLst>
      <p:ext uri="{BB962C8B-B14F-4D97-AF65-F5344CB8AC3E}">
        <p14:creationId xmlns:p14="http://schemas.microsoft.com/office/powerpoint/2010/main" xmlns="" val="1685294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10</a:t>
            </a:fld>
            <a:endParaRPr lang="en-US"/>
          </a:p>
        </p:txBody>
      </p:sp>
    </p:spTree>
    <p:extLst>
      <p:ext uri="{BB962C8B-B14F-4D97-AF65-F5344CB8AC3E}">
        <p14:creationId xmlns:p14="http://schemas.microsoft.com/office/powerpoint/2010/main" xmlns="" val="2559279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11</a:t>
            </a:fld>
            <a:endParaRPr lang="en-US"/>
          </a:p>
        </p:txBody>
      </p:sp>
    </p:spTree>
    <p:extLst>
      <p:ext uri="{BB962C8B-B14F-4D97-AF65-F5344CB8AC3E}">
        <p14:creationId xmlns:p14="http://schemas.microsoft.com/office/powerpoint/2010/main" xmlns="" val="2559279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20</a:t>
            </a:fld>
            <a:endParaRPr lang="en-US"/>
          </a:p>
        </p:txBody>
      </p:sp>
    </p:spTree>
    <p:extLst>
      <p:ext uri="{BB962C8B-B14F-4D97-AF65-F5344CB8AC3E}">
        <p14:creationId xmlns:p14="http://schemas.microsoft.com/office/powerpoint/2010/main" xmlns="" val="255927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28</a:t>
            </a:fld>
            <a:endParaRPr lang="en-US"/>
          </a:p>
        </p:txBody>
      </p:sp>
    </p:spTree>
    <p:extLst>
      <p:ext uri="{BB962C8B-B14F-4D97-AF65-F5344CB8AC3E}">
        <p14:creationId xmlns:p14="http://schemas.microsoft.com/office/powerpoint/2010/main" xmlns="" val="2559279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30</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31</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34</a:t>
            </a:fld>
            <a:endParaRPr lang="en-US"/>
          </a:p>
        </p:txBody>
      </p:sp>
    </p:spTree>
    <p:extLst>
      <p:ext uri="{BB962C8B-B14F-4D97-AF65-F5344CB8AC3E}">
        <p14:creationId xmlns:p14="http://schemas.microsoft.com/office/powerpoint/2010/main" xmlns="" val="225539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4</a:t>
            </a:fld>
            <a:endParaRPr lang="en-US"/>
          </a:p>
        </p:txBody>
      </p:sp>
    </p:spTree>
    <p:extLst>
      <p:ext uri="{BB962C8B-B14F-4D97-AF65-F5344CB8AC3E}">
        <p14:creationId xmlns:p14="http://schemas.microsoft.com/office/powerpoint/2010/main" xmlns="" val="2559279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5</a:t>
            </a:fld>
            <a:endParaRPr lang="en-US"/>
          </a:p>
        </p:txBody>
      </p:sp>
    </p:spTree>
    <p:extLst>
      <p:ext uri="{BB962C8B-B14F-4D97-AF65-F5344CB8AC3E}">
        <p14:creationId xmlns:p14="http://schemas.microsoft.com/office/powerpoint/2010/main" xmlns="" val="2559279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6</a:t>
            </a:fld>
            <a:endParaRPr lang="en-US"/>
          </a:p>
        </p:txBody>
      </p:sp>
    </p:spTree>
    <p:extLst>
      <p:ext uri="{BB962C8B-B14F-4D97-AF65-F5344CB8AC3E}">
        <p14:creationId xmlns:p14="http://schemas.microsoft.com/office/powerpoint/2010/main" xmlns="" val="255927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762138C-D9F2-43C4-A462-BF6C072EC08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62138C-D9F2-43C4-A462-BF6C072EC083}" type="slidenum">
              <a:rPr lang="en-US" smtClean="0"/>
              <a:pPr/>
              <a:t>9</a:t>
            </a:fld>
            <a:endParaRPr lang="en-US"/>
          </a:p>
        </p:txBody>
      </p:sp>
    </p:spTree>
    <p:extLst>
      <p:ext uri="{BB962C8B-B14F-4D97-AF65-F5344CB8AC3E}">
        <p14:creationId xmlns:p14="http://schemas.microsoft.com/office/powerpoint/2010/main" xmlns="" val="2559279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371600"/>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sz="1200"/>
            </a:lvl1pPr>
          </a:lstStyle>
          <a:p>
            <a:fld id="{FAA349F7-2E62-47BE-9652-F66E33348C47}" type="datetimeFigureOut">
              <a:rPr lang="en-US" smtClean="0"/>
              <a:pPr/>
              <a:t>5/18/2011</a:t>
            </a:fld>
            <a:endParaRPr lang="en-US"/>
          </a:p>
        </p:txBody>
      </p:sp>
      <p:sp>
        <p:nvSpPr>
          <p:cNvPr id="3077" name="Rectangle 5"/>
          <p:cNvSpPr>
            <a:spLocks noGrp="1" noChangeArrowheads="1"/>
          </p:cNvSpPr>
          <p:nvPr>
            <p:ph type="ftr" sz="quarter" idx="3"/>
          </p:nvPr>
        </p:nvSpPr>
        <p:spPr/>
        <p:txBody>
          <a:bodyPr/>
          <a:lstStyle>
            <a:lvl1pPr>
              <a:defRPr sz="1200"/>
            </a:lvl1pPr>
          </a:lstStyle>
          <a:p>
            <a:endParaRPr lang="en-US"/>
          </a:p>
        </p:txBody>
      </p:sp>
      <p:sp>
        <p:nvSpPr>
          <p:cNvPr id="3078" name="Rectangle 6"/>
          <p:cNvSpPr>
            <a:spLocks noGrp="1" noChangeArrowheads="1"/>
          </p:cNvSpPr>
          <p:nvPr>
            <p:ph type="sldNum" sz="quarter" idx="4"/>
          </p:nvPr>
        </p:nvSpPr>
        <p:spPr/>
        <p:txBody>
          <a:bodyPr/>
          <a:lstStyle>
            <a:lvl1pPr>
              <a:defRPr sz="1200"/>
            </a:lvl1pPr>
          </a:lstStyle>
          <a:p>
            <a:fld id="{D12BB9FB-2993-44C9-97B2-6C17837F7C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91440" indent="0">
              <a:buNone/>
              <a:defRPr sz="1800"/>
            </a:lvl1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AA349F7-2E62-47BE-9652-F66E33348C47}" type="datetimeFigureOut">
              <a:rPr lang="en-US" smtClean="0"/>
              <a:pPr/>
              <a:t>5/18/2011</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12BB9FB-2993-44C9-97B2-6C17837F7C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FAA349F7-2E62-47BE-9652-F66E33348C47}" type="datetimeFigureOut">
              <a:rPr lang="en-US" smtClean="0"/>
              <a:pPr/>
              <a:t>5/18/2011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D12BB9FB-2993-44C9-97B2-6C17837F7C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rebuchet MS" pitchFamily="34" charset="0"/>
        </a:defRPr>
      </a:lvl2pPr>
      <a:lvl3pPr algn="ctr" rtl="0" eaLnBrk="1" fontAlgn="base" hangingPunct="1">
        <a:spcBef>
          <a:spcPct val="0"/>
        </a:spcBef>
        <a:spcAft>
          <a:spcPct val="0"/>
        </a:spcAft>
        <a:defRPr sz="3600">
          <a:solidFill>
            <a:schemeClr val="tx2"/>
          </a:solidFill>
          <a:latin typeface="Trebuchet MS" pitchFamily="34" charset="0"/>
        </a:defRPr>
      </a:lvl3pPr>
      <a:lvl4pPr algn="ctr" rtl="0" eaLnBrk="1" fontAlgn="base" hangingPunct="1">
        <a:spcBef>
          <a:spcPct val="0"/>
        </a:spcBef>
        <a:spcAft>
          <a:spcPct val="0"/>
        </a:spcAft>
        <a:defRPr sz="3600">
          <a:solidFill>
            <a:schemeClr val="tx2"/>
          </a:solidFill>
          <a:latin typeface="Trebuchet MS" pitchFamily="34" charset="0"/>
        </a:defRPr>
      </a:lvl4pPr>
      <a:lvl5pPr algn="ctr" rtl="0" eaLnBrk="1" fontAlgn="base" hangingPunct="1">
        <a:spcBef>
          <a:spcPct val="0"/>
        </a:spcBef>
        <a:spcAft>
          <a:spcPct val="0"/>
        </a:spcAft>
        <a:defRPr sz="3600">
          <a:solidFill>
            <a:schemeClr val="tx2"/>
          </a:solidFill>
          <a:latin typeface="Trebuchet MS" pitchFamily="34" charset="0"/>
        </a:defRPr>
      </a:lvl5pPr>
      <a:lvl6pPr marL="457200" algn="ctr" rtl="0" eaLnBrk="1" fontAlgn="base" hangingPunct="1">
        <a:spcBef>
          <a:spcPct val="0"/>
        </a:spcBef>
        <a:spcAft>
          <a:spcPct val="0"/>
        </a:spcAft>
        <a:defRPr sz="3600">
          <a:solidFill>
            <a:schemeClr val="tx2"/>
          </a:solidFill>
          <a:latin typeface="Trebuchet MS" pitchFamily="34" charset="0"/>
        </a:defRPr>
      </a:lvl6pPr>
      <a:lvl7pPr marL="914400" algn="ctr" rtl="0" eaLnBrk="1" fontAlgn="base" hangingPunct="1">
        <a:spcBef>
          <a:spcPct val="0"/>
        </a:spcBef>
        <a:spcAft>
          <a:spcPct val="0"/>
        </a:spcAft>
        <a:defRPr sz="3600">
          <a:solidFill>
            <a:schemeClr val="tx2"/>
          </a:solidFill>
          <a:latin typeface="Trebuchet MS" pitchFamily="34" charset="0"/>
        </a:defRPr>
      </a:lvl7pPr>
      <a:lvl8pPr marL="1371600" algn="ctr" rtl="0" eaLnBrk="1" fontAlgn="base" hangingPunct="1">
        <a:spcBef>
          <a:spcPct val="0"/>
        </a:spcBef>
        <a:spcAft>
          <a:spcPct val="0"/>
        </a:spcAft>
        <a:defRPr sz="3600">
          <a:solidFill>
            <a:schemeClr val="tx2"/>
          </a:solidFill>
          <a:latin typeface="Trebuchet MS" pitchFamily="34" charset="0"/>
        </a:defRPr>
      </a:lvl8pPr>
      <a:lvl9pPr marL="1828800" algn="ctr" rtl="0" eaLnBrk="1" fontAlgn="base" hangingPunct="1">
        <a:spcBef>
          <a:spcPct val="0"/>
        </a:spcBef>
        <a:spcAft>
          <a:spcPct val="0"/>
        </a:spcAft>
        <a:defRPr sz="36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flickr.com/photos/gwilmore/2233274479/sizes/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ffeathers.wordpress.com/2010/05/12/aodc-day-1-turning-search-into-fi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loyaltyclip/loyaltyclip.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tradekorea.com/sell-leads-detail/S00008722/Coconut%20Cream.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everypageispageone.com/2011/04/20/why-fine-chunking-and-rich-metadata-dont-mi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learningbywrote.com/blog/?p=20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en.wikipedia.org/wiki/Dmitri_Mendeleev" TargetMode="External"/><Relationship Id="rId2" Type="http://schemas.openxmlformats.org/officeDocument/2006/relationships/slideLayout" Target="../slideLayouts/slideLayout2.xml"/><Relationship Id="rId1" Type="http://schemas.openxmlformats.org/officeDocument/2006/relationships/audio" Target="file:///C:\Users\Tom\Desktop\STC%20Summit%20Presentation%20--%20Findability\radiolab-excerptpart1.mp3" TargetMode="External"/><Relationship Id="rId6" Type="http://schemas.openxmlformats.org/officeDocument/2006/relationships/hyperlink" Target="http://www.wnyc.org/shows/radiolab/episodes/2008/12/12"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mwforum.ontoprise.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vecteezy.com/buildings/1102-Skyscraper-Vector-Pack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n.wikipedia.org/wiki/File:Platypus-sketch.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practical-ia.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Users\Tom\Desktop\STC%20Summit%20Presentation%20--%20Findability\copyandpastevideodemo\copyandpastevideodemo.wmv"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youtube.com/watch?v=YeorwsRR2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838200"/>
            <a:ext cx="7772400" cy="1470025"/>
          </a:xfrm>
        </p:spPr>
        <p:txBody>
          <a:bodyPr/>
          <a:lstStyle/>
          <a:p>
            <a:r>
              <a:rPr lang="en-US" dirty="0" smtClean="0"/>
              <a:t>Organizing Help Content: Breaking Out of Topic-Based Hierarchies</a:t>
            </a:r>
            <a:endParaRPr lang="en-US" dirty="0"/>
          </a:p>
        </p:txBody>
      </p:sp>
      <p:pic>
        <p:nvPicPr>
          <p:cNvPr id="10" name="Picture 9" descr="breakingout.png"/>
          <p:cNvPicPr>
            <a:picLocks noChangeAspect="1"/>
          </p:cNvPicPr>
          <p:nvPr/>
        </p:nvPicPr>
        <p:blipFill>
          <a:blip r:embed="rId3" cstate="print">
            <a:duotone>
              <a:schemeClr val="accent1">
                <a:shade val="45000"/>
                <a:satMod val="135000"/>
              </a:schemeClr>
              <a:prstClr val="white"/>
            </a:duotone>
            <a:lum bright="-10000"/>
          </a:blip>
          <a:stretch>
            <a:fillRect/>
          </a:stretch>
        </p:blipFill>
        <p:spPr>
          <a:xfrm>
            <a:off x="0" y="2471928"/>
            <a:ext cx="9144000" cy="3547872"/>
          </a:xfrm>
          <a:prstGeom prst="rect">
            <a:avLst/>
          </a:prstGeom>
        </p:spPr>
      </p:pic>
      <p:sp>
        <p:nvSpPr>
          <p:cNvPr id="11" name="TextBox 10"/>
          <p:cNvSpPr txBox="1"/>
          <p:nvPr/>
        </p:nvSpPr>
        <p:spPr>
          <a:xfrm>
            <a:off x="4953000" y="2209800"/>
            <a:ext cx="3259226" cy="646331"/>
          </a:xfrm>
          <a:prstGeom prst="rect">
            <a:avLst/>
          </a:prstGeom>
          <a:noFill/>
        </p:spPr>
        <p:txBody>
          <a:bodyPr wrap="none" rtlCol="0">
            <a:spAutoFit/>
          </a:bodyPr>
          <a:lstStyle/>
          <a:p>
            <a:r>
              <a:rPr lang="en-US" dirty="0" smtClean="0">
                <a:solidFill>
                  <a:schemeClr val="bg2">
                    <a:lumMod val="75000"/>
                  </a:schemeClr>
                </a:solidFill>
              </a:rPr>
              <a:t>STC Summit Sacramento 2011</a:t>
            </a:r>
          </a:p>
          <a:p>
            <a:endParaRPr lang="en-US" dirty="0">
              <a:solidFill>
                <a:schemeClr val="bg2">
                  <a:lumMod val="75000"/>
                </a:schemeClr>
              </a:solidFill>
            </a:endParaRPr>
          </a:p>
        </p:txBody>
      </p:sp>
      <p:sp>
        <p:nvSpPr>
          <p:cNvPr id="12" name="TextBox 11"/>
          <p:cNvSpPr txBox="1"/>
          <p:nvPr/>
        </p:nvSpPr>
        <p:spPr>
          <a:xfrm>
            <a:off x="457200" y="6096000"/>
            <a:ext cx="8686800" cy="369332"/>
          </a:xfrm>
          <a:prstGeom prst="rect">
            <a:avLst/>
          </a:prstGeom>
          <a:noFill/>
        </p:spPr>
        <p:txBody>
          <a:bodyPr wrap="square" rtlCol="0">
            <a:spAutoFit/>
          </a:bodyPr>
          <a:lstStyle/>
          <a:p>
            <a:r>
              <a:rPr lang="en-US" dirty="0" smtClean="0"/>
              <a:t>Tom Johnson  •  idratherbewriting.com  •  @</a:t>
            </a:r>
            <a:r>
              <a:rPr lang="en-US" dirty="0" err="1" smtClean="0"/>
              <a:t>tomjohnson</a:t>
            </a:r>
            <a:r>
              <a:rPr lang="en-US" dirty="0" smtClean="0"/>
              <a:t>  •  #stc11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You can create navigation filters based on your content’s facets.</a:t>
            </a:r>
            <a:endParaRPr lang="en-US" dirty="0"/>
          </a:p>
        </p:txBody>
      </p:sp>
      <p:pic>
        <p:nvPicPr>
          <p:cNvPr id="5" name="Content Placeholder 4" descr="diamonds.jpg"/>
          <p:cNvPicPr>
            <a:picLocks noGrp="1" noChangeAspect="1"/>
          </p:cNvPicPr>
          <p:nvPr>
            <p:ph idx="1"/>
          </p:nvPr>
        </p:nvPicPr>
        <p:blipFill>
          <a:blip r:embed="rId3" cstate="print"/>
          <a:stretch>
            <a:fillRect/>
          </a:stretch>
        </p:blipFill>
        <p:spPr>
          <a:xfrm>
            <a:off x="2309018" y="1600200"/>
            <a:ext cx="4525963" cy="4525963"/>
          </a:xfrm>
        </p:spPr>
      </p:pic>
      <p:sp>
        <p:nvSpPr>
          <p:cNvPr id="4" name="TextBox 3"/>
          <p:cNvSpPr txBox="1"/>
          <p:nvPr/>
        </p:nvSpPr>
        <p:spPr>
          <a:xfrm>
            <a:off x="6477000" y="6324600"/>
            <a:ext cx="2362200" cy="276999"/>
          </a:xfrm>
          <a:prstGeom prst="rect">
            <a:avLst/>
          </a:prstGeom>
          <a:noFill/>
        </p:spPr>
        <p:txBody>
          <a:bodyPr wrap="square" rtlCol="0">
            <a:spAutoFit/>
          </a:bodyPr>
          <a:lstStyle/>
          <a:p>
            <a:r>
              <a:rPr lang="en-US" sz="1200" dirty="0" smtClean="0">
                <a:solidFill>
                  <a:schemeClr val="tx1">
                    <a:lumMod val="50000"/>
                    <a:lumOff val="50000"/>
                  </a:schemeClr>
                </a:solidFill>
              </a:rPr>
              <a:t>Image from </a:t>
            </a:r>
            <a:r>
              <a:rPr lang="en-US" sz="1200" dirty="0" err="1" smtClean="0">
                <a:solidFill>
                  <a:schemeClr val="tx1">
                    <a:lumMod val="50000"/>
                    <a:lumOff val="50000"/>
                  </a:schemeClr>
                </a:solidFill>
                <a:hlinkClick r:id="rId4"/>
              </a:rPr>
              <a:t>gwilmore</a:t>
            </a:r>
            <a:r>
              <a:rPr lang="en-US" sz="1200" dirty="0" smtClean="0">
                <a:solidFill>
                  <a:schemeClr val="tx1">
                    <a:lumMod val="50000"/>
                    <a:lumOff val="50000"/>
                  </a:schemeClr>
                </a:solidFill>
                <a:hlinkClick r:id="rId4"/>
              </a:rPr>
              <a:t> on </a:t>
            </a:r>
            <a:r>
              <a:rPr lang="en-US" sz="1200" dirty="0" err="1" smtClean="0">
                <a:solidFill>
                  <a:schemeClr val="tx1">
                    <a:lumMod val="50000"/>
                    <a:lumOff val="50000"/>
                  </a:schemeClr>
                </a:solidFill>
                <a:hlinkClick r:id="rId4"/>
              </a:rPr>
              <a:t>Flickr</a:t>
            </a:r>
            <a:endParaRPr lang="en-U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You can push and pull topics in various arrangements through metadata.</a:t>
            </a:r>
            <a:endParaRPr lang="en-US" dirty="0"/>
          </a:p>
        </p:txBody>
      </p:sp>
      <p:pic>
        <p:nvPicPr>
          <p:cNvPr id="7" name="Picture 6" descr="grooveshark.png"/>
          <p:cNvPicPr>
            <a:picLocks noChangeAspect="1"/>
          </p:cNvPicPr>
          <p:nvPr/>
        </p:nvPicPr>
        <p:blipFill>
          <a:blip r:embed="rId3" cstate="print"/>
          <a:stretch>
            <a:fillRect/>
          </a:stretch>
        </p:blipFill>
        <p:spPr>
          <a:xfrm>
            <a:off x="2057400" y="3048000"/>
            <a:ext cx="6858000" cy="3452130"/>
          </a:xfrm>
          <a:prstGeom prst="rect">
            <a:avLst/>
          </a:prstGeom>
        </p:spPr>
      </p:pic>
      <p:pic>
        <p:nvPicPr>
          <p:cNvPr id="5" name="Content Placeholder 4" descr="id3tags.png"/>
          <p:cNvPicPr>
            <a:picLocks noGrp="1" noChangeAspect="1"/>
          </p:cNvPicPr>
          <p:nvPr>
            <p:ph idx="1"/>
          </p:nvPr>
        </p:nvPicPr>
        <p:blipFill>
          <a:blip r:embed="rId4" cstate="print"/>
          <a:stretch>
            <a:fillRect/>
          </a:stretch>
        </p:blipFill>
        <p:spPr>
          <a:xfrm>
            <a:off x="228600" y="1524000"/>
            <a:ext cx="4295300" cy="3581400"/>
          </a:xfrm>
        </p:spPr>
      </p:pic>
      <p:sp>
        <p:nvSpPr>
          <p:cNvPr id="8" name="Rounded Rectangle 7"/>
          <p:cNvSpPr/>
          <p:nvPr/>
        </p:nvSpPr>
        <p:spPr>
          <a:xfrm>
            <a:off x="4572000" y="3429000"/>
            <a:ext cx="3505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Rounded Rectangle 13"/>
          <p:cNvSpPr/>
          <p:nvPr/>
        </p:nvSpPr>
        <p:spPr>
          <a:xfrm>
            <a:off x="1447800" y="3048000"/>
            <a:ext cx="838200" cy="990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2514600" y="3505200"/>
            <a:ext cx="1752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Entry Points</a:t>
            </a:r>
            <a:endParaRPr lang="en-US" dirty="0"/>
          </a:p>
        </p:txBody>
      </p:sp>
      <p:sp>
        <p:nvSpPr>
          <p:cNvPr id="3" name="Content Placeholder 2"/>
          <p:cNvSpPr>
            <a:spLocks noGrp="1"/>
          </p:cNvSpPr>
          <p:nvPr>
            <p:ph idx="1"/>
          </p:nvPr>
        </p:nvSpPr>
        <p:spPr/>
        <p:txBody>
          <a:bodyPr/>
          <a:lstStyle/>
          <a:p>
            <a:endParaRPr lang="en-US" dirty="0" smtClean="0"/>
          </a:p>
          <a:p>
            <a:pPr>
              <a:buFont typeface="Arial" pitchFamily="34" charset="0"/>
              <a:buChar char="•"/>
            </a:pPr>
            <a:endParaRPr lang="en-US" dirty="0"/>
          </a:p>
        </p:txBody>
      </p:sp>
      <p:sp>
        <p:nvSpPr>
          <p:cNvPr id="5" name="TextBox 4"/>
          <p:cNvSpPr txBox="1"/>
          <p:nvPr/>
        </p:nvSpPr>
        <p:spPr>
          <a:xfrm>
            <a:off x="1371600" y="5486400"/>
            <a:ext cx="2901756" cy="461665"/>
          </a:xfrm>
          <a:prstGeom prst="rect">
            <a:avLst/>
          </a:prstGeom>
          <a:noFill/>
        </p:spPr>
        <p:txBody>
          <a:bodyPr wrap="none" rtlCol="0">
            <a:spAutoFit/>
          </a:bodyPr>
          <a:lstStyle/>
          <a:p>
            <a:r>
              <a:rPr lang="en-US" sz="2400" dirty="0" smtClean="0"/>
              <a:t>Dynamic Navigation</a:t>
            </a:r>
            <a:endParaRPr lang="en-US" sz="2400" dirty="0"/>
          </a:p>
        </p:txBody>
      </p:sp>
      <p:sp>
        <p:nvSpPr>
          <p:cNvPr id="6" name="TextBox 5"/>
          <p:cNvSpPr txBox="1"/>
          <p:nvPr/>
        </p:nvSpPr>
        <p:spPr>
          <a:xfrm>
            <a:off x="5943600" y="5486400"/>
            <a:ext cx="2528256" cy="461665"/>
          </a:xfrm>
          <a:prstGeom prst="rect">
            <a:avLst/>
          </a:prstGeom>
          <a:noFill/>
        </p:spPr>
        <p:txBody>
          <a:bodyPr wrap="none" rtlCol="0">
            <a:spAutoFit/>
          </a:bodyPr>
          <a:lstStyle/>
          <a:p>
            <a:r>
              <a:rPr lang="en-US" sz="2400" dirty="0" smtClean="0"/>
              <a:t>Static Navigation</a:t>
            </a:r>
            <a:endParaRPr lang="en-US" sz="2400" dirty="0"/>
          </a:p>
        </p:txBody>
      </p:sp>
      <p:pic>
        <p:nvPicPr>
          <p:cNvPr id="7" name="Picture 6" descr="staticversusdynamicdelivery.png"/>
          <p:cNvPicPr>
            <a:picLocks noChangeAspect="1"/>
          </p:cNvPicPr>
          <p:nvPr/>
        </p:nvPicPr>
        <p:blipFill>
          <a:blip r:embed="rId2" cstate="print"/>
          <a:stretch>
            <a:fillRect/>
          </a:stretch>
        </p:blipFill>
        <p:spPr>
          <a:xfrm>
            <a:off x="885825" y="1609725"/>
            <a:ext cx="7372350" cy="36385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219200" y="533400"/>
            <a:ext cx="6711412" cy="5682329"/>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91200" y="6324600"/>
            <a:ext cx="3352800" cy="276999"/>
          </a:xfrm>
          <a:prstGeom prst="rect">
            <a:avLst/>
          </a:prstGeom>
          <a:noFill/>
        </p:spPr>
        <p:txBody>
          <a:bodyPr wrap="square" rtlCol="0">
            <a:spAutoFit/>
          </a:bodyPr>
          <a:lstStyle/>
          <a:p>
            <a:r>
              <a:rPr lang="en-US" sz="1200" dirty="0" smtClean="0"/>
              <a:t>Example from </a:t>
            </a:r>
            <a:r>
              <a:rPr lang="en-US" sz="1200" dirty="0" smtClean="0">
                <a:hlinkClick r:id="rId4"/>
              </a:rPr>
              <a:t>Sarah Maddox/Matthew Ellison</a:t>
            </a:r>
            <a:endParaRPr lang="en-US" sz="1200" dirty="0"/>
          </a:p>
        </p:txBody>
      </p:sp>
    </p:spTree>
    <p:extLst>
      <p:ext uri="{BB962C8B-B14F-4D97-AF65-F5344CB8AC3E}">
        <p14:creationId xmlns:p14="http://schemas.microsoft.com/office/powerpoint/2010/main" xmlns="" val="800004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990600" y="685800"/>
            <a:ext cx="6858000" cy="55561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45531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38200" y="685800"/>
            <a:ext cx="7467600" cy="5501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9240113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ulu2.png"/>
          <p:cNvPicPr>
            <a:picLocks noGrp="1" noChangeAspect="1"/>
          </p:cNvPicPr>
          <p:nvPr>
            <p:ph idx="1"/>
          </p:nvPr>
        </p:nvPicPr>
        <p:blipFill>
          <a:blip r:embed="rId3" cstate="print"/>
          <a:stretch>
            <a:fillRect/>
          </a:stretch>
        </p:blipFill>
        <p:spPr>
          <a:xfrm>
            <a:off x="914400" y="838200"/>
            <a:ext cx="6727588" cy="452596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858000" y="4267200"/>
            <a:ext cx="2057400" cy="2362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010400" y="4267200"/>
            <a:ext cx="1905000" cy="2308324"/>
          </a:xfrm>
          <a:prstGeom prst="rect">
            <a:avLst/>
          </a:prstGeom>
          <a:noFill/>
          <a:ln>
            <a:noFill/>
          </a:ln>
        </p:spPr>
        <p:txBody>
          <a:bodyPr wrap="square" rtlCol="0">
            <a:spAutoFit/>
          </a:bodyPr>
          <a:lstStyle/>
          <a:p>
            <a:r>
              <a:rPr lang="en-US" sz="2400" dirty="0" smtClean="0">
                <a:solidFill>
                  <a:srgbClr val="FF0000"/>
                </a:solidFill>
              </a:rPr>
              <a:t>You can choose different entry points into the content.</a:t>
            </a:r>
            <a:endParaRPr lang="en-US" sz="2400" dirty="0">
              <a:solidFill>
                <a:srgbClr val="FF0000"/>
              </a:solidFill>
            </a:endParaRPr>
          </a:p>
        </p:txBody>
      </p:sp>
      <p:sp>
        <p:nvSpPr>
          <p:cNvPr id="5" name="Rounded Rectangle 4"/>
          <p:cNvSpPr/>
          <p:nvPr/>
        </p:nvSpPr>
        <p:spPr>
          <a:xfrm>
            <a:off x="914400" y="1066800"/>
            <a:ext cx="4191000" cy="304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rot="10800000">
            <a:off x="3200400" y="1447800"/>
            <a:ext cx="3657600" cy="3048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623565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1"/>
            <a:ext cx="8229600" cy="2514600"/>
          </a:xfrm>
        </p:spPr>
        <p:txBody>
          <a:bodyPr/>
          <a:lstStyle/>
          <a:p>
            <a:endParaRPr lang="en-US" sz="3200" dirty="0" smtClean="0"/>
          </a:p>
          <a:p>
            <a:r>
              <a:rPr lang="en-US" sz="3200" dirty="0" smtClean="0"/>
              <a:t>“Faceted navigation is arguably the most significant search innovation of the past decade.” </a:t>
            </a:r>
          </a:p>
          <a:p>
            <a:r>
              <a:rPr lang="en-US" sz="3200" dirty="0" smtClean="0"/>
              <a:t>        –- Peter </a:t>
            </a:r>
            <a:r>
              <a:rPr lang="en-US" sz="3200" dirty="0" err="1" smtClean="0"/>
              <a:t>Morville</a:t>
            </a:r>
            <a:r>
              <a:rPr lang="en-US" sz="3200" dirty="0" smtClean="0"/>
              <a:t>, </a:t>
            </a:r>
            <a:r>
              <a:rPr lang="en-US" sz="3200" i="1" dirty="0" smtClean="0"/>
              <a:t>Search Patterns</a:t>
            </a:r>
            <a:endParaRPr lang="en-US" sz="3200" i="1" dirty="0"/>
          </a:p>
        </p:txBody>
      </p:sp>
      <p:pic>
        <p:nvPicPr>
          <p:cNvPr id="4" name="Picture 3" descr="bullet.png"/>
          <p:cNvPicPr>
            <a:picLocks noChangeAspect="1"/>
          </p:cNvPicPr>
          <p:nvPr/>
        </p:nvPicPr>
        <p:blipFill>
          <a:blip r:embed="rId3" cstate="print"/>
          <a:stretch>
            <a:fillRect/>
          </a:stretch>
        </p:blipFill>
        <p:spPr>
          <a:xfrm>
            <a:off x="685800" y="4800600"/>
            <a:ext cx="8001000" cy="139065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oyalty.png"/>
          <p:cNvPicPr>
            <a:picLocks noGrp="1" noChangeAspect="1"/>
          </p:cNvPicPr>
          <p:nvPr>
            <p:ph idx="1"/>
          </p:nvPr>
        </p:nvPicPr>
        <p:blipFill>
          <a:blip r:embed="rId3" cstate="print"/>
          <a:stretch>
            <a:fillRect/>
          </a:stretch>
        </p:blipFill>
        <p:spPr>
          <a:xfrm>
            <a:off x="1219200" y="1219200"/>
            <a:ext cx="6980768" cy="5211763"/>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388665" y="6172200"/>
            <a:ext cx="755335" cy="369332"/>
          </a:xfrm>
          <a:prstGeom prst="rect">
            <a:avLst/>
          </a:prstGeom>
          <a:noFill/>
        </p:spPr>
        <p:txBody>
          <a:bodyPr wrap="none" rtlCol="0">
            <a:spAutoFit/>
          </a:bodyPr>
          <a:lstStyle/>
          <a:p>
            <a:r>
              <a:rPr lang="en-US" dirty="0" smtClean="0">
                <a:hlinkClick r:id="rId4" action="ppaction://hlinkfile"/>
              </a:rPr>
              <a:t>demo</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133600" y="228600"/>
            <a:ext cx="6019800" cy="7755509"/>
          </a:xfrm>
        </p:spPr>
      </p:pic>
      <p:sp>
        <p:nvSpPr>
          <p:cNvPr id="5" name="Rounded Rectangle 4"/>
          <p:cNvSpPr/>
          <p:nvPr/>
        </p:nvSpPr>
        <p:spPr>
          <a:xfrm>
            <a:off x="2286000" y="1295400"/>
            <a:ext cx="1371600" cy="4953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2819400"/>
            <a:ext cx="1905000" cy="1569660"/>
          </a:xfrm>
          <a:prstGeom prst="rect">
            <a:avLst/>
          </a:prstGeom>
          <a:noFill/>
          <a:ln>
            <a:noFill/>
          </a:ln>
        </p:spPr>
        <p:txBody>
          <a:bodyPr wrap="square" rtlCol="0">
            <a:spAutoFit/>
          </a:bodyPr>
          <a:lstStyle/>
          <a:p>
            <a:r>
              <a:rPr lang="en-US" sz="2400" dirty="0" smtClean="0">
                <a:solidFill>
                  <a:srgbClr val="FF0000"/>
                </a:solidFill>
              </a:rPr>
              <a:t>Different entry points into the content.</a:t>
            </a:r>
            <a:endParaRPr lang="en-US" sz="2400" dirty="0">
              <a:solidFill>
                <a:srgbClr val="FF0000"/>
              </a:solidFill>
            </a:endParaRPr>
          </a:p>
        </p:txBody>
      </p:sp>
      <p:cxnSp>
        <p:nvCxnSpPr>
          <p:cNvPr id="9" name="Straight Arrow Connector 8"/>
          <p:cNvCxnSpPr/>
          <p:nvPr/>
        </p:nvCxnSpPr>
        <p:spPr>
          <a:xfrm>
            <a:off x="1371600" y="38100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95670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you find this in a grocery store?</a:t>
            </a:r>
            <a:endParaRPr lang="en-US" dirty="0"/>
          </a:p>
        </p:txBody>
      </p:sp>
      <p:pic>
        <p:nvPicPr>
          <p:cNvPr id="4" name="Content Placeholder 3" descr="coconutcream.png"/>
          <p:cNvPicPr>
            <a:picLocks noGrp="1" noChangeAspect="1"/>
          </p:cNvPicPr>
          <p:nvPr>
            <p:ph idx="1"/>
          </p:nvPr>
        </p:nvPicPr>
        <p:blipFill>
          <a:blip r:embed="rId3" cstate="print"/>
          <a:stretch>
            <a:fillRect/>
          </a:stretch>
        </p:blipFill>
        <p:spPr>
          <a:xfrm>
            <a:off x="2514600" y="1828800"/>
            <a:ext cx="4328857" cy="4308676"/>
          </a:xfrm>
        </p:spPr>
      </p:pic>
      <p:sp>
        <p:nvSpPr>
          <p:cNvPr id="5" name="TextBox 4"/>
          <p:cNvSpPr txBox="1"/>
          <p:nvPr/>
        </p:nvSpPr>
        <p:spPr>
          <a:xfrm>
            <a:off x="7010400" y="6248400"/>
            <a:ext cx="1784015" cy="276999"/>
          </a:xfrm>
          <a:prstGeom prst="rect">
            <a:avLst/>
          </a:prstGeom>
          <a:noFill/>
        </p:spPr>
        <p:txBody>
          <a:bodyPr wrap="none" rtlCol="0">
            <a:spAutoFit/>
          </a:bodyPr>
          <a:lstStyle/>
          <a:p>
            <a:r>
              <a:rPr lang="en-US" sz="1200" dirty="0" smtClean="0"/>
              <a:t>Image from </a:t>
            </a:r>
            <a:r>
              <a:rPr lang="en-US" sz="1200" dirty="0" err="1" smtClean="0">
                <a:hlinkClick r:id="rId4"/>
              </a:rPr>
              <a:t>TradeKorea</a:t>
            </a:r>
            <a:endParaRPr lang="en-US"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 facilitate multiple arrangements, you have to chunk your content.</a:t>
            </a:r>
            <a:endParaRPr lang="en-US" dirty="0"/>
          </a:p>
        </p:txBody>
      </p:sp>
      <p:pic>
        <p:nvPicPr>
          <p:cNvPr id="5" name="Content Placeholder 4" descr="cairns.png"/>
          <p:cNvPicPr>
            <a:picLocks noGrp="1" noChangeAspect="1"/>
          </p:cNvPicPr>
          <p:nvPr>
            <p:ph idx="1"/>
          </p:nvPr>
        </p:nvPicPr>
        <p:blipFill>
          <a:blip r:embed="rId3" cstate="print"/>
          <a:stretch>
            <a:fillRect/>
          </a:stretch>
        </p:blipFill>
        <p:spPr>
          <a:xfrm>
            <a:off x="1828800" y="1524000"/>
            <a:ext cx="5563806" cy="50046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Alarm Clock Metaphor</a:t>
            </a:r>
            <a:endParaRPr lang="en-US" dirty="0"/>
          </a:p>
        </p:txBody>
      </p:sp>
      <p:pic>
        <p:nvPicPr>
          <p:cNvPr id="6" name="Content Placeholder 5" descr="clockpictureresized.jpg"/>
          <p:cNvPicPr>
            <a:picLocks noGrp="1" noChangeAspect="1"/>
          </p:cNvPicPr>
          <p:nvPr>
            <p:ph idx="1"/>
          </p:nvPr>
        </p:nvPicPr>
        <p:blipFill>
          <a:blip r:embed="rId3" cstate="print"/>
          <a:stretch>
            <a:fillRect/>
          </a:stretch>
        </p:blipFill>
        <p:spPr>
          <a:xfrm>
            <a:off x="838200" y="1371600"/>
            <a:ext cx="7192633" cy="4811872"/>
          </a:xfrm>
        </p:spPr>
      </p:pic>
      <p:sp>
        <p:nvSpPr>
          <p:cNvPr id="7" name="TextBox 6"/>
          <p:cNvSpPr txBox="1"/>
          <p:nvPr/>
        </p:nvSpPr>
        <p:spPr>
          <a:xfrm>
            <a:off x="762000" y="6211669"/>
            <a:ext cx="6705600" cy="584775"/>
          </a:xfrm>
          <a:prstGeom prst="rect">
            <a:avLst/>
          </a:prstGeom>
          <a:noFill/>
        </p:spPr>
        <p:txBody>
          <a:bodyPr wrap="square" rtlCol="0">
            <a:spAutoFit/>
          </a:bodyPr>
          <a:lstStyle/>
          <a:p>
            <a:r>
              <a:rPr lang="en-US" sz="1400" i="1" dirty="0" smtClean="0">
                <a:solidFill>
                  <a:schemeClr val="bg2">
                    <a:lumMod val="50000"/>
                  </a:schemeClr>
                </a:solidFill>
              </a:rPr>
              <a:t>Metaphor from Mark Baker’s blog, </a:t>
            </a:r>
            <a:r>
              <a:rPr lang="en-US" sz="1400" i="1" dirty="0" smtClean="0">
                <a:solidFill>
                  <a:schemeClr val="bg2">
                    <a:lumMod val="50000"/>
                  </a:schemeClr>
                </a:solidFill>
                <a:hlinkClick r:id="rId4"/>
              </a:rPr>
              <a:t>Every Page Is Page One</a:t>
            </a:r>
            <a:endParaRPr lang="en-US" sz="1400" i="1" dirty="0" smtClean="0">
              <a:solidFill>
                <a:schemeClr val="bg2">
                  <a:lumMod val="50000"/>
                </a:schemeClr>
              </a:solidFill>
            </a:endParaRPr>
          </a:p>
          <a:p>
            <a:endParaRPr lang="en-US" dirty="0"/>
          </a:p>
        </p:txBody>
      </p:sp>
    </p:spTree>
    <p:extLst>
      <p:ext uri="{BB962C8B-B14F-4D97-AF65-F5344CB8AC3E}">
        <p14:creationId xmlns:p14="http://schemas.microsoft.com/office/powerpoint/2010/main" xmlns="" val="20018471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content into small chunks…</a:t>
            </a:r>
            <a:endParaRPr lang="en-US" dirty="0"/>
          </a:p>
        </p:txBody>
      </p:sp>
      <p:pic>
        <p:nvPicPr>
          <p:cNvPr id="4" name="Content Placeholder 3" descr="clockpiecesresized.jpg"/>
          <p:cNvPicPr>
            <a:picLocks noGrp="1" noChangeAspect="1"/>
          </p:cNvPicPr>
          <p:nvPr>
            <p:ph idx="1"/>
          </p:nvPr>
        </p:nvPicPr>
        <p:blipFill>
          <a:blip r:embed="rId3" cstate="print"/>
          <a:srcRect t="25653" b="21628"/>
          <a:stretch>
            <a:fillRect/>
          </a:stretch>
        </p:blipFill>
        <p:spPr>
          <a:xfrm>
            <a:off x="457200" y="1981200"/>
            <a:ext cx="8225938" cy="32004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only if they have meaning alone.</a:t>
            </a:r>
            <a:endParaRPr lang="en-US" dirty="0"/>
          </a:p>
        </p:txBody>
      </p:sp>
      <p:pic>
        <p:nvPicPr>
          <p:cNvPr id="4" name="Content Placeholder 3" descr="tinyclockpiece1resized.jpg"/>
          <p:cNvPicPr>
            <a:picLocks noGrp="1" noChangeAspect="1"/>
          </p:cNvPicPr>
          <p:nvPr>
            <p:ph idx="1"/>
          </p:nvPr>
        </p:nvPicPr>
        <p:blipFill>
          <a:blip r:embed="rId3" cstate="print"/>
          <a:stretch>
            <a:fillRect/>
          </a:stretch>
        </p:blipFill>
        <p:spPr>
          <a:xfrm>
            <a:off x="609600" y="1447800"/>
            <a:ext cx="3810000" cy="2562225"/>
          </a:xfrm>
        </p:spPr>
      </p:pic>
      <p:pic>
        <p:nvPicPr>
          <p:cNvPr id="5" name="Picture 4" descr="tinyclockpiece2resized.jpg"/>
          <p:cNvPicPr>
            <a:picLocks noChangeAspect="1"/>
          </p:cNvPicPr>
          <p:nvPr/>
        </p:nvPicPr>
        <p:blipFill>
          <a:blip r:embed="rId4" cstate="print"/>
          <a:stretch>
            <a:fillRect/>
          </a:stretch>
        </p:blipFill>
        <p:spPr>
          <a:xfrm>
            <a:off x="4419600" y="3733800"/>
            <a:ext cx="3810000" cy="2581275"/>
          </a:xfrm>
          <a:prstGeom prst="rect">
            <a:avLst/>
          </a:prstGeom>
        </p:spPr>
      </p:pic>
      <p:pic>
        <p:nvPicPr>
          <p:cNvPr id="6" name="Picture 5" descr="tinyclockpiece3resized.jpg"/>
          <p:cNvPicPr>
            <a:picLocks noChangeAspect="1"/>
          </p:cNvPicPr>
          <p:nvPr/>
        </p:nvPicPr>
        <p:blipFill>
          <a:blip r:embed="rId5" cstate="print"/>
          <a:stretch>
            <a:fillRect/>
          </a:stretch>
        </p:blipFill>
        <p:spPr>
          <a:xfrm>
            <a:off x="4419600" y="1447800"/>
            <a:ext cx="3810000" cy="2352675"/>
          </a:xfrm>
          <a:prstGeom prst="rect">
            <a:avLst/>
          </a:prstGeom>
        </p:spPr>
      </p:pic>
      <p:pic>
        <p:nvPicPr>
          <p:cNvPr id="7" name="Picture 6" descr="tinyclockpiece4.jpg"/>
          <p:cNvPicPr>
            <a:picLocks noChangeAspect="1"/>
          </p:cNvPicPr>
          <p:nvPr/>
        </p:nvPicPr>
        <p:blipFill>
          <a:blip r:embed="rId6" cstate="print"/>
          <a:srcRect l="19833" t="8889" r="14056" b="17778"/>
          <a:stretch>
            <a:fillRect/>
          </a:stretch>
        </p:blipFill>
        <p:spPr>
          <a:xfrm>
            <a:off x="609600" y="3810000"/>
            <a:ext cx="3810000" cy="2514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Collage Versus the Painting</a:t>
            </a:r>
            <a:endParaRPr lang="en-US" dirty="0"/>
          </a:p>
        </p:txBody>
      </p:sp>
      <p:pic>
        <p:nvPicPr>
          <p:cNvPr id="4" name="Picture 3" descr="collage and the painting.png"/>
          <p:cNvPicPr>
            <a:picLocks noChangeAspect="1"/>
          </p:cNvPicPr>
          <p:nvPr/>
        </p:nvPicPr>
        <p:blipFill>
          <a:blip r:embed="rId3" cstate="print"/>
          <a:stretch>
            <a:fillRect/>
          </a:stretch>
        </p:blipFill>
        <p:spPr>
          <a:xfrm>
            <a:off x="457200" y="1828800"/>
            <a:ext cx="7876806" cy="4086019"/>
          </a:xfrm>
          <a:prstGeom prst="rect">
            <a:avLst/>
          </a:prstGeom>
        </p:spPr>
      </p:pic>
      <p:sp>
        <p:nvSpPr>
          <p:cNvPr id="5" name="TextBox 4"/>
          <p:cNvSpPr txBox="1"/>
          <p:nvPr/>
        </p:nvSpPr>
        <p:spPr>
          <a:xfrm>
            <a:off x="457200" y="6096000"/>
            <a:ext cx="4724400" cy="307777"/>
          </a:xfrm>
          <a:prstGeom prst="rect">
            <a:avLst/>
          </a:prstGeom>
          <a:noFill/>
        </p:spPr>
        <p:txBody>
          <a:bodyPr wrap="square" rtlCol="0">
            <a:spAutoFit/>
          </a:bodyPr>
          <a:lstStyle/>
          <a:p>
            <a:r>
              <a:rPr lang="en-US" sz="1400" i="1" dirty="0" smtClean="0">
                <a:solidFill>
                  <a:schemeClr val="bg2">
                    <a:lumMod val="50000"/>
                  </a:schemeClr>
                </a:solidFill>
              </a:rPr>
              <a:t>From Don Day’s blog, </a:t>
            </a:r>
            <a:r>
              <a:rPr lang="en-US" sz="1400" i="1" dirty="0" smtClean="0">
                <a:solidFill>
                  <a:schemeClr val="bg2">
                    <a:lumMod val="50000"/>
                  </a:schemeClr>
                </a:solidFill>
                <a:hlinkClick r:id="rId4"/>
              </a:rPr>
              <a:t>Learning by Wrote</a:t>
            </a:r>
            <a:endParaRPr lang="en-US" sz="1400" i="1"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unkingthewiki.png"/>
          <p:cNvPicPr>
            <a:picLocks noGrp="1" noChangeAspect="1"/>
          </p:cNvPicPr>
          <p:nvPr>
            <p:ph idx="1"/>
          </p:nvPr>
        </p:nvPicPr>
        <p:blipFill>
          <a:blip r:embed="rId2" cstate="print"/>
          <a:stretch>
            <a:fillRect/>
          </a:stretch>
        </p:blipFill>
        <p:spPr>
          <a:xfrm>
            <a:off x="1524000" y="1524000"/>
            <a:ext cx="6325194" cy="4695212"/>
          </a:xfrm>
          <a:prstGeom prst="rect">
            <a:avLst/>
          </a:prstGeom>
          <a:ln>
            <a:noFill/>
          </a:ln>
          <a:effectLst>
            <a:outerShdw blurRad="292100" dist="139700" dir="2700000" algn="tl" rotWithShape="0">
              <a:srgbClr val="333333">
                <a:alpha val="65000"/>
              </a:srgbClr>
            </a:outerShdw>
          </a:effectLst>
        </p:spPr>
      </p:pic>
      <p:pic>
        <p:nvPicPr>
          <p:cNvPr id="1026" name="Picture 2" descr="C:\Users\Tom\AppData\Local\Microsoft\Windows\Temporary Internet Files\Content.IE5\G58UPW21\MC900129382[1].wmf"/>
          <p:cNvPicPr>
            <a:picLocks noChangeAspect="1" noChangeArrowheads="1"/>
          </p:cNvPicPr>
          <p:nvPr/>
        </p:nvPicPr>
        <p:blipFill>
          <a:blip r:embed="rId3" cstate="print">
            <a:duotone>
              <a:schemeClr val="accent4">
                <a:shade val="45000"/>
                <a:satMod val="135000"/>
              </a:schemeClr>
              <a:prstClr val="white"/>
            </a:duotone>
          </a:blip>
          <a:srcRect/>
          <a:stretch>
            <a:fillRect/>
          </a:stretch>
        </p:blipFill>
        <p:spPr bwMode="auto">
          <a:xfrm flipH="1">
            <a:off x="5105400" y="2438400"/>
            <a:ext cx="3657600" cy="3305823"/>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attempt at metadata</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752600" y="1295400"/>
            <a:ext cx="5966628" cy="5320861"/>
          </a:xfrm>
        </p:spPr>
      </p:pic>
    </p:spTree>
    <p:extLst>
      <p:ext uri="{BB962C8B-B14F-4D97-AF65-F5344CB8AC3E}">
        <p14:creationId xmlns:p14="http://schemas.microsoft.com/office/powerpoint/2010/main" xmlns="" val="2282755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 metadata into each topic</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371600" y="1371600"/>
            <a:ext cx="6492025" cy="4796348"/>
          </a:xfrm>
        </p:spPr>
      </p:pic>
    </p:spTree>
    <p:extLst>
      <p:ext uri="{BB962C8B-B14F-4D97-AF65-F5344CB8AC3E}">
        <p14:creationId xmlns:p14="http://schemas.microsoft.com/office/powerpoint/2010/main" xmlns="" val="1591697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 the queries based on the metadata</a:t>
            </a:r>
            <a:endParaRPr lang="en-US" dirty="0"/>
          </a:p>
        </p:txBody>
      </p:sp>
      <p:pic>
        <p:nvPicPr>
          <p:cNvPr id="5" name="Content Placeholder 4" descr="semantic_queries.png"/>
          <p:cNvPicPr>
            <a:picLocks noGrp="1" noChangeAspect="1"/>
          </p:cNvPicPr>
          <p:nvPr>
            <p:ph idx="1"/>
          </p:nvPr>
        </p:nvPicPr>
        <p:blipFill>
          <a:blip r:embed="rId3" cstate="print"/>
          <a:stretch>
            <a:fillRect/>
          </a:stretch>
        </p:blipFill>
        <p:spPr>
          <a:xfrm>
            <a:off x="1676400" y="1524000"/>
            <a:ext cx="5941422" cy="49052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users navigation options</a:t>
            </a:r>
            <a:endParaRPr lang="en-US" dirty="0"/>
          </a:p>
        </p:txBody>
      </p:sp>
      <p:pic>
        <p:nvPicPr>
          <p:cNvPr id="4" name="Content Placeholder 3" descr="alternativenavigation.png"/>
          <p:cNvPicPr>
            <a:picLocks noGrp="1" noChangeAspect="1"/>
          </p:cNvPicPr>
          <p:nvPr>
            <p:ph idx="1"/>
          </p:nvPr>
        </p:nvPicPr>
        <p:blipFill>
          <a:blip r:embed="rId2" cstate="print"/>
          <a:stretch>
            <a:fillRect/>
          </a:stretch>
        </p:blipFill>
        <p:spPr>
          <a:xfrm>
            <a:off x="1066800" y="1524000"/>
            <a:ext cx="7492920" cy="51046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isn’t an absolute order to find</a:t>
            </a:r>
            <a:endParaRPr lang="en-US" dirty="0"/>
          </a:p>
        </p:txBody>
      </p:sp>
      <p:pic>
        <p:nvPicPr>
          <p:cNvPr id="4" name="Content Placeholder 3" descr="dmitri-mendeleev.jpg"/>
          <p:cNvPicPr>
            <a:picLocks noGrp="1" noChangeAspect="1"/>
          </p:cNvPicPr>
          <p:nvPr>
            <p:ph idx="1"/>
          </p:nvPr>
        </p:nvPicPr>
        <p:blipFill>
          <a:blip r:embed="rId4" cstate="print"/>
          <a:stretch>
            <a:fillRect/>
          </a:stretch>
        </p:blipFill>
        <p:spPr>
          <a:xfrm>
            <a:off x="4876800" y="1447800"/>
            <a:ext cx="3200400" cy="4494784"/>
          </a:xfrm>
        </p:spPr>
      </p:pic>
      <p:pic>
        <p:nvPicPr>
          <p:cNvPr id="5" name="radiolab-excerptpart1.mp3">
            <a:hlinkClick r:id="" action="ppaction://media"/>
          </p:cNvPr>
          <p:cNvPicPr>
            <a:picLocks noRot="1" noChangeAspect="1"/>
          </p:cNvPicPr>
          <p:nvPr>
            <a:audioFile r:link="rId1"/>
          </p:nvPr>
        </p:nvPicPr>
        <p:blipFill>
          <a:blip r:embed="rId5" cstate="print"/>
          <a:stretch>
            <a:fillRect/>
          </a:stretch>
        </p:blipFill>
        <p:spPr>
          <a:xfrm>
            <a:off x="2667000" y="2362200"/>
            <a:ext cx="533400" cy="533400"/>
          </a:xfrm>
          <a:prstGeom prst="rect">
            <a:avLst/>
          </a:prstGeom>
        </p:spPr>
      </p:pic>
      <p:sp>
        <p:nvSpPr>
          <p:cNvPr id="7" name="TextBox 6"/>
          <p:cNvSpPr txBox="1"/>
          <p:nvPr/>
        </p:nvSpPr>
        <p:spPr>
          <a:xfrm>
            <a:off x="457200" y="2438400"/>
            <a:ext cx="2209800" cy="369332"/>
          </a:xfrm>
          <a:prstGeom prst="rect">
            <a:avLst/>
          </a:prstGeom>
          <a:noFill/>
        </p:spPr>
        <p:txBody>
          <a:bodyPr wrap="square" rtlCol="0">
            <a:spAutoFit/>
          </a:bodyPr>
          <a:lstStyle/>
          <a:p>
            <a:r>
              <a:rPr lang="en-US" dirty="0" err="1" smtClean="0">
                <a:hlinkClick r:id="rId6"/>
              </a:rPr>
              <a:t>Radiolab</a:t>
            </a:r>
            <a:r>
              <a:rPr lang="en-US" dirty="0" smtClean="0">
                <a:hlinkClick r:id="rId6"/>
              </a:rPr>
              <a:t> excerpt</a:t>
            </a:r>
            <a:endParaRPr lang="en-US" dirty="0"/>
          </a:p>
        </p:txBody>
      </p:sp>
      <p:sp>
        <p:nvSpPr>
          <p:cNvPr id="6" name="TextBox 5"/>
          <p:cNvSpPr txBox="1"/>
          <p:nvPr/>
        </p:nvSpPr>
        <p:spPr>
          <a:xfrm>
            <a:off x="6858000" y="6248400"/>
            <a:ext cx="1686167" cy="276999"/>
          </a:xfrm>
          <a:prstGeom prst="rect">
            <a:avLst/>
          </a:prstGeom>
          <a:noFill/>
        </p:spPr>
        <p:txBody>
          <a:bodyPr wrap="none" rtlCol="0">
            <a:spAutoFit/>
          </a:bodyPr>
          <a:lstStyle/>
          <a:p>
            <a:r>
              <a:rPr lang="en-US" sz="1200" dirty="0" smtClean="0"/>
              <a:t>Image from </a:t>
            </a:r>
            <a:r>
              <a:rPr lang="en-US" sz="1200" dirty="0" smtClean="0">
                <a:hlinkClick r:id="rId7"/>
              </a:rPr>
              <a:t>Wikipedia</a:t>
            </a:r>
            <a:endParaRPr lang="en-US" sz="1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09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problem: Everything is a list</a:t>
            </a:r>
            <a:endParaRPr lang="en-US" dirty="0"/>
          </a:p>
        </p:txBody>
      </p:sp>
      <p:pic>
        <p:nvPicPr>
          <p:cNvPr id="6" name="Content Placeholder 5" descr="calendarlists.png"/>
          <p:cNvPicPr>
            <a:picLocks noGrp="1" noChangeAspect="1"/>
          </p:cNvPicPr>
          <p:nvPr>
            <p:ph idx="1"/>
          </p:nvPr>
        </p:nvPicPr>
        <p:blipFill>
          <a:blip r:embed="rId3" cstate="print"/>
          <a:stretch>
            <a:fillRect/>
          </a:stretch>
        </p:blipFill>
        <p:spPr>
          <a:xfrm>
            <a:off x="1524000" y="1371600"/>
            <a:ext cx="5902980" cy="5238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62169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686800" cy="1143000"/>
          </a:xfrm>
        </p:spPr>
        <p:txBody>
          <a:bodyPr/>
          <a:lstStyle/>
          <a:p>
            <a:r>
              <a:rPr lang="en-US" dirty="0" smtClean="0"/>
              <a:t>The Semantic Enterprise wiki’s approach</a:t>
            </a:r>
            <a:endParaRPr lang="en-US" dirty="0"/>
          </a:p>
        </p:txBody>
      </p:sp>
      <p:pic>
        <p:nvPicPr>
          <p:cNvPr id="4" name="Content Placeholder 3" descr="smw1.png"/>
          <p:cNvPicPr>
            <a:picLocks noGrp="1" noChangeAspect="1"/>
          </p:cNvPicPr>
          <p:nvPr>
            <p:ph idx="1"/>
          </p:nvPr>
        </p:nvPicPr>
        <p:blipFill>
          <a:blip r:embed="rId3" cstate="print"/>
          <a:srcRect l="17529" r="24713"/>
          <a:stretch>
            <a:fillRect/>
          </a:stretch>
        </p:blipFill>
        <p:spPr>
          <a:xfrm>
            <a:off x="990600" y="1066800"/>
            <a:ext cx="5181600" cy="5189545"/>
          </a:xfrm>
        </p:spPr>
      </p:pic>
      <p:sp>
        <p:nvSpPr>
          <p:cNvPr id="5" name="TextBox 4"/>
          <p:cNvSpPr txBox="1"/>
          <p:nvPr/>
        </p:nvSpPr>
        <p:spPr>
          <a:xfrm>
            <a:off x="5257800" y="6324600"/>
            <a:ext cx="3886200" cy="369332"/>
          </a:xfrm>
          <a:prstGeom prst="rect">
            <a:avLst/>
          </a:prstGeom>
          <a:noFill/>
        </p:spPr>
        <p:txBody>
          <a:bodyPr wrap="square" rtlCol="0">
            <a:spAutoFit/>
          </a:bodyPr>
          <a:lstStyle/>
          <a:p>
            <a:r>
              <a:rPr lang="en-US" dirty="0" smtClean="0">
                <a:hlinkClick r:id="rId4"/>
              </a:rPr>
              <a:t>http://smwforum.ontoprise.com</a:t>
            </a:r>
            <a:endParaRPr lang="en-US" dirty="0"/>
          </a:p>
        </p:txBody>
      </p:sp>
      <p:pic>
        <p:nvPicPr>
          <p:cNvPr id="6" name="Content Placeholder 7" descr="smw5.png"/>
          <p:cNvPicPr>
            <a:picLocks noChangeAspect="1"/>
          </p:cNvPicPr>
          <p:nvPr/>
        </p:nvPicPr>
        <p:blipFill>
          <a:blip r:embed="rId5" cstate="print"/>
          <a:srcRect l="22785" t="42090" r="21847" b="2350"/>
          <a:stretch>
            <a:fillRect/>
          </a:stretch>
        </p:blipFill>
        <p:spPr bwMode="auto">
          <a:xfrm>
            <a:off x="4648200" y="1981200"/>
            <a:ext cx="4495800" cy="251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Context to Isolated Chunks</a:t>
            </a:r>
            <a:endParaRPr lang="en-US" dirty="0"/>
          </a:p>
        </p:txBody>
      </p:sp>
      <p:pic>
        <p:nvPicPr>
          <p:cNvPr id="6" name="Content Placeholder 5" descr="smw3.png"/>
          <p:cNvPicPr>
            <a:picLocks noGrp="1" noChangeAspect="1"/>
          </p:cNvPicPr>
          <p:nvPr>
            <p:ph idx="1"/>
          </p:nvPr>
        </p:nvPicPr>
        <p:blipFill>
          <a:blip r:embed="rId3" cstate="print"/>
          <a:srcRect l="22222"/>
          <a:stretch>
            <a:fillRect/>
          </a:stretch>
        </p:blipFill>
        <p:spPr>
          <a:xfrm>
            <a:off x="1524000" y="1524000"/>
            <a:ext cx="6858000" cy="4806563"/>
          </a:xfrm>
        </p:spPr>
      </p:pic>
      <p:sp>
        <p:nvSpPr>
          <p:cNvPr id="4" name="Rounded Rectangle 3"/>
          <p:cNvSpPr/>
          <p:nvPr/>
        </p:nvSpPr>
        <p:spPr>
          <a:xfrm>
            <a:off x="1752600" y="2286000"/>
            <a:ext cx="35814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096000" y="1752600"/>
            <a:ext cx="1905000" cy="2209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572000" y="3200400"/>
            <a:ext cx="1371600" cy="2209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tools aren’t capable of the task</a:t>
            </a:r>
            <a:endParaRPr lang="en-US" dirty="0"/>
          </a:p>
        </p:txBody>
      </p:sp>
      <p:pic>
        <p:nvPicPr>
          <p:cNvPr id="4" name="Content Placeholder 3" descr="toolstoknowourtoolssuck.png"/>
          <p:cNvPicPr>
            <a:picLocks noGrp="1" noChangeAspect="1"/>
          </p:cNvPicPr>
          <p:nvPr>
            <p:ph idx="1"/>
          </p:nvPr>
        </p:nvPicPr>
        <p:blipFill>
          <a:blip r:embed="rId3" cstate="print"/>
          <a:stretch>
            <a:fillRect/>
          </a:stretch>
        </p:blipFill>
        <p:spPr>
          <a:xfrm>
            <a:off x="1066800" y="1447800"/>
            <a:ext cx="6905870" cy="4983163"/>
          </a:xfrm>
        </p:spPr>
      </p:pic>
      <p:sp>
        <p:nvSpPr>
          <p:cNvPr id="5" name="TextBox 4"/>
          <p:cNvSpPr txBox="1"/>
          <p:nvPr/>
        </p:nvSpPr>
        <p:spPr>
          <a:xfrm>
            <a:off x="6019800" y="6400800"/>
            <a:ext cx="3124200" cy="276999"/>
          </a:xfrm>
          <a:prstGeom prst="rect">
            <a:avLst/>
          </a:prstGeom>
          <a:noFill/>
        </p:spPr>
        <p:txBody>
          <a:bodyPr wrap="square" rtlCol="0">
            <a:spAutoFit/>
          </a:bodyPr>
          <a:lstStyle/>
          <a:p>
            <a:r>
              <a:rPr lang="en-US" sz="1200" dirty="0" smtClean="0">
                <a:solidFill>
                  <a:schemeClr val="bg2">
                    <a:lumMod val="75000"/>
                  </a:schemeClr>
                </a:solidFill>
                <a:hlinkClick r:id="rId4"/>
              </a:rPr>
              <a:t>Skyscrapers by </a:t>
            </a:r>
            <a:r>
              <a:rPr lang="en-US" sz="1200" dirty="0" err="1" smtClean="0">
                <a:solidFill>
                  <a:schemeClr val="bg2">
                    <a:lumMod val="75000"/>
                  </a:schemeClr>
                </a:solidFill>
                <a:hlinkClick r:id="rId4"/>
              </a:rPr>
              <a:t>freevector</a:t>
            </a:r>
            <a:endParaRPr lang="en-US" sz="1200" dirty="0">
              <a:solidFill>
                <a:schemeClr val="bg2">
                  <a:lumMod val="7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2667000" y="1981200"/>
            <a:ext cx="5029200" cy="3505200"/>
          </a:xfrm>
        </p:spPr>
        <p:txBody>
          <a:bodyPr/>
          <a:lstStyle/>
          <a:p>
            <a:pPr marL="0" indent="0">
              <a:buNone/>
            </a:pPr>
            <a:r>
              <a:rPr lang="en-US" sz="3200" dirty="0" smtClean="0"/>
              <a:t>Tom Johnson</a:t>
            </a:r>
          </a:p>
          <a:p>
            <a:pPr marL="0" indent="0">
              <a:buNone/>
            </a:pPr>
            <a:r>
              <a:rPr lang="en-US" sz="2400" dirty="0" smtClean="0">
                <a:solidFill>
                  <a:schemeClr val="bg2">
                    <a:lumMod val="75000"/>
                  </a:schemeClr>
                </a:solidFill>
              </a:rPr>
              <a:t>Blog:</a:t>
            </a:r>
            <a:r>
              <a:rPr lang="en-US" sz="2400" dirty="0" smtClean="0"/>
              <a:t> Idratherbewriting.com</a:t>
            </a:r>
          </a:p>
          <a:p>
            <a:pPr marL="0" indent="0">
              <a:buNone/>
            </a:pPr>
            <a:r>
              <a:rPr lang="en-US" sz="2400" dirty="0" smtClean="0">
                <a:solidFill>
                  <a:schemeClr val="bg2">
                    <a:lumMod val="75000"/>
                  </a:schemeClr>
                </a:solidFill>
              </a:rPr>
              <a:t>Email: </a:t>
            </a:r>
            <a:r>
              <a:rPr lang="en-US" sz="2400" dirty="0" smtClean="0"/>
              <a:t>tom@idratherbewriting.com</a:t>
            </a:r>
          </a:p>
          <a:p>
            <a:pPr marL="0" indent="0">
              <a:buNone/>
            </a:pPr>
            <a:r>
              <a:rPr lang="en-US" sz="2400" dirty="0" smtClean="0">
                <a:solidFill>
                  <a:schemeClr val="bg2">
                    <a:lumMod val="75000"/>
                  </a:schemeClr>
                </a:solidFill>
              </a:rPr>
              <a:t>Twitter: </a:t>
            </a:r>
            <a:r>
              <a:rPr lang="en-US" sz="2400" dirty="0" smtClean="0"/>
              <a:t>@</a:t>
            </a:r>
            <a:r>
              <a:rPr lang="en-US" sz="2400" dirty="0" err="1" smtClean="0"/>
              <a:t>tomjohnson</a:t>
            </a:r>
            <a:r>
              <a:rPr lang="en-US" sz="2400" dirty="0" smtClean="0"/>
              <a:t> </a:t>
            </a:r>
            <a:endParaRPr lang="en-US" sz="2400" dirty="0"/>
          </a:p>
        </p:txBody>
      </p:sp>
      <p:pic>
        <p:nvPicPr>
          <p:cNvPr id="4" name="Picture 3" descr="tomphotonew.jpg"/>
          <p:cNvPicPr>
            <a:picLocks noChangeAspect="1"/>
          </p:cNvPicPr>
          <p:nvPr/>
        </p:nvPicPr>
        <p:blipFill>
          <a:blip r:embed="rId3" cstate="print"/>
          <a:stretch>
            <a:fillRect/>
          </a:stretch>
        </p:blipFill>
        <p:spPr>
          <a:xfrm>
            <a:off x="381000" y="1981200"/>
            <a:ext cx="1964781" cy="1981200"/>
          </a:xfrm>
          <a:prstGeom prst="rect">
            <a:avLst/>
          </a:prstGeom>
        </p:spPr>
      </p:pic>
    </p:spTree>
    <p:extLst>
      <p:ext uri="{BB962C8B-B14F-4D97-AF65-F5344CB8AC3E}">
        <p14:creationId xmlns:p14="http://schemas.microsoft.com/office/powerpoint/2010/main" xmlns="" val="3550163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p:cNvSpPr txBox="1">
            <a:spLocks/>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Topics frequently</a:t>
            </a:r>
            <a:r>
              <a:rPr kumimoji="0" lang="en-US" sz="3600" b="0" i="0" u="none" strike="noStrike" kern="0" cap="none" spc="0" normalizeH="0" noProof="0" dirty="0" smtClean="0">
                <a:ln>
                  <a:noFill/>
                </a:ln>
                <a:solidFill>
                  <a:schemeClr val="tx2"/>
                </a:solidFill>
                <a:effectLst/>
                <a:uLnTx/>
                <a:uFillTx/>
                <a:latin typeface="+mj-lt"/>
                <a:ea typeface="+mj-ea"/>
                <a:cs typeface="+mj-cs"/>
              </a:rPr>
              <a:t> overlap.</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pic>
        <p:nvPicPr>
          <p:cNvPr id="10" name="Picture 9" descr="Platypus-sketch.jpg"/>
          <p:cNvPicPr>
            <a:picLocks noChangeAspect="1"/>
          </p:cNvPicPr>
          <p:nvPr/>
        </p:nvPicPr>
        <p:blipFill>
          <a:blip r:embed="rId3" cstate="print"/>
          <a:stretch>
            <a:fillRect/>
          </a:stretch>
        </p:blipFill>
        <p:spPr>
          <a:xfrm>
            <a:off x="1600200" y="1600200"/>
            <a:ext cx="6023830" cy="3910013"/>
          </a:xfrm>
          <a:prstGeom prst="rect">
            <a:avLst/>
          </a:prstGeom>
        </p:spPr>
      </p:pic>
      <p:sp>
        <p:nvSpPr>
          <p:cNvPr id="13" name="TextBox 12"/>
          <p:cNvSpPr txBox="1"/>
          <p:nvPr/>
        </p:nvSpPr>
        <p:spPr>
          <a:xfrm>
            <a:off x="838200" y="5715000"/>
            <a:ext cx="7772400" cy="369332"/>
          </a:xfrm>
          <a:prstGeom prst="rect">
            <a:avLst/>
          </a:prstGeom>
          <a:noFill/>
        </p:spPr>
        <p:txBody>
          <a:bodyPr wrap="square" rtlCol="0">
            <a:spAutoFit/>
          </a:bodyPr>
          <a:lstStyle/>
          <a:p>
            <a:r>
              <a:rPr lang="en-US" i="1" dirty="0" smtClean="0"/>
              <a:t>lays eggs • venomous • beaver’s tail • otter feet • duck’s bill </a:t>
            </a:r>
            <a:endParaRPr lang="en-US" i="1" dirty="0"/>
          </a:p>
        </p:txBody>
      </p:sp>
      <p:sp>
        <p:nvSpPr>
          <p:cNvPr id="14" name="TextBox 13"/>
          <p:cNvSpPr txBox="1"/>
          <p:nvPr/>
        </p:nvSpPr>
        <p:spPr>
          <a:xfrm>
            <a:off x="6934200" y="6248401"/>
            <a:ext cx="1981200" cy="276999"/>
          </a:xfrm>
          <a:prstGeom prst="rect">
            <a:avLst/>
          </a:prstGeom>
          <a:noFill/>
        </p:spPr>
        <p:txBody>
          <a:bodyPr wrap="square" rtlCol="0">
            <a:spAutoFit/>
          </a:bodyPr>
          <a:lstStyle/>
          <a:p>
            <a:r>
              <a:rPr lang="en-US" sz="1200" dirty="0" smtClean="0">
                <a:solidFill>
                  <a:schemeClr val="tx1">
                    <a:lumMod val="50000"/>
                    <a:lumOff val="50000"/>
                  </a:schemeClr>
                </a:solidFill>
              </a:rPr>
              <a:t>Image from </a:t>
            </a:r>
            <a:r>
              <a:rPr lang="en-US" sz="1200" dirty="0" smtClean="0">
                <a:solidFill>
                  <a:schemeClr val="tx1">
                    <a:lumMod val="50000"/>
                    <a:lumOff val="50000"/>
                  </a:schemeClr>
                </a:solidFill>
                <a:hlinkClick r:id="rId4"/>
              </a:rPr>
              <a:t>Wikipedia</a:t>
            </a:r>
            <a:endParaRPr lang="en-US" sz="12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Search fails when users don't know exact terms.</a:t>
            </a:r>
            <a:endParaRPr lang="en-US" dirty="0"/>
          </a:p>
        </p:txBody>
      </p:sp>
      <p:pic>
        <p:nvPicPr>
          <p:cNvPr id="5" name="Content Placeholder 4" descr="stubbieholder.png"/>
          <p:cNvPicPr>
            <a:picLocks noGrp="1" noChangeAspect="1"/>
          </p:cNvPicPr>
          <p:nvPr>
            <p:ph idx="1"/>
          </p:nvPr>
        </p:nvPicPr>
        <p:blipFill>
          <a:blip r:embed="rId3" cstate="print"/>
          <a:stretch>
            <a:fillRect/>
          </a:stretch>
        </p:blipFill>
        <p:spPr>
          <a:xfrm>
            <a:off x="1125385" y="1600200"/>
            <a:ext cx="6893229" cy="4525963"/>
          </a:xfrm>
        </p:spPr>
      </p:pic>
      <p:sp>
        <p:nvSpPr>
          <p:cNvPr id="2" name="TextBox 1"/>
          <p:cNvSpPr txBox="1"/>
          <p:nvPr/>
        </p:nvSpPr>
        <p:spPr>
          <a:xfrm>
            <a:off x="304800" y="6248400"/>
            <a:ext cx="7924800" cy="307777"/>
          </a:xfrm>
          <a:prstGeom prst="rect">
            <a:avLst/>
          </a:prstGeom>
          <a:noFill/>
        </p:spPr>
        <p:txBody>
          <a:bodyPr wrap="square" rtlCol="0">
            <a:spAutoFit/>
          </a:bodyPr>
          <a:lstStyle/>
          <a:p>
            <a:r>
              <a:rPr lang="en-US" sz="1400" dirty="0" smtClean="0">
                <a:solidFill>
                  <a:schemeClr val="bg1">
                    <a:lumMod val="50000"/>
                  </a:schemeClr>
                </a:solidFill>
              </a:rPr>
              <a:t>From Donna Spencer’s </a:t>
            </a:r>
            <a:r>
              <a:rPr lang="en-US" sz="1400" i="1" dirty="0" smtClean="0">
                <a:solidFill>
                  <a:schemeClr val="bg1">
                    <a:lumMod val="50000"/>
                  </a:schemeClr>
                </a:solidFill>
                <a:hlinkClick r:id="rId4"/>
              </a:rPr>
              <a:t>Practical Guide to Information Architecture</a:t>
            </a:r>
            <a:endParaRPr lang="en-US" sz="1400" i="1"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Search fails to help you discover unknown unknowns.</a:t>
            </a:r>
            <a:endParaRPr lang="en-US" dirty="0"/>
          </a:p>
        </p:txBody>
      </p:sp>
      <p:pic>
        <p:nvPicPr>
          <p:cNvPr id="7" name="Content Placeholder 6" descr="unknownunknowns-resized.jpg"/>
          <p:cNvPicPr>
            <a:picLocks noGrp="1" noChangeAspect="1"/>
          </p:cNvPicPr>
          <p:nvPr>
            <p:ph idx="1"/>
          </p:nvPr>
        </p:nvPicPr>
        <p:blipFill>
          <a:blip r:embed="rId3" cstate="print"/>
          <a:stretch>
            <a:fillRect/>
          </a:stretch>
        </p:blipFill>
        <p:spPr>
          <a:xfrm>
            <a:off x="1189367" y="1600200"/>
            <a:ext cx="6765266" cy="4525963"/>
          </a:xfrm>
        </p:spPr>
      </p:pic>
      <p:sp>
        <p:nvSpPr>
          <p:cNvPr id="4" name="Rectangle 3"/>
          <p:cNvSpPr/>
          <p:nvPr/>
        </p:nvSpPr>
        <p:spPr>
          <a:xfrm>
            <a:off x="1143000" y="4876800"/>
            <a:ext cx="6858000" cy="160020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“There are known </a:t>
            </a:r>
            <a:r>
              <a:rPr lang="en-US" dirty="0" err="1" smtClean="0">
                <a:solidFill>
                  <a:schemeClr val="tx1"/>
                </a:solidFill>
              </a:rPr>
              <a:t>knowns</a:t>
            </a:r>
            <a:r>
              <a:rPr lang="en-US" dirty="0" smtClean="0">
                <a:solidFill>
                  <a:schemeClr val="tx1"/>
                </a:solidFill>
              </a:rPr>
              <a:t>. These are things we know that we know. There are known unknowns. That is to say, there are things that we now know we don’t know. But there are also unknown unknowns. These are things we do not know we don’t know.” -- Donald Rumsfeld, </a:t>
            </a:r>
            <a:r>
              <a:rPr lang="en-US" dirty="0" err="1" smtClean="0">
                <a:solidFill>
                  <a:schemeClr val="tx1"/>
                </a:solidFill>
              </a:rPr>
              <a:t>qtd</a:t>
            </a:r>
            <a:r>
              <a:rPr lang="en-US" dirty="0" smtClean="0">
                <a:solidFill>
                  <a:schemeClr val="tx1"/>
                </a:solidFill>
              </a:rPr>
              <a:t>. by Peter </a:t>
            </a:r>
            <a:r>
              <a:rPr lang="en-US" dirty="0" err="1" smtClean="0">
                <a:solidFill>
                  <a:schemeClr val="tx1"/>
                </a:solidFill>
              </a:rPr>
              <a:t>Morville</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67600" y="6248400"/>
            <a:ext cx="1446230" cy="276999"/>
          </a:xfrm>
          <a:prstGeom prst="rect">
            <a:avLst/>
          </a:prstGeom>
          <a:noFill/>
        </p:spPr>
        <p:txBody>
          <a:bodyPr wrap="none" rtlCol="0">
            <a:spAutoFit/>
          </a:bodyPr>
          <a:lstStyle/>
          <a:p>
            <a:r>
              <a:rPr lang="en-US" sz="1200" dirty="0" err="1" smtClean="0">
                <a:hlinkClick r:id="rId4"/>
              </a:rPr>
              <a:t>Youtube</a:t>
            </a:r>
            <a:r>
              <a:rPr lang="en-US" sz="1200" dirty="0" smtClean="0">
                <a:hlinkClick r:id="rId4"/>
              </a:rPr>
              <a:t> video link</a:t>
            </a:r>
            <a:endParaRPr lang="en-US" sz="1200" dirty="0"/>
          </a:p>
        </p:txBody>
      </p:sp>
      <p:pic>
        <p:nvPicPr>
          <p:cNvPr id="7" name="copyandpastevideodemo.wmv">
            <a:hlinkClick r:id="" action="ppaction://media"/>
          </p:cNvPr>
          <p:cNvPicPr>
            <a:picLocks noRot="1" noChangeAspect="1"/>
          </p:cNvPicPr>
          <p:nvPr>
            <a:videoFile r:link="rId1"/>
          </p:nvPr>
        </p:nvPicPr>
        <p:blipFill>
          <a:blip r:embed="rId5" cstate="print"/>
          <a:stretch>
            <a:fillRect/>
          </a:stretch>
        </p:blipFill>
        <p:spPr>
          <a:xfrm>
            <a:off x="685800" y="838200"/>
            <a:ext cx="7620000" cy="4305300"/>
          </a:xfrm>
          <a:prstGeom prst="rect">
            <a:avLst/>
          </a:prstGeom>
        </p:spPr>
      </p:pic>
      <p:pic>
        <p:nvPicPr>
          <p:cNvPr id="4" name="Content Placeholder 3" descr="copyappearanceattributes.png"/>
          <p:cNvPicPr>
            <a:picLocks noGrp="1" noChangeAspect="1"/>
          </p:cNvPicPr>
          <p:nvPr>
            <p:ph idx="1"/>
          </p:nvPr>
        </p:nvPicPr>
        <p:blipFill>
          <a:blip r:embed="rId6" cstate="print"/>
          <a:stretch>
            <a:fillRect/>
          </a:stretch>
        </p:blipFill>
        <p:spPr>
          <a:xfrm>
            <a:off x="2209800" y="1524000"/>
            <a:ext cx="6383121"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p:cTn id="12"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3352800"/>
            <a:ext cx="6096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Google Determines </a:t>
            </a:r>
            <a:r>
              <a:rPr lang="en-US" dirty="0" err="1" smtClean="0"/>
              <a:t>Aboutness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8787" y="0"/>
            <a:ext cx="6561881" cy="6561881"/>
          </a:xfrm>
          <a:prstGeom prst="rect">
            <a:avLst/>
          </a:prstGeom>
        </p:spPr>
      </p:pic>
    </p:spTree>
    <p:extLst>
      <p:ext uri="{BB962C8B-B14F-4D97-AF65-F5344CB8AC3E}">
        <p14:creationId xmlns:p14="http://schemas.microsoft.com/office/powerpoint/2010/main" xmlns="" val="3357640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Digital spaces allow near infinite rearrangements</a:t>
            </a:r>
            <a:endParaRPr lang="en-US" dirty="0"/>
          </a:p>
        </p:txBody>
      </p:sp>
      <p:pic>
        <p:nvPicPr>
          <p:cNvPr id="3" name="Content Placeholder 2"/>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b="15175"/>
          <a:stretch/>
        </p:blipFill>
        <p:spPr>
          <a:xfrm>
            <a:off x="990600" y="1447800"/>
            <a:ext cx="7543800" cy="4786631"/>
          </a:xfrm>
        </p:spPr>
      </p:pic>
      <p:sp>
        <p:nvSpPr>
          <p:cNvPr id="4" name="TextBox 3"/>
          <p:cNvSpPr txBox="1"/>
          <p:nvPr/>
        </p:nvSpPr>
        <p:spPr>
          <a:xfrm>
            <a:off x="914400" y="6248400"/>
            <a:ext cx="6172200" cy="307777"/>
          </a:xfrm>
          <a:prstGeom prst="rect">
            <a:avLst/>
          </a:prstGeom>
          <a:noFill/>
        </p:spPr>
        <p:txBody>
          <a:bodyPr wrap="square" rtlCol="0">
            <a:spAutoFit/>
          </a:bodyPr>
          <a:lstStyle/>
          <a:p>
            <a:r>
              <a:rPr lang="en-US" sz="1400" dirty="0" smtClean="0">
                <a:solidFill>
                  <a:schemeClr val="tx1">
                    <a:lumMod val="50000"/>
                    <a:lumOff val="50000"/>
                  </a:schemeClr>
                </a:solidFill>
              </a:rPr>
              <a:t>See David Weinberger’s </a:t>
            </a:r>
            <a:r>
              <a:rPr lang="en-US" sz="1400" i="1" dirty="0" smtClean="0">
                <a:solidFill>
                  <a:schemeClr val="tx1">
                    <a:lumMod val="50000"/>
                    <a:lumOff val="50000"/>
                  </a:schemeClr>
                </a:solidFill>
              </a:rPr>
              <a:t>Everything Is Miscellaneous</a:t>
            </a:r>
            <a:endParaRPr lang="en-US" sz="1400" i="1" dirty="0">
              <a:solidFill>
                <a:schemeClr val="tx1">
                  <a:lumMod val="50000"/>
                  <a:lumOff val="50000"/>
                </a:schemeClr>
              </a:solidFill>
            </a:endParaRPr>
          </a:p>
        </p:txBody>
      </p:sp>
      <p:pic>
        <p:nvPicPr>
          <p:cNvPr id="5" name="Picture 4" descr="everything is misc.jpg"/>
          <p:cNvPicPr>
            <a:picLocks noChangeAspect="1"/>
          </p:cNvPicPr>
          <p:nvPr/>
        </p:nvPicPr>
        <p:blipFill>
          <a:blip r:embed="rId4" cstate="print"/>
          <a:stretch>
            <a:fillRect/>
          </a:stretch>
        </p:blipFill>
        <p:spPr>
          <a:xfrm>
            <a:off x="533400" y="1143000"/>
            <a:ext cx="1198306" cy="1828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oo many file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Too many files design template</Template>
  <TotalTime>1709</TotalTime>
  <Words>407</Words>
  <Application>Microsoft Office PowerPoint</Application>
  <PresentationFormat>On-screen Show (4:3)</PresentationFormat>
  <Paragraphs>85</Paragraphs>
  <Slides>34</Slides>
  <Notes>31</Notes>
  <HiddenSlides>0</HiddenSlides>
  <MMClips>2</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Too many files design template</vt:lpstr>
      <vt:lpstr>Organizing Help Content: Breaking Out of Topic-Based Hierarchies</vt:lpstr>
      <vt:lpstr>Where would you find this in a grocery store?</vt:lpstr>
      <vt:lpstr>There isn’t an absolute order to find</vt:lpstr>
      <vt:lpstr>Slide 4</vt:lpstr>
      <vt:lpstr>Search fails when users don't know exact terms.</vt:lpstr>
      <vt:lpstr>Search fails to help you discover unknown unknowns.</vt:lpstr>
      <vt:lpstr>Slide 7</vt:lpstr>
      <vt:lpstr>How Google Determines Aboutness</vt:lpstr>
      <vt:lpstr>Digital spaces allow near infinite rearrangements</vt:lpstr>
      <vt:lpstr>You can create navigation filters based on your content’s facets.</vt:lpstr>
      <vt:lpstr>You can push and pull topics in various arrangements through metadata.</vt:lpstr>
      <vt:lpstr>Two Types of Entry Points</vt:lpstr>
      <vt:lpstr>Slide 13</vt:lpstr>
      <vt:lpstr>Slide 14</vt:lpstr>
      <vt:lpstr>Slide 15</vt:lpstr>
      <vt:lpstr>Slide 16</vt:lpstr>
      <vt:lpstr>Slide 17</vt:lpstr>
      <vt:lpstr>Slide 18</vt:lpstr>
      <vt:lpstr>Slide 19</vt:lpstr>
      <vt:lpstr>To facilitate multiple arrangements, you have to chunk your content.</vt:lpstr>
      <vt:lpstr>The Alarm Clock Metaphor</vt:lpstr>
      <vt:lpstr>Break content into small chunks…</vt:lpstr>
      <vt:lpstr>But only if they have meaning alone.</vt:lpstr>
      <vt:lpstr>The Collage Versus the Painting</vt:lpstr>
      <vt:lpstr>Slide 25</vt:lpstr>
      <vt:lpstr>My attempt at metadata</vt:lpstr>
      <vt:lpstr>Insert metadata into each topic</vt:lpstr>
      <vt:lpstr>Run the queries based on the metadata</vt:lpstr>
      <vt:lpstr>Give users navigation options</vt:lpstr>
      <vt:lpstr>New problem: Everything is a list</vt:lpstr>
      <vt:lpstr>The Semantic Enterprise wiki’s approach</vt:lpstr>
      <vt:lpstr>Giving Context to Isolated Chunks</vt:lpstr>
      <vt:lpstr>Our tools aren’t capable of the task</vt:lpstr>
      <vt:lpstr>Contact Information</vt:lpstr>
    </vt:vector>
  </TitlesOfParts>
  <Company>LDS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Johnson</dc:creator>
  <cp:lastModifiedBy>Tom</cp:lastModifiedBy>
  <cp:revision>138</cp:revision>
  <dcterms:created xsi:type="dcterms:W3CDTF">2010-04-13T21:35:31Z</dcterms:created>
  <dcterms:modified xsi:type="dcterms:W3CDTF">2011-05-18T22:39:58Z</dcterms:modified>
</cp:coreProperties>
</file>