
<file path=[Content_Types].xml><?xml version="1.0" encoding="utf-8"?>
<Types xmlns="http://schemas.openxmlformats.org/package/2006/content-types">
  <Default Extension="xml" ContentType="application/xml"/>
  <Default Extension="wav" ContentType="audio/wav"/>
  <Default Extension="jpg" ContentType="image/jpeg"/>
  <Default Extension="rels" ContentType="application/vnd.openxmlformats-package.relationships+xml"/>
  <Default Extension="mp4" ContentType="video/unknown"/>
  <Default Extension="xlsx" ContentType="application/vnd.openxmlformats-officedocument.spreadsheetml.sheet"/>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xml" ContentType="application/vnd.openxmlformats-officedocument.drawingml.chart+xml"/>
  <Override PartName="/ppt/notesSlides/notesSlide38.xml" ContentType="application/vnd.openxmlformats-officedocument.presentationml.notesSlide+xml"/>
  <Override PartName="/ppt/charts/chart2.xml" ContentType="application/vnd.openxmlformats-officedocument.drawingml.chart+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41.xml" ContentType="application/vnd.openxmlformats-officedocument.presentationml.notesSlide+xml"/>
  <Override PartName="/ppt/charts/chart4.xml" ContentType="application/vnd.openxmlformats-officedocument.drawingml.chart+xml"/>
  <Override PartName="/ppt/theme/themeOverride2.xml" ContentType="application/vnd.openxmlformats-officedocument.themeOverride+xml"/>
  <Override PartName="/ppt/notesSlides/notesSlide42.xml" ContentType="application/vnd.openxmlformats-officedocument.presentationml.notesSlide+xml"/>
  <Override PartName="/ppt/charts/chart5.xml" ContentType="application/vnd.openxmlformats-officedocument.drawingml.chart+xml"/>
  <Override PartName="/ppt/theme/themeOverride3.xml" ContentType="application/vnd.openxmlformats-officedocument.themeOverride+xml"/>
  <Override PartName="/ppt/notesSlides/notesSlide43.xml" ContentType="application/vnd.openxmlformats-officedocument.presentationml.notesSlide+xml"/>
  <Override PartName="/ppt/charts/chart6.xml" ContentType="application/vnd.openxmlformats-officedocument.drawingml.chart+xml"/>
  <Override PartName="/ppt/notesSlides/notesSlide44.xml" ContentType="application/vnd.openxmlformats-officedocument.presentationml.notesSlide+xml"/>
  <Override PartName="/ppt/charts/chart7.xml" ContentType="application/vnd.openxmlformats-officedocument.drawingml.chart+xml"/>
  <Override PartName="/ppt/theme/themeOverride4.xml" ContentType="application/vnd.openxmlformats-officedocument.themeOverride+xml"/>
  <Override PartName="/ppt/notesSlides/notesSlide45.xml" ContentType="application/vnd.openxmlformats-officedocument.presentationml.notesSlide+xml"/>
  <Override PartName="/ppt/charts/chart8.xml" ContentType="application/vnd.openxmlformats-officedocument.drawingml.chart+xml"/>
  <Override PartName="/ppt/notesSlides/notesSlide46.xml" ContentType="application/vnd.openxmlformats-officedocument.presentationml.notesSlide+xml"/>
  <Override PartName="/ppt/charts/chart9.xml" ContentType="application/vnd.openxmlformats-officedocument.drawingml.chart+xml"/>
  <Override PartName="/ppt/notesSlides/notesSlide47.xml" ContentType="application/vnd.openxmlformats-officedocument.presentationml.notesSlide+xml"/>
  <Override PartName="/ppt/charts/chart10.xml" ContentType="application/vnd.openxmlformats-officedocument.drawingml.chart+xml"/>
  <Override PartName="/ppt/notesSlides/notesSlide48.xml" ContentType="application/vnd.openxmlformats-officedocument.presentationml.notesSlide+xml"/>
  <Override PartName="/ppt/charts/chart11.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1"/>
  </p:sldMasterIdLst>
  <p:notesMasterIdLst>
    <p:notesMasterId r:id="rId72"/>
  </p:notesMasterIdLst>
  <p:sldIdLst>
    <p:sldId id="275" r:id="rId2"/>
    <p:sldId id="417" r:id="rId3"/>
    <p:sldId id="278" r:id="rId4"/>
    <p:sldId id="276" r:id="rId5"/>
    <p:sldId id="279" r:id="rId6"/>
    <p:sldId id="280" r:id="rId7"/>
    <p:sldId id="277" r:id="rId8"/>
    <p:sldId id="359" r:id="rId9"/>
    <p:sldId id="283" r:id="rId10"/>
    <p:sldId id="337" r:id="rId11"/>
    <p:sldId id="414" r:id="rId12"/>
    <p:sldId id="285" r:id="rId13"/>
    <p:sldId id="287" r:id="rId14"/>
    <p:sldId id="288" r:id="rId15"/>
    <p:sldId id="433" r:id="rId16"/>
    <p:sldId id="439" r:id="rId17"/>
    <p:sldId id="440" r:id="rId18"/>
    <p:sldId id="415" r:id="rId19"/>
    <p:sldId id="302" r:id="rId20"/>
    <p:sldId id="303" r:id="rId21"/>
    <p:sldId id="428" r:id="rId22"/>
    <p:sldId id="305" r:id="rId23"/>
    <p:sldId id="453" r:id="rId24"/>
    <p:sldId id="454" r:id="rId25"/>
    <p:sldId id="476" r:id="rId26"/>
    <p:sldId id="456" r:id="rId27"/>
    <p:sldId id="457" r:id="rId28"/>
    <p:sldId id="458" r:id="rId29"/>
    <p:sldId id="473" r:id="rId30"/>
    <p:sldId id="475" r:id="rId31"/>
    <p:sldId id="474" r:id="rId32"/>
    <p:sldId id="477" r:id="rId33"/>
    <p:sldId id="432" r:id="rId34"/>
    <p:sldId id="429" r:id="rId35"/>
    <p:sldId id="430" r:id="rId36"/>
    <p:sldId id="307" r:id="rId37"/>
    <p:sldId id="309" r:id="rId38"/>
    <p:sldId id="308" r:id="rId39"/>
    <p:sldId id="336" r:id="rId40"/>
    <p:sldId id="447" r:id="rId41"/>
    <p:sldId id="446" r:id="rId42"/>
    <p:sldId id="349" r:id="rId43"/>
    <p:sldId id="352" r:id="rId44"/>
    <p:sldId id="344" r:id="rId45"/>
    <p:sldId id="357" r:id="rId46"/>
    <p:sldId id="355" r:id="rId47"/>
    <p:sldId id="442" r:id="rId48"/>
    <p:sldId id="443" r:id="rId49"/>
    <p:sldId id="444" r:id="rId50"/>
    <p:sldId id="445" r:id="rId51"/>
    <p:sldId id="350" r:id="rId52"/>
    <p:sldId id="353" r:id="rId53"/>
    <p:sldId id="431" r:id="rId54"/>
    <p:sldId id="459" r:id="rId55"/>
    <p:sldId id="460" r:id="rId56"/>
    <p:sldId id="461" r:id="rId57"/>
    <p:sldId id="462" r:id="rId58"/>
    <p:sldId id="463" r:id="rId59"/>
    <p:sldId id="464" r:id="rId60"/>
    <p:sldId id="465" r:id="rId61"/>
    <p:sldId id="466" r:id="rId62"/>
    <p:sldId id="467" r:id="rId63"/>
    <p:sldId id="468" r:id="rId64"/>
    <p:sldId id="469" r:id="rId65"/>
    <p:sldId id="470" r:id="rId66"/>
    <p:sldId id="471" r:id="rId67"/>
    <p:sldId id="472" r:id="rId68"/>
    <p:sldId id="435" r:id="rId69"/>
    <p:sldId id="450" r:id="rId70"/>
    <p:sldId id="449" r:id="rId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33A1D4DE-E04D-F343-9D17-8E018CF22249}">
          <p14:sldIdLst>
            <p14:sldId id="275"/>
            <p14:sldId id="417"/>
            <p14:sldId id="278"/>
            <p14:sldId id="276"/>
            <p14:sldId id="279"/>
            <p14:sldId id="280"/>
            <p14:sldId id="277"/>
            <p14:sldId id="359"/>
            <p14:sldId id="283"/>
            <p14:sldId id="337"/>
            <p14:sldId id="414"/>
            <p14:sldId id="285"/>
            <p14:sldId id="287"/>
            <p14:sldId id="288"/>
            <p14:sldId id="433"/>
            <p14:sldId id="439"/>
            <p14:sldId id="440"/>
            <p14:sldId id="415"/>
            <p14:sldId id="302"/>
            <p14:sldId id="303"/>
            <p14:sldId id="428"/>
            <p14:sldId id="305"/>
            <p14:sldId id="453"/>
            <p14:sldId id="454"/>
            <p14:sldId id="476"/>
            <p14:sldId id="456"/>
            <p14:sldId id="457"/>
            <p14:sldId id="458"/>
            <p14:sldId id="473"/>
            <p14:sldId id="475"/>
            <p14:sldId id="474"/>
            <p14:sldId id="477"/>
            <p14:sldId id="432"/>
            <p14:sldId id="429"/>
            <p14:sldId id="430"/>
            <p14:sldId id="307"/>
            <p14:sldId id="309"/>
            <p14:sldId id="308"/>
            <p14:sldId id="336"/>
            <p14:sldId id="447"/>
            <p14:sldId id="446"/>
            <p14:sldId id="349"/>
            <p14:sldId id="352"/>
            <p14:sldId id="344"/>
            <p14:sldId id="357"/>
            <p14:sldId id="355"/>
            <p14:sldId id="442"/>
            <p14:sldId id="443"/>
            <p14:sldId id="444"/>
            <p14:sldId id="445"/>
            <p14:sldId id="350"/>
            <p14:sldId id="353"/>
            <p14:sldId id="431"/>
            <p14:sldId id="459"/>
            <p14:sldId id="460"/>
            <p14:sldId id="461"/>
            <p14:sldId id="462"/>
            <p14:sldId id="463"/>
            <p14:sldId id="464"/>
            <p14:sldId id="465"/>
            <p14:sldId id="466"/>
            <p14:sldId id="467"/>
            <p14:sldId id="468"/>
            <p14:sldId id="469"/>
            <p14:sldId id="470"/>
            <p14:sldId id="471"/>
            <p14:sldId id="472"/>
            <p14:sldId id="435"/>
            <p14:sldId id="450"/>
            <p14:sldId id="44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99393" autoAdjust="0"/>
  </p:normalViewPr>
  <p:slideViewPr>
    <p:cSldViewPr snapToGrid="0" snapToObjects="1">
      <p:cViewPr varScale="1">
        <p:scale>
          <a:sx n="94" d="100"/>
          <a:sy n="94" d="100"/>
        </p:scale>
        <p:origin x="-1520" y="-96"/>
      </p:cViewPr>
      <p:guideLst>
        <p:guide orient="horz" pos="2160"/>
        <p:guide pos="2880"/>
      </p:guideLst>
    </p:cSldViewPr>
  </p:slideViewPr>
  <p:outlineViewPr>
    <p:cViewPr>
      <p:scale>
        <a:sx n="33" d="100"/>
        <a:sy n="33" d="100"/>
      </p:scale>
      <p:origin x="0" y="2776"/>
    </p:cViewPr>
  </p:outlineViewPr>
  <p:notesTextViewPr>
    <p:cViewPr>
      <p:scale>
        <a:sx n="100" d="100"/>
        <a:sy n="100" d="100"/>
      </p:scale>
      <p:origin x="0" y="0"/>
    </p:cViewPr>
  </p:notesTextViewPr>
  <p:sorterViewPr>
    <p:cViewPr>
      <p:scale>
        <a:sx n="66" d="100"/>
        <a:sy n="66" d="100"/>
      </p:scale>
      <p:origin x="0" y="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stacked"/>
        <c:varyColors val="0"/>
        <c:ser>
          <c:idx val="0"/>
          <c:order val="0"/>
          <c:tx>
            <c:strRef>
              <c:f>Sheet1!$B$1</c:f>
              <c:strCache>
                <c:ptCount val="1"/>
                <c:pt idx="0">
                  <c:v>Percent</c:v>
                </c:pt>
              </c:strCache>
            </c:strRef>
          </c:tx>
          <c:invertIfNegative val="0"/>
          <c:cat>
            <c:strRef>
              <c:f>Sheet1!$A$2:$A$10</c:f>
              <c:strCache>
                <c:ptCount val="9"/>
                <c:pt idx="0">
                  <c:v>REST</c:v>
                </c:pt>
                <c:pt idx="1">
                  <c:v>Java</c:v>
                </c:pt>
                <c:pt idx="2">
                  <c:v>C++</c:v>
                </c:pt>
                <c:pt idx="3">
                  <c:v>.NET</c:v>
                </c:pt>
                <c:pt idx="4">
                  <c:v>SOAP</c:v>
                </c:pt>
                <c:pt idx="5">
                  <c:v>JavaScript</c:v>
                </c:pt>
                <c:pt idx="6">
                  <c:v>C</c:v>
                </c:pt>
                <c:pt idx="7">
                  <c:v>iOS</c:v>
                </c:pt>
                <c:pt idx="8">
                  <c:v>Other</c:v>
                </c:pt>
              </c:strCache>
            </c:strRef>
          </c:cat>
          <c:val>
            <c:numRef>
              <c:f>Sheet1!$B$2:$B$10</c:f>
              <c:numCache>
                <c:formatCode>0%</c:formatCode>
                <c:ptCount val="9"/>
                <c:pt idx="0">
                  <c:v>0.78</c:v>
                </c:pt>
                <c:pt idx="1">
                  <c:v>0.41</c:v>
                </c:pt>
                <c:pt idx="2">
                  <c:v>0.41</c:v>
                </c:pt>
                <c:pt idx="3">
                  <c:v>0.28</c:v>
                </c:pt>
                <c:pt idx="4">
                  <c:v>0.22</c:v>
                </c:pt>
                <c:pt idx="5">
                  <c:v>0.16</c:v>
                </c:pt>
                <c:pt idx="6">
                  <c:v>0.13</c:v>
                </c:pt>
                <c:pt idx="7">
                  <c:v>0.06</c:v>
                </c:pt>
                <c:pt idx="8">
                  <c:v>0.03</c:v>
                </c:pt>
              </c:numCache>
            </c:numRef>
          </c:val>
        </c:ser>
        <c:dLbls>
          <c:showLegendKey val="0"/>
          <c:showVal val="0"/>
          <c:showCatName val="0"/>
          <c:showSerName val="0"/>
          <c:showPercent val="0"/>
          <c:showBubbleSize val="0"/>
        </c:dLbls>
        <c:gapWidth val="55"/>
        <c:overlap val="100"/>
        <c:axId val="-2141037128"/>
        <c:axId val="-2141516056"/>
      </c:barChart>
      <c:valAx>
        <c:axId val="-2141516056"/>
        <c:scaling>
          <c:orientation val="minMax"/>
        </c:scaling>
        <c:delete val="0"/>
        <c:axPos val="l"/>
        <c:majorGridlines/>
        <c:numFmt formatCode="0%" sourceLinked="1"/>
        <c:majorTickMark val="none"/>
        <c:minorTickMark val="none"/>
        <c:tickLblPos val="nextTo"/>
        <c:crossAx val="-2141037128"/>
        <c:crosses val="autoZero"/>
        <c:crossBetween val="between"/>
      </c:valAx>
      <c:catAx>
        <c:axId val="-2141037128"/>
        <c:scaling>
          <c:orientation val="minMax"/>
        </c:scaling>
        <c:delete val="0"/>
        <c:axPos val="b"/>
        <c:numFmt formatCode="General" sourceLinked="1"/>
        <c:majorTickMark val="none"/>
        <c:minorTickMark val="none"/>
        <c:tickLblPos val="nextTo"/>
        <c:crossAx val="-2141516056"/>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layout/>
      <c:overlay val="0"/>
    </c:title>
    <c:autoTitleDeleted val="0"/>
    <c:plotArea>
      <c:layout/>
      <c:barChart>
        <c:barDir val="col"/>
        <c:grouping val="stacked"/>
        <c:varyColors val="0"/>
        <c:ser>
          <c:idx val="0"/>
          <c:order val="0"/>
          <c:tx>
            <c:strRef>
              <c:f>Sheet1!$B$1</c:f>
              <c:strCache>
                <c:ptCount val="1"/>
                <c:pt idx="0">
                  <c:v>Percent</c:v>
                </c:pt>
              </c:strCache>
            </c:strRef>
          </c:tx>
          <c:invertIfNegative val="0"/>
          <c:cat>
            <c:strRef>
              <c:f>Sheet1!$A$2:$A$6</c:f>
              <c:strCache>
                <c:ptCount val="5"/>
                <c:pt idx="0">
                  <c:v>Understand code</c:v>
                </c:pt>
                <c:pt idx="1">
                  <c:v>Get info from engineers</c:v>
                </c:pt>
                <c:pt idx="2">
                  <c:v>Create non-ref docs</c:v>
                </c:pt>
                <c:pt idx="3">
                  <c:v>Understand audience</c:v>
                </c:pt>
                <c:pt idx="4">
                  <c:v>Identify dependencies</c:v>
                </c:pt>
              </c:strCache>
            </c:strRef>
          </c:cat>
          <c:val>
            <c:numRef>
              <c:f>Sheet1!$B$2:$B$6</c:f>
              <c:numCache>
                <c:formatCode>0%</c:formatCode>
                <c:ptCount val="5"/>
                <c:pt idx="0">
                  <c:v>0.45</c:v>
                </c:pt>
                <c:pt idx="1">
                  <c:v>0.31</c:v>
                </c:pt>
                <c:pt idx="2">
                  <c:v>0.21</c:v>
                </c:pt>
                <c:pt idx="3">
                  <c:v>0.21</c:v>
                </c:pt>
                <c:pt idx="4">
                  <c:v>0.07</c:v>
                </c:pt>
              </c:numCache>
            </c:numRef>
          </c:val>
        </c:ser>
        <c:dLbls>
          <c:showLegendKey val="0"/>
          <c:showVal val="0"/>
          <c:showCatName val="0"/>
          <c:showSerName val="0"/>
          <c:showPercent val="0"/>
          <c:showBubbleSize val="0"/>
        </c:dLbls>
        <c:gapWidth val="55"/>
        <c:overlap val="100"/>
        <c:axId val="-2137613352"/>
        <c:axId val="-2137616312"/>
      </c:barChart>
      <c:valAx>
        <c:axId val="-2137616312"/>
        <c:scaling>
          <c:orientation val="minMax"/>
        </c:scaling>
        <c:delete val="0"/>
        <c:axPos val="l"/>
        <c:majorGridlines/>
        <c:numFmt formatCode="0%" sourceLinked="1"/>
        <c:majorTickMark val="none"/>
        <c:minorTickMark val="none"/>
        <c:tickLblPos val="nextTo"/>
        <c:crossAx val="-2137613352"/>
        <c:crosses val="autoZero"/>
        <c:crossBetween val="between"/>
      </c:valAx>
      <c:catAx>
        <c:axId val="-2137613352"/>
        <c:scaling>
          <c:orientation val="minMax"/>
        </c:scaling>
        <c:delete val="0"/>
        <c:axPos val="b"/>
        <c:numFmt formatCode="General" sourceLinked="1"/>
        <c:majorTickMark val="none"/>
        <c:minorTickMark val="none"/>
        <c:tickLblPos val="nextTo"/>
        <c:crossAx val="-2137616312"/>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stacked"/>
        <c:varyColors val="0"/>
        <c:ser>
          <c:idx val="0"/>
          <c:order val="0"/>
          <c:tx>
            <c:strRef>
              <c:f>Sheet1!$B$1</c:f>
              <c:strCache>
                <c:ptCount val="1"/>
                <c:pt idx="0">
                  <c:v>Percent</c:v>
                </c:pt>
              </c:strCache>
            </c:strRef>
          </c:tx>
          <c:invertIfNegative val="0"/>
          <c:cat>
            <c:strRef>
              <c:f>Sheet1!$A$2:$A$7</c:f>
              <c:strCache>
                <c:ptCount val="6"/>
                <c:pt idx="0">
                  <c:v>From developers</c:v>
                </c:pt>
                <c:pt idx="1">
                  <c:v>Self-taught</c:v>
                </c:pt>
                <c:pt idx="2">
                  <c:v>Online resources</c:v>
                </c:pt>
                <c:pt idx="3">
                  <c:v>Background as engineer</c:v>
                </c:pt>
                <c:pt idx="4">
                  <c:v>College</c:v>
                </c:pt>
                <c:pt idx="5">
                  <c:v>Books, documentation</c:v>
                </c:pt>
              </c:strCache>
            </c:strRef>
          </c:cat>
          <c:val>
            <c:numRef>
              <c:f>Sheet1!$B$2:$B$7</c:f>
              <c:numCache>
                <c:formatCode>0%</c:formatCode>
                <c:ptCount val="6"/>
                <c:pt idx="0">
                  <c:v>0.46</c:v>
                </c:pt>
                <c:pt idx="1">
                  <c:v>0.44</c:v>
                </c:pt>
                <c:pt idx="2">
                  <c:v>0.39</c:v>
                </c:pt>
                <c:pt idx="3">
                  <c:v>0.32</c:v>
                </c:pt>
                <c:pt idx="4">
                  <c:v>0.29</c:v>
                </c:pt>
                <c:pt idx="5">
                  <c:v>0.27</c:v>
                </c:pt>
              </c:numCache>
            </c:numRef>
          </c:val>
        </c:ser>
        <c:dLbls>
          <c:showLegendKey val="0"/>
          <c:showVal val="0"/>
          <c:showCatName val="0"/>
          <c:showSerName val="0"/>
          <c:showPercent val="0"/>
          <c:showBubbleSize val="0"/>
        </c:dLbls>
        <c:gapWidth val="55"/>
        <c:overlap val="100"/>
        <c:axId val="-2140363496"/>
        <c:axId val="-2140366520"/>
      </c:barChart>
      <c:valAx>
        <c:axId val="-2140366520"/>
        <c:scaling>
          <c:orientation val="minMax"/>
        </c:scaling>
        <c:delete val="0"/>
        <c:axPos val="l"/>
        <c:majorGridlines/>
        <c:numFmt formatCode="0%" sourceLinked="1"/>
        <c:majorTickMark val="none"/>
        <c:minorTickMark val="none"/>
        <c:tickLblPos val="nextTo"/>
        <c:crossAx val="-2140363496"/>
        <c:crosses val="autoZero"/>
        <c:crossBetween val="between"/>
      </c:valAx>
      <c:catAx>
        <c:axId val="-2140363496"/>
        <c:scaling>
          <c:orientation val="minMax"/>
        </c:scaling>
        <c:delete val="0"/>
        <c:axPos val="b"/>
        <c:numFmt formatCode="General" sourceLinked="1"/>
        <c:majorTickMark val="none"/>
        <c:minorTickMark val="none"/>
        <c:tickLblPos val="nextTo"/>
        <c:crossAx val="-2140366520"/>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layout/>
      <c:overlay val="0"/>
    </c:title>
    <c:autoTitleDeleted val="0"/>
    <c:plotArea>
      <c:layout/>
      <c:barChart>
        <c:barDir val="col"/>
        <c:grouping val="stacked"/>
        <c:varyColors val="0"/>
        <c:ser>
          <c:idx val="0"/>
          <c:order val="0"/>
          <c:tx>
            <c:strRef>
              <c:f>Sheet1!$B$1</c:f>
              <c:strCache>
                <c:ptCount val="1"/>
                <c:pt idx="0">
                  <c:v>Percent</c:v>
                </c:pt>
              </c:strCache>
            </c:strRef>
          </c:tx>
          <c:invertIfNegative val="0"/>
          <c:cat>
            <c:strRef>
              <c:f>Sheet1!$A$2:$A$4</c:f>
              <c:strCache>
                <c:ptCount val="3"/>
                <c:pt idx="0">
                  <c:v>No</c:v>
                </c:pt>
                <c:pt idx="1">
                  <c:v>Yes</c:v>
                </c:pt>
                <c:pt idx="2">
                  <c:v>N/A</c:v>
                </c:pt>
              </c:strCache>
            </c:strRef>
          </c:cat>
          <c:val>
            <c:numRef>
              <c:f>Sheet1!$B$2:$B$4</c:f>
              <c:numCache>
                <c:formatCode>0%</c:formatCode>
                <c:ptCount val="3"/>
                <c:pt idx="0">
                  <c:v>0.66</c:v>
                </c:pt>
                <c:pt idx="1">
                  <c:v>0.29</c:v>
                </c:pt>
                <c:pt idx="2">
                  <c:v>0.03</c:v>
                </c:pt>
              </c:numCache>
            </c:numRef>
          </c:val>
        </c:ser>
        <c:dLbls>
          <c:showLegendKey val="0"/>
          <c:showVal val="0"/>
          <c:showCatName val="0"/>
          <c:showSerName val="0"/>
          <c:showPercent val="0"/>
          <c:showBubbleSize val="0"/>
        </c:dLbls>
        <c:gapWidth val="55"/>
        <c:overlap val="100"/>
        <c:axId val="-2139698744"/>
        <c:axId val="-2139701704"/>
      </c:barChart>
      <c:valAx>
        <c:axId val="-2139701704"/>
        <c:scaling>
          <c:orientation val="minMax"/>
        </c:scaling>
        <c:delete val="0"/>
        <c:axPos val="l"/>
        <c:majorGridlines/>
        <c:numFmt formatCode="0%" sourceLinked="1"/>
        <c:majorTickMark val="none"/>
        <c:minorTickMark val="none"/>
        <c:tickLblPos val="nextTo"/>
        <c:crossAx val="-2139698744"/>
        <c:crosses val="autoZero"/>
        <c:crossBetween val="between"/>
      </c:valAx>
      <c:catAx>
        <c:axId val="-2139698744"/>
        <c:scaling>
          <c:orientation val="minMax"/>
        </c:scaling>
        <c:delete val="0"/>
        <c:axPos val="b"/>
        <c:numFmt formatCode="General" sourceLinked="1"/>
        <c:majorTickMark val="none"/>
        <c:minorTickMark val="none"/>
        <c:tickLblPos val="nextTo"/>
        <c:crossAx val="-2139701704"/>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Percent</c:v>
                </c:pt>
              </c:strCache>
            </c:strRef>
          </c:tx>
          <c:invertIfNegative val="0"/>
          <c:cat>
            <c:strRef>
              <c:f>Sheet1!$A$2:$A$9</c:f>
              <c:strCache>
                <c:ptCount val="8"/>
                <c:pt idx="0">
                  <c:v>Other</c:v>
                </c:pt>
                <c:pt idx="1">
                  <c:v>Confluence</c:v>
                </c:pt>
                <c:pt idx="2">
                  <c:v>raw HTML</c:v>
                </c:pt>
                <c:pt idx="3">
                  <c:v>DITA</c:v>
                </c:pt>
                <c:pt idx="4">
                  <c:v>Flare</c:v>
                </c:pt>
                <c:pt idx="5">
                  <c:v>Markdown</c:v>
                </c:pt>
                <c:pt idx="6">
                  <c:v>Framemaker</c:v>
                </c:pt>
                <c:pt idx="7">
                  <c:v>Word</c:v>
                </c:pt>
              </c:strCache>
            </c:strRef>
          </c:cat>
          <c:val>
            <c:numRef>
              <c:f>Sheet1!$B$2:$B$9</c:f>
              <c:numCache>
                <c:formatCode>General</c:formatCode>
                <c:ptCount val="8"/>
                <c:pt idx="0">
                  <c:v>73.0</c:v>
                </c:pt>
                <c:pt idx="1">
                  <c:v>29.0</c:v>
                </c:pt>
                <c:pt idx="2">
                  <c:v>18.0</c:v>
                </c:pt>
                <c:pt idx="3">
                  <c:v>18.0</c:v>
                </c:pt>
                <c:pt idx="4">
                  <c:v>16.0</c:v>
                </c:pt>
                <c:pt idx="5">
                  <c:v>13.0</c:v>
                </c:pt>
                <c:pt idx="6">
                  <c:v>13.0</c:v>
                </c:pt>
                <c:pt idx="7">
                  <c:v>13.0</c:v>
                </c:pt>
              </c:numCache>
            </c:numRef>
          </c:val>
        </c:ser>
        <c:dLbls>
          <c:showLegendKey val="0"/>
          <c:showVal val="0"/>
          <c:showCatName val="0"/>
          <c:showSerName val="0"/>
          <c:showPercent val="0"/>
          <c:showBubbleSize val="0"/>
        </c:dLbls>
        <c:gapWidth val="150"/>
        <c:overlap val="100"/>
        <c:axId val="-2141506888"/>
        <c:axId val="-2141503896"/>
      </c:barChart>
      <c:catAx>
        <c:axId val="-2141506888"/>
        <c:scaling>
          <c:orientation val="minMax"/>
        </c:scaling>
        <c:delete val="0"/>
        <c:axPos val="b"/>
        <c:majorTickMark val="out"/>
        <c:minorTickMark val="none"/>
        <c:tickLblPos val="nextTo"/>
        <c:crossAx val="-2141503896"/>
        <c:crosses val="autoZero"/>
        <c:auto val="1"/>
        <c:lblAlgn val="ctr"/>
        <c:lblOffset val="100"/>
        <c:noMultiLvlLbl val="0"/>
      </c:catAx>
      <c:valAx>
        <c:axId val="-2141503896"/>
        <c:scaling>
          <c:orientation val="minMax"/>
        </c:scaling>
        <c:delete val="0"/>
        <c:axPos val="l"/>
        <c:majorGridlines/>
        <c:numFmt formatCode="General" sourceLinked="1"/>
        <c:majorTickMark val="out"/>
        <c:minorTickMark val="none"/>
        <c:tickLblPos val="nextTo"/>
        <c:crossAx val="-2141506888"/>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Column1</c:v>
                </c:pt>
              </c:strCache>
            </c:strRef>
          </c:tx>
          <c:invertIfNegative val="0"/>
          <c:cat>
            <c:strRef>
              <c:f>Sheet1!$A$2:$A$4</c:f>
              <c:strCache>
                <c:ptCount val="3"/>
                <c:pt idx="0">
                  <c:v>Yes</c:v>
                </c:pt>
                <c:pt idx="1">
                  <c:v>No</c:v>
                </c:pt>
                <c:pt idx="2">
                  <c:v>Sometimes</c:v>
                </c:pt>
              </c:strCache>
            </c:strRef>
          </c:cat>
          <c:val>
            <c:numRef>
              <c:f>Sheet1!$B$2:$B$4</c:f>
              <c:numCache>
                <c:formatCode>0%</c:formatCode>
                <c:ptCount val="3"/>
                <c:pt idx="0">
                  <c:v>0.56</c:v>
                </c:pt>
                <c:pt idx="1">
                  <c:v>0.28</c:v>
                </c:pt>
                <c:pt idx="2">
                  <c:v>0.16</c:v>
                </c:pt>
              </c:numCache>
            </c:numRef>
          </c:val>
        </c:ser>
        <c:dLbls>
          <c:showLegendKey val="0"/>
          <c:showVal val="0"/>
          <c:showCatName val="0"/>
          <c:showSerName val="0"/>
          <c:showPercent val="0"/>
          <c:showBubbleSize val="0"/>
        </c:dLbls>
        <c:gapWidth val="55"/>
        <c:overlap val="100"/>
        <c:axId val="-2139579848"/>
        <c:axId val="-2139582808"/>
      </c:barChart>
      <c:valAx>
        <c:axId val="-2139582808"/>
        <c:scaling>
          <c:orientation val="minMax"/>
        </c:scaling>
        <c:delete val="0"/>
        <c:axPos val="l"/>
        <c:majorGridlines/>
        <c:numFmt formatCode="0%" sourceLinked="1"/>
        <c:majorTickMark val="none"/>
        <c:minorTickMark val="none"/>
        <c:tickLblPos val="nextTo"/>
        <c:crossAx val="-2139579848"/>
        <c:crosses val="autoZero"/>
        <c:crossBetween val="between"/>
      </c:valAx>
      <c:catAx>
        <c:axId val="-2139579848"/>
        <c:scaling>
          <c:orientation val="minMax"/>
        </c:scaling>
        <c:delete val="0"/>
        <c:axPos val="b"/>
        <c:numFmt formatCode="General" sourceLinked="1"/>
        <c:majorTickMark val="none"/>
        <c:minorTickMark val="none"/>
        <c:tickLblPos val="nextTo"/>
        <c:crossAx val="-2139582808"/>
        <c:crosses val="autoZero"/>
        <c:auto val="1"/>
        <c:lblAlgn val="ctr"/>
        <c:lblOffset val="100"/>
        <c:noMultiLvlLbl val="0"/>
      </c:catAx>
    </c:plotArea>
    <c:plotVisOnly val="1"/>
    <c:dispBlanksAs val="gap"/>
    <c:showDLblsOverMax val="0"/>
  </c:chart>
  <c:txPr>
    <a:bodyPr/>
    <a:lstStyle/>
    <a:p>
      <a:pPr>
        <a:defRPr sz="1800"/>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Column1</c:v>
                </c:pt>
              </c:strCache>
            </c:strRef>
          </c:tx>
          <c:invertIfNegative val="0"/>
          <c:cat>
            <c:strRef>
              <c:f>Sheet1!$A$2:$A$7</c:f>
              <c:strCache>
                <c:ptCount val="6"/>
                <c:pt idx="0">
                  <c:v>Eclipse</c:v>
                </c:pt>
                <c:pt idx="1">
                  <c:v>None</c:v>
                </c:pt>
                <c:pt idx="2">
                  <c:v>Visual Studio</c:v>
                </c:pt>
                <c:pt idx="3">
                  <c:v>IntelliJ IDEA</c:v>
                </c:pt>
                <c:pt idx="4">
                  <c:v>Xcode</c:v>
                </c:pt>
                <c:pt idx="5">
                  <c:v>Other</c:v>
                </c:pt>
              </c:strCache>
            </c:strRef>
          </c:cat>
          <c:val>
            <c:numRef>
              <c:f>Sheet1!$B$2:$B$7</c:f>
              <c:numCache>
                <c:formatCode>0%</c:formatCode>
                <c:ptCount val="6"/>
                <c:pt idx="0">
                  <c:v>0.44</c:v>
                </c:pt>
                <c:pt idx="1">
                  <c:v>0.44</c:v>
                </c:pt>
                <c:pt idx="2">
                  <c:v>0.23</c:v>
                </c:pt>
                <c:pt idx="3">
                  <c:v>0.08</c:v>
                </c:pt>
                <c:pt idx="4">
                  <c:v>0.08</c:v>
                </c:pt>
                <c:pt idx="5">
                  <c:v>0.31</c:v>
                </c:pt>
              </c:numCache>
            </c:numRef>
          </c:val>
        </c:ser>
        <c:dLbls>
          <c:showLegendKey val="0"/>
          <c:showVal val="0"/>
          <c:showCatName val="0"/>
          <c:showSerName val="0"/>
          <c:showPercent val="0"/>
          <c:showBubbleSize val="0"/>
        </c:dLbls>
        <c:gapWidth val="55"/>
        <c:overlap val="100"/>
        <c:axId val="-2140905416"/>
        <c:axId val="-2140908440"/>
      </c:barChart>
      <c:valAx>
        <c:axId val="-2140908440"/>
        <c:scaling>
          <c:orientation val="minMax"/>
        </c:scaling>
        <c:delete val="0"/>
        <c:axPos val="l"/>
        <c:majorGridlines/>
        <c:numFmt formatCode="0%" sourceLinked="1"/>
        <c:majorTickMark val="none"/>
        <c:minorTickMark val="none"/>
        <c:tickLblPos val="nextTo"/>
        <c:crossAx val="-2140905416"/>
        <c:crosses val="autoZero"/>
        <c:crossBetween val="between"/>
      </c:valAx>
      <c:catAx>
        <c:axId val="-2140905416"/>
        <c:scaling>
          <c:orientation val="minMax"/>
        </c:scaling>
        <c:delete val="0"/>
        <c:axPos val="b"/>
        <c:numFmt formatCode="General" sourceLinked="1"/>
        <c:majorTickMark val="none"/>
        <c:minorTickMark val="none"/>
        <c:tickLblPos val="nextTo"/>
        <c:crossAx val="-2140908440"/>
        <c:crosses val="autoZero"/>
        <c:auto val="1"/>
        <c:lblAlgn val="ctr"/>
        <c:lblOffset val="100"/>
        <c:noMultiLvlLbl val="0"/>
      </c:catAx>
    </c:plotArea>
    <c:plotVisOnly val="1"/>
    <c:dispBlanksAs val="gap"/>
    <c:showDLblsOverMax val="0"/>
  </c:chart>
  <c:txPr>
    <a:bodyPr/>
    <a:lstStyle/>
    <a:p>
      <a:pPr>
        <a:defRPr sz="1800"/>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stacked"/>
        <c:varyColors val="0"/>
        <c:ser>
          <c:idx val="0"/>
          <c:order val="0"/>
          <c:tx>
            <c:strRef>
              <c:f>Sheet1!$B$1</c:f>
              <c:strCache>
                <c:ptCount val="1"/>
                <c:pt idx="0">
                  <c:v>Percent</c:v>
                </c:pt>
              </c:strCache>
            </c:strRef>
          </c:tx>
          <c:invertIfNegative val="0"/>
          <c:cat>
            <c:strRef>
              <c:f>Sheet1!$A$2:$A$12</c:f>
              <c:strCache>
                <c:ptCount val="11"/>
                <c:pt idx="0">
                  <c:v>Java</c:v>
                </c:pt>
                <c:pt idx="1">
                  <c:v>JavaScript </c:v>
                </c:pt>
                <c:pt idx="2">
                  <c:v>Python</c:v>
                </c:pt>
                <c:pt idx="3">
                  <c:v>C++</c:v>
                </c:pt>
                <c:pt idx="4">
                  <c:v>C# </c:v>
                </c:pt>
                <c:pt idx="5">
                  <c:v>PHP</c:v>
                </c:pt>
                <c:pt idx="6">
                  <c:v>Objective C</c:v>
                </c:pt>
                <c:pt idx="7">
                  <c:v>VB</c:v>
                </c:pt>
                <c:pt idx="8">
                  <c:v>Ruby</c:v>
                </c:pt>
                <c:pt idx="9">
                  <c:v>None </c:v>
                </c:pt>
                <c:pt idx="10">
                  <c:v>Other</c:v>
                </c:pt>
              </c:strCache>
            </c:strRef>
          </c:cat>
          <c:val>
            <c:numRef>
              <c:f>Sheet1!$B$2:$B$12</c:f>
              <c:numCache>
                <c:formatCode>General</c:formatCode>
                <c:ptCount val="11"/>
                <c:pt idx="0">
                  <c:v>22.0</c:v>
                </c:pt>
                <c:pt idx="1">
                  <c:v>20.0</c:v>
                </c:pt>
                <c:pt idx="2">
                  <c:v>15.0</c:v>
                </c:pt>
                <c:pt idx="3">
                  <c:v>8.0</c:v>
                </c:pt>
                <c:pt idx="4">
                  <c:v>8.0</c:v>
                </c:pt>
                <c:pt idx="5">
                  <c:v>8.0</c:v>
                </c:pt>
                <c:pt idx="6">
                  <c:v>4.0</c:v>
                </c:pt>
                <c:pt idx="7">
                  <c:v>4.0</c:v>
                </c:pt>
                <c:pt idx="8">
                  <c:v>3.0</c:v>
                </c:pt>
                <c:pt idx="9">
                  <c:v>3.0</c:v>
                </c:pt>
                <c:pt idx="10">
                  <c:v>3.0</c:v>
                </c:pt>
              </c:numCache>
            </c:numRef>
          </c:val>
        </c:ser>
        <c:dLbls>
          <c:showLegendKey val="0"/>
          <c:showVal val="0"/>
          <c:showCatName val="0"/>
          <c:showSerName val="0"/>
          <c:showPercent val="0"/>
          <c:showBubbleSize val="0"/>
        </c:dLbls>
        <c:gapWidth val="150"/>
        <c:overlap val="100"/>
        <c:axId val="-2139529720"/>
        <c:axId val="-2139547720"/>
      </c:barChart>
      <c:catAx>
        <c:axId val="-2139529720"/>
        <c:scaling>
          <c:orientation val="minMax"/>
        </c:scaling>
        <c:delete val="0"/>
        <c:axPos val="b"/>
        <c:majorTickMark val="out"/>
        <c:minorTickMark val="none"/>
        <c:tickLblPos val="nextTo"/>
        <c:crossAx val="-2139547720"/>
        <c:crosses val="autoZero"/>
        <c:auto val="1"/>
        <c:lblAlgn val="ctr"/>
        <c:lblOffset val="100"/>
        <c:noMultiLvlLbl val="0"/>
      </c:catAx>
      <c:valAx>
        <c:axId val="-2139547720"/>
        <c:scaling>
          <c:orientation val="minMax"/>
        </c:scaling>
        <c:delete val="0"/>
        <c:axPos val="l"/>
        <c:majorGridlines/>
        <c:numFmt formatCode="General" sourceLinked="1"/>
        <c:majorTickMark val="out"/>
        <c:minorTickMark val="none"/>
        <c:tickLblPos val="nextTo"/>
        <c:crossAx val="-21395297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Column1</c:v>
                </c:pt>
              </c:strCache>
            </c:strRef>
          </c:tx>
          <c:invertIfNegative val="0"/>
          <c:cat>
            <c:strRef>
              <c:f>Sheet1!$A$2:$A$4</c:f>
              <c:strCache>
                <c:ptCount val="3"/>
                <c:pt idx="0">
                  <c:v>Yes</c:v>
                </c:pt>
                <c:pt idx="1">
                  <c:v>No</c:v>
                </c:pt>
                <c:pt idx="2">
                  <c:v>Sometimes</c:v>
                </c:pt>
              </c:strCache>
            </c:strRef>
          </c:cat>
          <c:val>
            <c:numRef>
              <c:f>Sheet1!$B$2:$B$4</c:f>
              <c:numCache>
                <c:formatCode>0%</c:formatCode>
                <c:ptCount val="3"/>
                <c:pt idx="0">
                  <c:v>0.36</c:v>
                </c:pt>
                <c:pt idx="1">
                  <c:v>0.33</c:v>
                </c:pt>
                <c:pt idx="2">
                  <c:v>0.31</c:v>
                </c:pt>
              </c:numCache>
            </c:numRef>
          </c:val>
        </c:ser>
        <c:dLbls>
          <c:showLegendKey val="0"/>
          <c:showVal val="0"/>
          <c:showCatName val="0"/>
          <c:showSerName val="0"/>
          <c:showPercent val="0"/>
          <c:showBubbleSize val="0"/>
        </c:dLbls>
        <c:gapWidth val="55"/>
        <c:overlap val="100"/>
        <c:axId val="-2138001064"/>
        <c:axId val="-2137796744"/>
      </c:barChart>
      <c:valAx>
        <c:axId val="-2137796744"/>
        <c:scaling>
          <c:orientation val="minMax"/>
        </c:scaling>
        <c:delete val="0"/>
        <c:axPos val="l"/>
        <c:majorGridlines/>
        <c:numFmt formatCode="0%" sourceLinked="1"/>
        <c:majorTickMark val="none"/>
        <c:minorTickMark val="none"/>
        <c:tickLblPos val="nextTo"/>
        <c:crossAx val="-2138001064"/>
        <c:crosses val="autoZero"/>
        <c:crossBetween val="between"/>
      </c:valAx>
      <c:catAx>
        <c:axId val="-2138001064"/>
        <c:scaling>
          <c:orientation val="minMax"/>
        </c:scaling>
        <c:delete val="0"/>
        <c:axPos val="b"/>
        <c:numFmt formatCode="General" sourceLinked="1"/>
        <c:majorTickMark val="none"/>
        <c:minorTickMark val="none"/>
        <c:tickLblPos val="nextTo"/>
        <c:crossAx val="-2137796744"/>
        <c:crosses val="autoZero"/>
        <c:auto val="1"/>
        <c:lblAlgn val="ctr"/>
        <c:lblOffset val="100"/>
        <c:noMultiLvlLbl val="0"/>
      </c:catAx>
    </c:plotArea>
    <c:plotVisOnly val="1"/>
    <c:dispBlanksAs val="gap"/>
    <c:showDLblsOverMax val="0"/>
  </c:chart>
  <c:txPr>
    <a:bodyPr/>
    <a:lstStyle/>
    <a:p>
      <a:pPr>
        <a:defRPr sz="1800"/>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stacked"/>
        <c:varyColors val="0"/>
        <c:ser>
          <c:idx val="0"/>
          <c:order val="0"/>
          <c:tx>
            <c:strRef>
              <c:f>Sheet1!$B$1</c:f>
              <c:strCache>
                <c:ptCount val="1"/>
                <c:pt idx="0">
                  <c:v>Percent</c:v>
                </c:pt>
              </c:strCache>
            </c:strRef>
          </c:tx>
          <c:invertIfNegative val="0"/>
          <c:cat>
            <c:strRef>
              <c:f>Sheet1!$A$2:$A$3</c:f>
              <c:strCache>
                <c:ptCount val="2"/>
                <c:pt idx="0">
                  <c:v>Yes</c:v>
                </c:pt>
                <c:pt idx="1">
                  <c:v>No</c:v>
                </c:pt>
              </c:strCache>
            </c:strRef>
          </c:cat>
          <c:val>
            <c:numRef>
              <c:f>Sheet1!$B$2:$B$3</c:f>
              <c:numCache>
                <c:formatCode>0%</c:formatCode>
                <c:ptCount val="2"/>
                <c:pt idx="0">
                  <c:v>0.6</c:v>
                </c:pt>
                <c:pt idx="1">
                  <c:v>0.4</c:v>
                </c:pt>
              </c:numCache>
            </c:numRef>
          </c:val>
        </c:ser>
        <c:dLbls>
          <c:showLegendKey val="0"/>
          <c:showVal val="0"/>
          <c:showCatName val="0"/>
          <c:showSerName val="0"/>
          <c:showPercent val="0"/>
          <c:showBubbleSize val="0"/>
        </c:dLbls>
        <c:gapWidth val="55"/>
        <c:overlap val="100"/>
        <c:axId val="-2141396344"/>
        <c:axId val="-2141399304"/>
      </c:barChart>
      <c:valAx>
        <c:axId val="-2141399304"/>
        <c:scaling>
          <c:orientation val="minMax"/>
        </c:scaling>
        <c:delete val="0"/>
        <c:axPos val="l"/>
        <c:majorGridlines/>
        <c:numFmt formatCode="0%" sourceLinked="1"/>
        <c:majorTickMark val="none"/>
        <c:minorTickMark val="none"/>
        <c:tickLblPos val="nextTo"/>
        <c:crossAx val="-2141396344"/>
        <c:crosses val="autoZero"/>
        <c:crossBetween val="between"/>
      </c:valAx>
      <c:catAx>
        <c:axId val="-2141396344"/>
        <c:scaling>
          <c:orientation val="minMax"/>
        </c:scaling>
        <c:delete val="0"/>
        <c:axPos val="b"/>
        <c:numFmt formatCode="General" sourceLinked="1"/>
        <c:majorTickMark val="none"/>
        <c:minorTickMark val="none"/>
        <c:tickLblPos val="nextTo"/>
        <c:crossAx val="-2141399304"/>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stacked"/>
        <c:varyColors val="0"/>
        <c:ser>
          <c:idx val="0"/>
          <c:order val="0"/>
          <c:tx>
            <c:strRef>
              <c:f>Sheet1!$B$1</c:f>
              <c:strCache>
                <c:ptCount val="1"/>
                <c:pt idx="0">
                  <c:v>Column1</c:v>
                </c:pt>
              </c:strCache>
            </c:strRef>
          </c:tx>
          <c:invertIfNegative val="0"/>
          <c:cat>
            <c:strRef>
              <c:f>Sheet1!$A$2:$A$7</c:f>
              <c:strCache>
                <c:ptCount val="6"/>
                <c:pt idx="0">
                  <c:v>Git</c:v>
                </c:pt>
                <c:pt idx="1">
                  <c:v>Perforce</c:v>
                </c:pt>
                <c:pt idx="2">
                  <c:v>No access to code</c:v>
                </c:pt>
                <c:pt idx="3">
                  <c:v>SVN</c:v>
                </c:pt>
                <c:pt idx="4">
                  <c:v>Other</c:v>
                </c:pt>
                <c:pt idx="5">
                  <c:v>Mercurial</c:v>
                </c:pt>
              </c:strCache>
            </c:strRef>
          </c:cat>
          <c:val>
            <c:numRef>
              <c:f>Sheet1!$B$2:$B$7</c:f>
              <c:numCache>
                <c:formatCode>0%</c:formatCode>
                <c:ptCount val="6"/>
                <c:pt idx="0">
                  <c:v>0.38</c:v>
                </c:pt>
                <c:pt idx="1">
                  <c:v>0.29</c:v>
                </c:pt>
                <c:pt idx="2">
                  <c:v>0.24</c:v>
                </c:pt>
                <c:pt idx="3">
                  <c:v>0.14</c:v>
                </c:pt>
                <c:pt idx="4">
                  <c:v>0.12</c:v>
                </c:pt>
                <c:pt idx="5">
                  <c:v>0.05</c:v>
                </c:pt>
              </c:numCache>
            </c:numRef>
          </c:val>
        </c:ser>
        <c:dLbls>
          <c:showLegendKey val="0"/>
          <c:showVal val="0"/>
          <c:showCatName val="0"/>
          <c:showSerName val="0"/>
          <c:showPercent val="0"/>
          <c:showBubbleSize val="0"/>
        </c:dLbls>
        <c:gapWidth val="55"/>
        <c:overlap val="100"/>
        <c:axId val="-2138032760"/>
        <c:axId val="-2138035752"/>
      </c:barChart>
      <c:valAx>
        <c:axId val="-2138035752"/>
        <c:scaling>
          <c:orientation val="minMax"/>
        </c:scaling>
        <c:delete val="0"/>
        <c:axPos val="l"/>
        <c:majorGridlines/>
        <c:numFmt formatCode="0%" sourceLinked="1"/>
        <c:majorTickMark val="none"/>
        <c:minorTickMark val="none"/>
        <c:tickLblPos val="nextTo"/>
        <c:crossAx val="-2138032760"/>
        <c:crosses val="autoZero"/>
        <c:crossBetween val="between"/>
      </c:valAx>
      <c:catAx>
        <c:axId val="-2138032760"/>
        <c:scaling>
          <c:orientation val="minMax"/>
        </c:scaling>
        <c:delete val="0"/>
        <c:axPos val="b"/>
        <c:numFmt formatCode="General" sourceLinked="1"/>
        <c:majorTickMark val="none"/>
        <c:minorTickMark val="none"/>
        <c:tickLblPos val="nextTo"/>
        <c:crossAx val="-2138035752"/>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D12E54-3BF0-5444-A0D2-6F5CD16D9A0B}" type="datetimeFigureOut">
              <a:rPr lang="en-US" smtClean="0"/>
              <a:t>2/2/15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F9321-574A-B344-86E6-920C0F18DE90}" type="slidenum">
              <a:rPr lang="en-US" smtClean="0"/>
              <a:t>‹#›</a:t>
            </a:fld>
            <a:endParaRPr lang="en-US"/>
          </a:p>
        </p:txBody>
      </p:sp>
    </p:spTree>
    <p:extLst>
      <p:ext uri="{BB962C8B-B14F-4D97-AF65-F5344CB8AC3E}">
        <p14:creationId xmlns:p14="http://schemas.microsoft.com/office/powerpoint/2010/main" val="30239286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1</a:t>
            </a:fld>
            <a:endParaRPr lang="en-US"/>
          </a:p>
        </p:txBody>
      </p:sp>
    </p:spTree>
    <p:extLst>
      <p:ext uri="{BB962C8B-B14F-4D97-AF65-F5344CB8AC3E}">
        <p14:creationId xmlns:p14="http://schemas.microsoft.com/office/powerpoint/2010/main" val="381640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10</a:t>
            </a:fld>
            <a:endParaRPr lang="en-US"/>
          </a:p>
        </p:txBody>
      </p:sp>
    </p:spTree>
    <p:extLst>
      <p:ext uri="{BB962C8B-B14F-4D97-AF65-F5344CB8AC3E}">
        <p14:creationId xmlns:p14="http://schemas.microsoft.com/office/powerpoint/2010/main" val="1453711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11</a:t>
            </a:fld>
            <a:endParaRPr lang="en-US"/>
          </a:p>
        </p:txBody>
      </p:sp>
    </p:spTree>
    <p:extLst>
      <p:ext uri="{BB962C8B-B14F-4D97-AF65-F5344CB8AC3E}">
        <p14:creationId xmlns:p14="http://schemas.microsoft.com/office/powerpoint/2010/main" val="9496976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code: http://</a:t>
            </a:r>
            <a:r>
              <a:rPr lang="en-US" dirty="0" err="1" smtClean="0"/>
              <a:t>www.docjar.net</a:t>
            </a:r>
            <a:r>
              <a:rPr lang="en-US" dirty="0" smtClean="0"/>
              <a:t>/html/</a:t>
            </a:r>
            <a:r>
              <a:rPr lang="en-US" dirty="0" err="1" smtClean="0"/>
              <a:t>api</a:t>
            </a:r>
            <a:r>
              <a:rPr lang="en-US" dirty="0" smtClean="0"/>
              <a:t>/java/</a:t>
            </a:r>
            <a:r>
              <a:rPr lang="en-US" dirty="0" err="1" smtClean="0"/>
              <a:t>util</a:t>
            </a:r>
            <a:r>
              <a:rPr lang="en-US" dirty="0" smtClean="0"/>
              <a:t>/</a:t>
            </a:r>
            <a:r>
              <a:rPr lang="en-US" dirty="0" err="1" smtClean="0"/>
              <a:t>Collections.java.html</a:t>
            </a:r>
            <a:endParaRPr lang="en-US" dirty="0" smtClean="0"/>
          </a:p>
        </p:txBody>
      </p:sp>
      <p:sp>
        <p:nvSpPr>
          <p:cNvPr id="4" name="Slide Number Placeholder 3"/>
          <p:cNvSpPr>
            <a:spLocks noGrp="1"/>
          </p:cNvSpPr>
          <p:nvPr>
            <p:ph type="sldNum" sz="quarter" idx="10"/>
          </p:nvPr>
        </p:nvSpPr>
        <p:spPr/>
        <p:txBody>
          <a:bodyPr/>
          <a:lstStyle/>
          <a:p>
            <a:fld id="{ABEC1216-96A2-694D-930D-D8AF66214067}" type="slidenum">
              <a:rPr lang="en-US" smtClean="0"/>
              <a:t>12</a:t>
            </a:fld>
            <a:endParaRPr lang="en-US"/>
          </a:p>
        </p:txBody>
      </p:sp>
    </p:spTree>
    <p:extLst>
      <p:ext uri="{BB962C8B-B14F-4D97-AF65-F5344CB8AC3E}">
        <p14:creationId xmlns:p14="http://schemas.microsoft.com/office/powerpoint/2010/main" val="343280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13</a:t>
            </a:fld>
            <a:endParaRPr lang="en-US"/>
          </a:p>
        </p:txBody>
      </p:sp>
    </p:spTree>
    <p:extLst>
      <p:ext uri="{BB962C8B-B14F-4D97-AF65-F5344CB8AC3E}">
        <p14:creationId xmlns:p14="http://schemas.microsoft.com/office/powerpoint/2010/main" val="3968849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14</a:t>
            </a:fld>
            <a:endParaRPr lang="en-US"/>
          </a:p>
        </p:txBody>
      </p:sp>
    </p:spTree>
    <p:extLst>
      <p:ext uri="{BB962C8B-B14F-4D97-AF65-F5344CB8AC3E}">
        <p14:creationId xmlns:p14="http://schemas.microsoft.com/office/powerpoint/2010/main" val="770507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www.dropbox.com</a:t>
            </a:r>
            <a:r>
              <a:rPr lang="en-US" dirty="0" smtClean="0"/>
              <a:t>/developers/core</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15</a:t>
            </a:fld>
            <a:endParaRPr lang="en-US"/>
          </a:p>
        </p:txBody>
      </p:sp>
    </p:spTree>
    <p:extLst>
      <p:ext uri="{BB962C8B-B14F-4D97-AF65-F5344CB8AC3E}">
        <p14:creationId xmlns:p14="http://schemas.microsoft.com/office/powerpoint/2010/main" val="1005331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16</a:t>
            </a:fld>
            <a:endParaRPr lang="en-US"/>
          </a:p>
        </p:txBody>
      </p:sp>
    </p:spTree>
    <p:extLst>
      <p:ext uri="{BB962C8B-B14F-4D97-AF65-F5344CB8AC3E}">
        <p14:creationId xmlns:p14="http://schemas.microsoft.com/office/powerpoint/2010/main" val="3344635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17</a:t>
            </a:fld>
            <a:endParaRPr lang="en-US"/>
          </a:p>
        </p:txBody>
      </p:sp>
    </p:spTree>
    <p:extLst>
      <p:ext uri="{BB962C8B-B14F-4D97-AF65-F5344CB8AC3E}">
        <p14:creationId xmlns:p14="http://schemas.microsoft.com/office/powerpoint/2010/main" val="2002129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a:t>
            </a:r>
            <a:r>
              <a:rPr lang="en-US" baseline="0" dirty="0" smtClean="0"/>
              <a:t> </a:t>
            </a:r>
            <a:r>
              <a:rPr lang="en-US" baseline="0" dirty="0" err="1" smtClean="0"/>
              <a:t>Programmableweb</a:t>
            </a:r>
            <a:r>
              <a:rPr lang="en-US" baseline="0" dirty="0" smtClean="0"/>
              <a:t> Research Center:</a:t>
            </a:r>
            <a:r>
              <a:rPr lang="en-US" dirty="0" smtClean="0"/>
              <a:t> http://</a:t>
            </a:r>
            <a:r>
              <a:rPr lang="en-US" dirty="0" err="1" smtClean="0"/>
              <a:t>www.programmableweb.com</a:t>
            </a:r>
            <a:r>
              <a:rPr lang="en-US" dirty="0" smtClean="0"/>
              <a:t>/</a:t>
            </a:r>
            <a:r>
              <a:rPr lang="en-US" dirty="0" err="1" smtClean="0"/>
              <a:t>api</a:t>
            </a:r>
            <a:r>
              <a:rPr lang="en-US" dirty="0" smtClean="0"/>
              <a:t>-research</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18</a:t>
            </a:fld>
            <a:endParaRPr lang="en-US"/>
          </a:p>
        </p:txBody>
      </p:sp>
    </p:spTree>
    <p:extLst>
      <p:ext uri="{BB962C8B-B14F-4D97-AF65-F5344CB8AC3E}">
        <p14:creationId xmlns:p14="http://schemas.microsoft.com/office/powerpoint/2010/main" val="375090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19</a:t>
            </a:fld>
            <a:endParaRPr lang="en-US"/>
          </a:p>
        </p:txBody>
      </p:sp>
    </p:spTree>
    <p:extLst>
      <p:ext uri="{BB962C8B-B14F-4D97-AF65-F5344CB8AC3E}">
        <p14:creationId xmlns:p14="http://schemas.microsoft.com/office/powerpoint/2010/main" val="825896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www.programmableweb.com</a:t>
            </a:r>
            <a:r>
              <a:rPr lang="en-US" dirty="0" smtClean="0"/>
              <a:t>/news/</a:t>
            </a:r>
            <a:r>
              <a:rPr lang="en-US" dirty="0" err="1" smtClean="0"/>
              <a:t>api</a:t>
            </a:r>
            <a:r>
              <a:rPr lang="en-US" dirty="0" smtClean="0"/>
              <a:t>-consumers-want-reliability-documentation-and-community/2013/01/07</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2</a:t>
            </a:fld>
            <a:endParaRPr lang="en-US"/>
          </a:p>
        </p:txBody>
      </p:sp>
    </p:spTree>
    <p:extLst>
      <p:ext uri="{BB962C8B-B14F-4D97-AF65-F5344CB8AC3E}">
        <p14:creationId xmlns:p14="http://schemas.microsoft.com/office/powerpoint/2010/main" val="1858773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JSON is more</a:t>
            </a:r>
            <a:r>
              <a:rPr lang="en-US" baseline="0" dirty="0" smtClean="0"/>
              <a:t> popular because it’s lighter and faster.</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20</a:t>
            </a:fld>
            <a:endParaRPr lang="en-US"/>
          </a:p>
        </p:txBody>
      </p:sp>
    </p:spTree>
    <p:extLst>
      <p:ext uri="{BB962C8B-B14F-4D97-AF65-F5344CB8AC3E}">
        <p14:creationId xmlns:p14="http://schemas.microsoft.com/office/powerpoint/2010/main" val="1214078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Demonstrate the variety of parameters you can add to the URL like this.</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21</a:t>
            </a:fld>
            <a:endParaRPr lang="en-US"/>
          </a:p>
        </p:txBody>
      </p:sp>
    </p:spTree>
    <p:extLst>
      <p:ext uri="{BB962C8B-B14F-4D97-AF65-F5344CB8AC3E}">
        <p14:creationId xmlns:p14="http://schemas.microsoft.com/office/powerpoint/2010/main" val="760865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22</a:t>
            </a:fld>
            <a:endParaRPr lang="en-US"/>
          </a:p>
        </p:txBody>
      </p:sp>
    </p:spTree>
    <p:extLst>
      <p:ext uri="{BB962C8B-B14F-4D97-AF65-F5344CB8AC3E}">
        <p14:creationId xmlns:p14="http://schemas.microsoft.com/office/powerpoint/2010/main" val="4236117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23</a:t>
            </a:fld>
            <a:endParaRPr lang="en-US"/>
          </a:p>
        </p:txBody>
      </p:sp>
    </p:spTree>
    <p:extLst>
      <p:ext uri="{BB962C8B-B14F-4D97-AF65-F5344CB8AC3E}">
        <p14:creationId xmlns:p14="http://schemas.microsoft.com/office/powerpoint/2010/main" val="7960180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api.flickr.com</a:t>
            </a:r>
            <a:r>
              <a:rPr lang="en-US" dirty="0" smtClean="0"/>
              <a:t>/services/rest/?method=</a:t>
            </a:r>
            <a:r>
              <a:rPr lang="en-US" dirty="0" err="1" smtClean="0"/>
              <a:t>flickr.galleries.getPhotos&amp;api_key</a:t>
            </a:r>
            <a:r>
              <a:rPr lang="en-US" dirty="0" smtClean="0"/>
              <a:t>=c962d7440cbbfd61785c0952cba8032e&amp;gallery_id=66911286-72157647277042064&amp;format=</a:t>
            </a:r>
            <a:r>
              <a:rPr lang="en-US" dirty="0" err="1" smtClean="0"/>
              <a:t>json&amp;nojsoncallback</a:t>
            </a:r>
            <a:r>
              <a:rPr lang="en-US" dirty="0" smtClean="0"/>
              <a:t>=1</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24</a:t>
            </a:fld>
            <a:endParaRPr lang="en-US"/>
          </a:p>
        </p:txBody>
      </p:sp>
    </p:spTree>
    <p:extLst>
      <p:ext uri="{BB962C8B-B14F-4D97-AF65-F5344CB8AC3E}">
        <p14:creationId xmlns:p14="http://schemas.microsoft.com/office/powerpoint/2010/main" val="21863399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26</a:t>
            </a:fld>
            <a:endParaRPr lang="en-US"/>
          </a:p>
        </p:txBody>
      </p:sp>
    </p:spTree>
    <p:extLst>
      <p:ext uri="{BB962C8B-B14F-4D97-AF65-F5344CB8AC3E}">
        <p14:creationId xmlns:p14="http://schemas.microsoft.com/office/powerpoint/2010/main" val="2444845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27</a:t>
            </a:fld>
            <a:endParaRPr lang="en-US"/>
          </a:p>
        </p:txBody>
      </p:sp>
    </p:spTree>
    <p:extLst>
      <p:ext uri="{BB962C8B-B14F-4D97-AF65-F5344CB8AC3E}">
        <p14:creationId xmlns:p14="http://schemas.microsoft.com/office/powerpoint/2010/main" val="1870020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28</a:t>
            </a:fld>
            <a:endParaRPr lang="en-US"/>
          </a:p>
        </p:txBody>
      </p:sp>
    </p:spTree>
    <p:extLst>
      <p:ext uri="{BB962C8B-B14F-4D97-AF65-F5344CB8AC3E}">
        <p14:creationId xmlns:p14="http://schemas.microsoft.com/office/powerpoint/2010/main" val="3723422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idratherbewriting.com</a:t>
            </a:r>
            <a:r>
              <a:rPr lang="en-US" dirty="0" smtClean="0"/>
              <a:t>/2015/02/01/creating-context-sensitive-help-by-converting-your-help-into-a-json-api/</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32</a:t>
            </a:fld>
            <a:endParaRPr lang="en-US"/>
          </a:p>
        </p:txBody>
      </p:sp>
    </p:spTree>
    <p:extLst>
      <p:ext uri="{BB962C8B-B14F-4D97-AF65-F5344CB8AC3E}">
        <p14:creationId xmlns:p14="http://schemas.microsoft.com/office/powerpoint/2010/main" val="725697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33</a:t>
            </a:fld>
            <a:endParaRPr lang="en-US"/>
          </a:p>
        </p:txBody>
      </p:sp>
    </p:spTree>
    <p:extLst>
      <p:ext uri="{BB962C8B-B14F-4D97-AF65-F5344CB8AC3E}">
        <p14:creationId xmlns:p14="http://schemas.microsoft.com/office/powerpoint/2010/main" val="2224738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ttp</a:t>
            </a:r>
            <a:r>
              <a:rPr lang="en-US" dirty="0" smtClean="0"/>
              <a:t>://</a:t>
            </a:r>
            <a:r>
              <a:rPr lang="en-US" dirty="0" err="1" smtClean="0"/>
              <a:t>www.slideshare.net</a:t>
            </a:r>
            <a:r>
              <a:rPr lang="en-US" dirty="0" smtClean="0"/>
              <a:t>/</a:t>
            </a:r>
            <a:r>
              <a:rPr lang="en-US" dirty="0" err="1" smtClean="0"/>
              <a:t>jmusser</a:t>
            </a:r>
            <a:r>
              <a:rPr lang="en-US" dirty="0" smtClean="0"/>
              <a:t>/ten-reasons-</a:t>
            </a:r>
            <a:r>
              <a:rPr lang="en-US" dirty="0" err="1" smtClean="0"/>
              <a:t>developershateyourapi</a:t>
            </a:r>
            <a:endParaRPr lang="en-US" dirty="0" smtClean="0"/>
          </a:p>
          <a:p>
            <a:endParaRPr lang="en-US" dirty="0" smtClean="0"/>
          </a:p>
          <a:p>
            <a:endParaRPr lang="en-US" dirty="0" smtClean="0"/>
          </a:p>
          <a:p>
            <a:r>
              <a:rPr lang="en-US" dirty="0" smtClean="0"/>
              <a:t>Point out Bob Watson’s point – your API has to have the right</a:t>
            </a:r>
            <a:r>
              <a:rPr lang="en-US" baseline="0" dirty="0" smtClean="0"/>
              <a:t> functionality to begin with or it’s irrelevant to the programmer.</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3</a:t>
            </a:fld>
            <a:endParaRPr lang="en-US"/>
          </a:p>
        </p:txBody>
      </p:sp>
    </p:spTree>
    <p:extLst>
      <p:ext uri="{BB962C8B-B14F-4D97-AF65-F5344CB8AC3E}">
        <p14:creationId xmlns:p14="http://schemas.microsoft.com/office/powerpoint/2010/main" val="4009652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34</a:t>
            </a:fld>
            <a:endParaRPr lang="en-US"/>
          </a:p>
        </p:txBody>
      </p:sp>
    </p:spTree>
    <p:extLst>
      <p:ext uri="{BB962C8B-B14F-4D97-AF65-F5344CB8AC3E}">
        <p14:creationId xmlns:p14="http://schemas.microsoft.com/office/powerpoint/2010/main" val="1475420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35</a:t>
            </a:fld>
            <a:endParaRPr lang="en-US"/>
          </a:p>
        </p:txBody>
      </p:sp>
    </p:spTree>
    <p:extLst>
      <p:ext uri="{BB962C8B-B14F-4D97-AF65-F5344CB8AC3E}">
        <p14:creationId xmlns:p14="http://schemas.microsoft.com/office/powerpoint/2010/main" val="6514205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enunciate http://</a:t>
            </a:r>
            <a:r>
              <a:rPr lang="en-US" dirty="0" err="1" smtClean="0"/>
              <a:t>enunciate.codehaus.org</a:t>
            </a:r>
            <a:r>
              <a:rPr lang="en-US" dirty="0" smtClean="0"/>
              <a:t>/ and https://</a:t>
            </a:r>
            <a:r>
              <a:rPr lang="en-US" dirty="0" err="1" smtClean="0"/>
              <a:t>github.com</a:t>
            </a:r>
            <a:r>
              <a:rPr lang="en-US" dirty="0" smtClean="0"/>
              <a:t>/</a:t>
            </a:r>
            <a:r>
              <a:rPr lang="en-US" dirty="0" err="1" smtClean="0"/>
              <a:t>mashery</a:t>
            </a:r>
            <a:r>
              <a:rPr lang="en-US" dirty="0" smtClean="0"/>
              <a:t>/</a:t>
            </a:r>
            <a:r>
              <a:rPr lang="en-US" dirty="0" err="1" smtClean="0"/>
              <a:t>iodocs</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36</a:t>
            </a:fld>
            <a:endParaRPr lang="en-US"/>
          </a:p>
        </p:txBody>
      </p:sp>
    </p:spTree>
    <p:extLst>
      <p:ext uri="{BB962C8B-B14F-4D97-AF65-F5344CB8AC3E}">
        <p14:creationId xmlns:p14="http://schemas.microsoft.com/office/powerpoint/2010/main" val="38461335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developer.klout.com</a:t>
            </a:r>
            <a:r>
              <a:rPr lang="en-US" dirty="0" smtClean="0"/>
              <a:t>/</a:t>
            </a:r>
            <a:r>
              <a:rPr lang="en-US" dirty="0" err="1" smtClean="0"/>
              <a:t>io</a:t>
            </a:r>
            <a:r>
              <a:rPr lang="en-US" dirty="0" smtClean="0"/>
              <a:t>-docs</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37</a:t>
            </a:fld>
            <a:endParaRPr lang="en-US"/>
          </a:p>
        </p:txBody>
      </p:sp>
    </p:spTree>
    <p:extLst>
      <p:ext uri="{BB962C8B-B14F-4D97-AF65-F5344CB8AC3E}">
        <p14:creationId xmlns:p14="http://schemas.microsoft.com/office/powerpoint/2010/main" val="29016632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developer.usatoday.com</a:t>
            </a:r>
            <a:r>
              <a:rPr lang="en-US" dirty="0" smtClean="0"/>
              <a:t>/</a:t>
            </a:r>
            <a:r>
              <a:rPr lang="en-US" dirty="0" err="1" smtClean="0"/>
              <a:t>io</a:t>
            </a:r>
            <a:r>
              <a:rPr lang="en-US" dirty="0" smtClean="0"/>
              <a:t>-docs</a:t>
            </a:r>
          </a:p>
        </p:txBody>
      </p:sp>
      <p:sp>
        <p:nvSpPr>
          <p:cNvPr id="4" name="Slide Number Placeholder 3"/>
          <p:cNvSpPr>
            <a:spLocks noGrp="1"/>
          </p:cNvSpPr>
          <p:nvPr>
            <p:ph type="sldNum" sz="quarter" idx="10"/>
          </p:nvPr>
        </p:nvSpPr>
        <p:spPr/>
        <p:txBody>
          <a:bodyPr/>
          <a:lstStyle/>
          <a:p>
            <a:fld id="{ABEC1216-96A2-694D-930D-D8AF66214067}" type="slidenum">
              <a:rPr lang="en-US" smtClean="0"/>
              <a:t>38</a:t>
            </a:fld>
            <a:endParaRPr lang="en-US"/>
          </a:p>
        </p:txBody>
      </p:sp>
    </p:spTree>
    <p:extLst>
      <p:ext uri="{BB962C8B-B14F-4D97-AF65-F5344CB8AC3E}">
        <p14:creationId xmlns:p14="http://schemas.microsoft.com/office/powerpoint/2010/main" val="38082331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39</a:t>
            </a:fld>
            <a:endParaRPr lang="en-US"/>
          </a:p>
        </p:txBody>
      </p:sp>
    </p:spTree>
    <p:extLst>
      <p:ext uri="{BB962C8B-B14F-4D97-AF65-F5344CB8AC3E}">
        <p14:creationId xmlns:p14="http://schemas.microsoft.com/office/powerpoint/2010/main" val="13770448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40</a:t>
            </a:fld>
            <a:endParaRPr lang="en-US"/>
          </a:p>
        </p:txBody>
      </p:sp>
    </p:spTree>
    <p:extLst>
      <p:ext uri="{BB962C8B-B14F-4D97-AF65-F5344CB8AC3E}">
        <p14:creationId xmlns:p14="http://schemas.microsoft.com/office/powerpoint/2010/main" val="58627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details, see http://</a:t>
            </a:r>
            <a:r>
              <a:rPr lang="en-US" dirty="0" err="1" smtClean="0"/>
              <a:t>idratherbewriting.com</a:t>
            </a:r>
            <a:r>
              <a:rPr lang="en-US" dirty="0" smtClean="0"/>
              <a:t>/2014/12/17/the-most-popular-type-of-</a:t>
            </a:r>
            <a:r>
              <a:rPr lang="en-US" dirty="0" err="1" smtClean="0"/>
              <a:t>apis</a:t>
            </a:r>
            <a:r>
              <a:rPr lang="en-US" dirty="0" smtClean="0"/>
              <a:t>-that-technical-writers-document/. </a:t>
            </a:r>
          </a:p>
          <a:p>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41</a:t>
            </a:fld>
            <a:endParaRPr lang="en-US"/>
          </a:p>
        </p:txBody>
      </p:sp>
    </p:spTree>
    <p:extLst>
      <p:ext uri="{BB962C8B-B14F-4D97-AF65-F5344CB8AC3E}">
        <p14:creationId xmlns:p14="http://schemas.microsoft.com/office/powerpoint/2010/main" val="3885448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42</a:t>
            </a:fld>
            <a:endParaRPr lang="en-US"/>
          </a:p>
        </p:txBody>
      </p:sp>
    </p:spTree>
    <p:extLst>
      <p:ext uri="{BB962C8B-B14F-4D97-AF65-F5344CB8AC3E}">
        <p14:creationId xmlns:p14="http://schemas.microsoft.com/office/powerpoint/2010/main" val="38585202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43</a:t>
            </a:fld>
            <a:endParaRPr lang="en-US"/>
          </a:p>
        </p:txBody>
      </p:sp>
    </p:spTree>
    <p:extLst>
      <p:ext uri="{BB962C8B-B14F-4D97-AF65-F5344CB8AC3E}">
        <p14:creationId xmlns:p14="http://schemas.microsoft.com/office/powerpoint/2010/main" val="3048818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Mars, once. By Kevin Dooley. http://</a:t>
            </a:r>
            <a:r>
              <a:rPr lang="en-US" dirty="0" err="1" smtClean="0"/>
              <a:t>bit.ly</a:t>
            </a:r>
            <a:r>
              <a:rPr lang="en-US" dirty="0" smtClean="0"/>
              <a:t>/ZFYI0T</a:t>
            </a:r>
          </a:p>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4</a:t>
            </a:fld>
            <a:endParaRPr lang="en-US"/>
          </a:p>
        </p:txBody>
      </p:sp>
    </p:spTree>
    <p:extLst>
      <p:ext uri="{BB962C8B-B14F-4D97-AF65-F5344CB8AC3E}">
        <p14:creationId xmlns:p14="http://schemas.microsoft.com/office/powerpoint/2010/main" val="5126470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/2014/12/24/authoring-tools-preferred-by-</a:t>
            </a:r>
            <a:r>
              <a:rPr lang="en-US" dirty="0" err="1" smtClean="0"/>
              <a:t>api</a:t>
            </a:r>
            <a:r>
              <a:rPr lang="en-US" dirty="0" smtClean="0"/>
              <a:t>-doc-writers-in-my-survey/.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44</a:t>
            </a:fld>
            <a:endParaRPr lang="en-US"/>
          </a:p>
        </p:txBody>
      </p:sp>
    </p:spTree>
    <p:extLst>
      <p:ext uri="{BB962C8B-B14F-4D97-AF65-F5344CB8AC3E}">
        <p14:creationId xmlns:p14="http://schemas.microsoft.com/office/powerpoint/2010/main" val="18521255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/2015/01/02/api-doc-survey-do-you-test-out-the-api-calls-used-in-your-doc-yourself/.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45</a:t>
            </a:fld>
            <a:endParaRPr lang="en-US"/>
          </a:p>
        </p:txBody>
      </p:sp>
    </p:spTree>
    <p:extLst>
      <p:ext uri="{BB962C8B-B14F-4D97-AF65-F5344CB8AC3E}">
        <p14:creationId xmlns:p14="http://schemas.microsoft.com/office/powerpoint/2010/main" val="19277310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/2015/01/02/</a:t>
            </a:r>
            <a:r>
              <a:rPr lang="en-US" dirty="0" err="1" smtClean="0"/>
              <a:t>api</a:t>
            </a:r>
            <a:r>
              <a:rPr lang="en-US" dirty="0" smtClean="0"/>
              <a:t>-doc-survey-what-ide-do-you-use/.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46</a:t>
            </a:fld>
            <a:endParaRPr lang="en-US"/>
          </a:p>
        </p:txBody>
      </p:sp>
    </p:spTree>
    <p:extLst>
      <p:ext uri="{BB962C8B-B14F-4D97-AF65-F5344CB8AC3E}">
        <p14:creationId xmlns:p14="http://schemas.microsoft.com/office/powerpoint/2010/main" val="19277310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/2014/12/21/most-common-programming-languages-tech-writers-in-my-survey-know/.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47</a:t>
            </a:fld>
            <a:endParaRPr lang="en-US"/>
          </a:p>
        </p:txBody>
      </p:sp>
    </p:spTree>
    <p:extLst>
      <p:ext uri="{BB962C8B-B14F-4D97-AF65-F5344CB8AC3E}">
        <p14:creationId xmlns:p14="http://schemas.microsoft.com/office/powerpoint/2010/main" val="4203106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more details, see http://</a:t>
            </a:r>
            <a:r>
              <a:rPr lang="en-US" baseline="0" dirty="0" err="1" smtClean="0"/>
              <a:t>idratherbewriting.com</a:t>
            </a:r>
            <a:r>
              <a:rPr lang="en-US" baseline="0" dirty="0" smtClean="0"/>
              <a:t>/2015/01/15/</a:t>
            </a:r>
            <a:r>
              <a:rPr lang="en-US" baseline="0" dirty="0" err="1" smtClean="0"/>
              <a:t>api</a:t>
            </a:r>
            <a:r>
              <a:rPr lang="en-US" baseline="0" dirty="0" smtClean="0"/>
              <a:t>-doc-survey-do-engineers-write-</a:t>
            </a:r>
            <a:r>
              <a:rPr lang="en-US" baseline="0" dirty="0" err="1" smtClean="0"/>
              <a:t>api</a:t>
            </a:r>
            <a:r>
              <a:rPr lang="en-US" baseline="0" dirty="0" smtClean="0"/>
              <a:t>-doc-in-the-source-code/.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48</a:t>
            </a:fld>
            <a:endParaRPr lang="en-US"/>
          </a:p>
        </p:txBody>
      </p:sp>
    </p:spTree>
    <p:extLst>
      <p:ext uri="{BB962C8B-B14F-4D97-AF65-F5344CB8AC3E}">
        <p14:creationId xmlns:p14="http://schemas.microsoft.com/office/powerpoint/2010/main" val="19277310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/2015/01/02/</a:t>
            </a:r>
            <a:r>
              <a:rPr lang="en-US" dirty="0" err="1" smtClean="0"/>
              <a:t>api</a:t>
            </a:r>
            <a:r>
              <a:rPr lang="en-US" dirty="0" smtClean="0"/>
              <a:t>-doc-survey-do-you-create-doc-by-looking-at-source-code/.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49</a:t>
            </a:fld>
            <a:endParaRPr lang="en-US"/>
          </a:p>
        </p:txBody>
      </p:sp>
    </p:spTree>
    <p:extLst>
      <p:ext uri="{BB962C8B-B14F-4D97-AF65-F5344CB8AC3E}">
        <p14:creationId xmlns:p14="http://schemas.microsoft.com/office/powerpoint/2010/main" val="8151469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50</a:t>
            </a:fld>
            <a:endParaRPr lang="en-US"/>
          </a:p>
        </p:txBody>
      </p:sp>
    </p:spTree>
    <p:extLst>
      <p:ext uri="{BB962C8B-B14F-4D97-AF65-F5344CB8AC3E}">
        <p14:creationId xmlns:p14="http://schemas.microsoft.com/office/powerpoint/2010/main" val="3597615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details, see http://</a:t>
            </a:r>
            <a:r>
              <a:rPr lang="en-US" dirty="0" err="1" smtClean="0"/>
              <a:t>idratherbewriting.com</a:t>
            </a:r>
            <a:r>
              <a:rPr lang="en-US" dirty="0" smtClean="0"/>
              <a:t>/2015/01/12/</a:t>
            </a:r>
            <a:r>
              <a:rPr lang="en-US" dirty="0" err="1" smtClean="0"/>
              <a:t>api</a:t>
            </a:r>
            <a:r>
              <a:rPr lang="en-US" dirty="0" smtClean="0"/>
              <a:t>-doc-survey-most-challenging-aspect-of-</a:t>
            </a:r>
            <a:r>
              <a:rPr lang="en-US" dirty="0" err="1" smtClean="0"/>
              <a:t>api</a:t>
            </a:r>
            <a:r>
              <a:rPr lang="en-US" dirty="0" smtClean="0"/>
              <a:t>-documentation/.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51</a:t>
            </a:fld>
            <a:endParaRPr lang="en-US"/>
          </a:p>
        </p:txBody>
      </p:sp>
    </p:spTree>
    <p:extLst>
      <p:ext uri="{BB962C8B-B14F-4D97-AF65-F5344CB8AC3E}">
        <p14:creationId xmlns:p14="http://schemas.microsoft.com/office/powerpoint/2010/main" val="11413932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 details, see http://</a:t>
            </a:r>
            <a:r>
              <a:rPr lang="en-US" dirty="0" err="1" smtClean="0"/>
              <a:t>idratherbewriting.com</a:t>
            </a:r>
            <a:r>
              <a:rPr lang="en-US" dirty="0" smtClean="0"/>
              <a:t>/2015/01/06/</a:t>
            </a:r>
            <a:r>
              <a:rPr lang="en-US" dirty="0" err="1" smtClean="0"/>
              <a:t>api</a:t>
            </a:r>
            <a:r>
              <a:rPr lang="en-US" dirty="0" smtClean="0"/>
              <a:t>-doc-survey-result-how-to-learn-what-you-need-to-know/. </a:t>
            </a:r>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52</a:t>
            </a:fld>
            <a:endParaRPr lang="en-US"/>
          </a:p>
        </p:txBody>
      </p:sp>
    </p:spTree>
    <p:extLst>
      <p:ext uri="{BB962C8B-B14F-4D97-AF65-F5344CB8AC3E}">
        <p14:creationId xmlns:p14="http://schemas.microsoft.com/office/powerpoint/2010/main" val="11655127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53</a:t>
            </a:fld>
            <a:endParaRPr lang="en-US"/>
          </a:p>
        </p:txBody>
      </p:sp>
    </p:spTree>
    <p:extLst>
      <p:ext uri="{BB962C8B-B14F-4D97-AF65-F5344CB8AC3E}">
        <p14:creationId xmlns:p14="http://schemas.microsoft.com/office/powerpoint/2010/main" val="2449735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www.indeed.com</a:t>
            </a:r>
            <a:r>
              <a:rPr lang="en-US" dirty="0" smtClean="0"/>
              <a:t>/</a:t>
            </a:r>
            <a:r>
              <a:rPr lang="en-US" dirty="0" err="1" smtClean="0"/>
              <a:t>viewjob?jk</a:t>
            </a:r>
            <a:r>
              <a:rPr lang="en-US" dirty="0" smtClean="0"/>
              <a:t>=ebb2a2403d062299&amp;from=</a:t>
            </a:r>
            <a:r>
              <a:rPr lang="en-US" dirty="0" err="1" smtClean="0"/>
              <a:t>tellafriend&amp;utm_source</a:t>
            </a:r>
            <a:r>
              <a:rPr lang="en-US" dirty="0" smtClean="0"/>
              <a:t>=</a:t>
            </a:r>
            <a:r>
              <a:rPr lang="en-US" dirty="0" err="1" smtClean="0"/>
              <a:t>jobseeker_emails&amp;utm_medium</a:t>
            </a:r>
            <a:r>
              <a:rPr lang="en-US" dirty="0" smtClean="0"/>
              <a:t>=email&amp;cd%20-=</a:t>
            </a:r>
            <a:r>
              <a:rPr lang="en-US" dirty="0" err="1" smtClean="0"/>
              <a:t>tell_a_friend</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5</a:t>
            </a:fld>
            <a:endParaRPr lang="en-US"/>
          </a:p>
        </p:txBody>
      </p:sp>
    </p:spTree>
    <p:extLst>
      <p:ext uri="{BB962C8B-B14F-4D97-AF65-F5344CB8AC3E}">
        <p14:creationId xmlns:p14="http://schemas.microsoft.com/office/powerpoint/2010/main" val="21694202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54</a:t>
            </a:fld>
            <a:endParaRPr lang="en-US"/>
          </a:p>
        </p:txBody>
      </p:sp>
    </p:spTree>
    <p:extLst>
      <p:ext uri="{BB962C8B-B14F-4D97-AF65-F5344CB8AC3E}">
        <p14:creationId xmlns:p14="http://schemas.microsoft.com/office/powerpoint/2010/main" val="30268542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55</a:t>
            </a:fld>
            <a:endParaRPr lang="en-US"/>
          </a:p>
        </p:txBody>
      </p:sp>
    </p:spTree>
    <p:extLst>
      <p:ext uri="{BB962C8B-B14F-4D97-AF65-F5344CB8AC3E}">
        <p14:creationId xmlns:p14="http://schemas.microsoft.com/office/powerpoint/2010/main" val="742697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http://</a:t>
            </a:r>
            <a:r>
              <a:rPr lang="en-US" dirty="0" err="1" smtClean="0"/>
              <a:t>ricostacruz.com</a:t>
            </a:r>
            <a:r>
              <a:rPr lang="en-US" dirty="0" smtClean="0"/>
              <a:t>/</a:t>
            </a:r>
            <a:r>
              <a:rPr lang="en-US" dirty="0" err="1" smtClean="0"/>
              <a:t>jquery.transit</a:t>
            </a:r>
            <a:r>
              <a:rPr lang="en-US" dirty="0" smtClean="0"/>
              <a:t>/source/ for </a:t>
            </a:r>
            <a:r>
              <a:rPr lang="en-US" dirty="0" err="1" smtClean="0"/>
              <a:t>docco</a:t>
            </a:r>
            <a:r>
              <a:rPr lang="en-US" baseline="0" dirty="0" smtClean="0"/>
              <a:t> sidebar style</a:t>
            </a:r>
          </a:p>
          <a:p>
            <a:endParaRPr lang="en-US" baseline="0" dirty="0" smtClean="0"/>
          </a:p>
          <a:p>
            <a:r>
              <a:rPr lang="en-US" baseline="0" dirty="0" smtClean="0"/>
              <a:t>Slate patterned after it, and </a:t>
            </a:r>
            <a:r>
              <a:rPr lang="en-US" baseline="0" dirty="0" err="1" smtClean="0"/>
              <a:t>docco</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56</a:t>
            </a:fld>
            <a:endParaRPr lang="en-US"/>
          </a:p>
        </p:txBody>
      </p:sp>
    </p:spTree>
    <p:extLst>
      <p:ext uri="{BB962C8B-B14F-4D97-AF65-F5344CB8AC3E}">
        <p14:creationId xmlns:p14="http://schemas.microsoft.com/office/powerpoint/2010/main" val="20226130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6F9321-574A-B344-86E6-920C0F18DE90}" type="slidenum">
              <a:rPr lang="en-US" smtClean="0"/>
              <a:t>57</a:t>
            </a:fld>
            <a:endParaRPr lang="en-US"/>
          </a:p>
        </p:txBody>
      </p:sp>
    </p:spTree>
    <p:extLst>
      <p:ext uri="{BB962C8B-B14F-4D97-AF65-F5344CB8AC3E}">
        <p14:creationId xmlns:p14="http://schemas.microsoft.com/office/powerpoint/2010/main" val="24275046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58</a:t>
            </a:fld>
            <a:endParaRPr lang="en-US"/>
          </a:p>
        </p:txBody>
      </p:sp>
    </p:spTree>
    <p:extLst>
      <p:ext uri="{BB962C8B-B14F-4D97-AF65-F5344CB8AC3E}">
        <p14:creationId xmlns:p14="http://schemas.microsoft.com/office/powerpoint/2010/main" val="3863349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59</a:t>
            </a:fld>
            <a:endParaRPr lang="en-US"/>
          </a:p>
        </p:txBody>
      </p:sp>
    </p:spTree>
    <p:extLst>
      <p:ext uri="{BB962C8B-B14F-4D97-AF65-F5344CB8AC3E}">
        <p14:creationId xmlns:p14="http://schemas.microsoft.com/office/powerpoint/2010/main" val="1438361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60</a:t>
            </a:fld>
            <a:endParaRPr lang="en-US"/>
          </a:p>
        </p:txBody>
      </p:sp>
    </p:spTree>
    <p:extLst>
      <p:ext uri="{BB962C8B-B14F-4D97-AF65-F5344CB8AC3E}">
        <p14:creationId xmlns:p14="http://schemas.microsoft.com/office/powerpoint/2010/main" val="40017592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www.twilio.com</a:t>
            </a:r>
            <a:r>
              <a:rPr lang="en-US" dirty="0" smtClean="0"/>
              <a:t>/docs/</a:t>
            </a:r>
            <a:r>
              <a:rPr lang="en-US" dirty="0" err="1" smtClean="0"/>
              <a:t>api</a:t>
            </a:r>
            <a:r>
              <a:rPr lang="en-US" dirty="0" smtClean="0"/>
              <a:t>/rest/conference</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61</a:t>
            </a:fld>
            <a:endParaRPr lang="en-US"/>
          </a:p>
        </p:txBody>
      </p:sp>
    </p:spTree>
    <p:extLst>
      <p:ext uri="{BB962C8B-B14F-4D97-AF65-F5344CB8AC3E}">
        <p14:creationId xmlns:p14="http://schemas.microsoft.com/office/powerpoint/2010/main" val="31791313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dev.twitter.com</a:t>
            </a:r>
            <a:r>
              <a:rPr lang="en-US" dirty="0" smtClean="0"/>
              <a:t>/rest/reference/get/statuses/</a:t>
            </a:r>
            <a:r>
              <a:rPr lang="en-US" dirty="0" err="1" smtClean="0"/>
              <a:t>user_timeline</a:t>
            </a:r>
            <a:endParaRPr lang="en-US" dirty="0" smtClean="0"/>
          </a:p>
        </p:txBody>
      </p:sp>
      <p:sp>
        <p:nvSpPr>
          <p:cNvPr id="4" name="Slide Number Placeholder 3"/>
          <p:cNvSpPr>
            <a:spLocks noGrp="1"/>
          </p:cNvSpPr>
          <p:nvPr>
            <p:ph type="sldNum" sz="quarter" idx="10"/>
          </p:nvPr>
        </p:nvSpPr>
        <p:spPr/>
        <p:txBody>
          <a:bodyPr/>
          <a:lstStyle/>
          <a:p>
            <a:fld id="{ABEC1216-96A2-694D-930D-D8AF66214067}" type="slidenum">
              <a:rPr lang="en-US" smtClean="0"/>
              <a:t>62</a:t>
            </a:fld>
            <a:endParaRPr lang="en-US"/>
          </a:p>
        </p:txBody>
      </p:sp>
    </p:spTree>
    <p:extLst>
      <p:ext uri="{BB962C8B-B14F-4D97-AF65-F5344CB8AC3E}">
        <p14:creationId xmlns:p14="http://schemas.microsoft.com/office/powerpoint/2010/main" val="4162353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63</a:t>
            </a:fld>
            <a:endParaRPr lang="en-US"/>
          </a:p>
        </p:txBody>
      </p:sp>
    </p:spTree>
    <p:extLst>
      <p:ext uri="{BB962C8B-B14F-4D97-AF65-F5344CB8AC3E}">
        <p14:creationId xmlns:p14="http://schemas.microsoft.com/office/powerpoint/2010/main" val="112762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sense,</a:t>
            </a:r>
            <a:r>
              <a:rPr lang="en-US" baseline="0" dirty="0" smtClean="0"/>
              <a:t> you become the UI designer for your product!</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a:t>
            </a:fld>
            <a:endParaRPr lang="en-US"/>
          </a:p>
        </p:txBody>
      </p:sp>
    </p:spTree>
    <p:extLst>
      <p:ext uri="{BB962C8B-B14F-4D97-AF65-F5344CB8AC3E}">
        <p14:creationId xmlns:p14="http://schemas.microsoft.com/office/powerpoint/2010/main" val="20408359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developer.foursquare.com</a:t>
            </a:r>
            <a:r>
              <a:rPr lang="en-US" dirty="0" smtClean="0"/>
              <a:t>/start</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64</a:t>
            </a:fld>
            <a:endParaRPr lang="en-US"/>
          </a:p>
        </p:txBody>
      </p:sp>
    </p:spTree>
    <p:extLst>
      <p:ext uri="{BB962C8B-B14F-4D97-AF65-F5344CB8AC3E}">
        <p14:creationId xmlns:p14="http://schemas.microsoft.com/office/powerpoint/2010/main" val="27941419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developers.google.com</a:t>
            </a:r>
            <a:r>
              <a:rPr lang="en-US" dirty="0" smtClean="0"/>
              <a:t>/</a:t>
            </a:r>
            <a:r>
              <a:rPr lang="en-US" dirty="0" err="1" smtClean="0"/>
              <a:t>youtube</a:t>
            </a:r>
            <a:r>
              <a:rPr lang="en-US" dirty="0" smtClean="0"/>
              <a:t>/v3/</a:t>
            </a:r>
            <a:r>
              <a:rPr lang="en-US" dirty="0" err="1" smtClean="0"/>
              <a:t>code_samples</a:t>
            </a:r>
            <a:r>
              <a:rPr lang="en-US" dirty="0" smtClean="0"/>
              <a:t>/apps-script</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65</a:t>
            </a:fld>
            <a:endParaRPr lang="en-US"/>
          </a:p>
        </p:txBody>
      </p:sp>
    </p:spTree>
    <p:extLst>
      <p:ext uri="{BB962C8B-B14F-4D97-AF65-F5344CB8AC3E}">
        <p14:creationId xmlns:p14="http://schemas.microsoft.com/office/powerpoint/2010/main" val="11273296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66</a:t>
            </a:fld>
            <a:endParaRPr lang="en-US"/>
          </a:p>
        </p:txBody>
      </p:sp>
    </p:spTree>
    <p:extLst>
      <p:ext uri="{BB962C8B-B14F-4D97-AF65-F5344CB8AC3E}">
        <p14:creationId xmlns:p14="http://schemas.microsoft.com/office/powerpoint/2010/main" val="7486973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Splunk’s</a:t>
            </a:r>
            <a:r>
              <a:rPr lang="en-US" dirty="0" smtClean="0"/>
              <a:t> documentation is an exception to the non-wiki</a:t>
            </a:r>
            <a:r>
              <a:rPr lang="en-US" baseline="0" dirty="0" smtClean="0"/>
              <a:t> trend.</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67</a:t>
            </a:fld>
            <a:endParaRPr lang="en-US"/>
          </a:p>
        </p:txBody>
      </p:sp>
    </p:spTree>
    <p:extLst>
      <p:ext uri="{BB962C8B-B14F-4D97-AF65-F5344CB8AC3E}">
        <p14:creationId xmlns:p14="http://schemas.microsoft.com/office/powerpoint/2010/main" val="28787775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6F9321-574A-B344-86E6-920C0F18DE90}" type="slidenum">
              <a:rPr lang="en-US" smtClean="0"/>
              <a:t>68</a:t>
            </a:fld>
            <a:endParaRPr lang="en-US"/>
          </a:p>
        </p:txBody>
      </p:sp>
    </p:spTree>
    <p:extLst>
      <p:ext uri="{BB962C8B-B14F-4D97-AF65-F5344CB8AC3E}">
        <p14:creationId xmlns:p14="http://schemas.microsoft.com/office/powerpoint/2010/main" val="14554980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69</a:t>
            </a:fld>
            <a:endParaRPr lang="en-US"/>
          </a:p>
        </p:txBody>
      </p:sp>
    </p:spTree>
    <p:extLst>
      <p:ext uri="{BB962C8B-B14F-4D97-AF65-F5344CB8AC3E}">
        <p14:creationId xmlns:p14="http://schemas.microsoft.com/office/powerpoint/2010/main" val="3143424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area we need a lot more information about in tech </a:t>
            </a:r>
            <a:r>
              <a:rPr lang="en-US" dirty="0" err="1" smtClean="0"/>
              <a:t>comm</a:t>
            </a:r>
            <a:r>
              <a:rPr lang="en-US" dirty="0" smtClean="0"/>
              <a:t>, but it’s also an area that tech </a:t>
            </a:r>
            <a:r>
              <a:rPr lang="en-US" dirty="0" err="1" smtClean="0"/>
              <a:t>comm</a:t>
            </a:r>
            <a:r>
              <a:rPr lang="en-US" dirty="0" smtClean="0"/>
              <a:t> can apply its expertise to.</a:t>
            </a:r>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7</a:t>
            </a:fld>
            <a:endParaRPr lang="en-US"/>
          </a:p>
        </p:txBody>
      </p:sp>
    </p:spTree>
    <p:extLst>
      <p:ext uri="{BB962C8B-B14F-4D97-AF65-F5344CB8AC3E}">
        <p14:creationId xmlns:p14="http://schemas.microsoft.com/office/powerpoint/2010/main" val="3983466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 veteran tech</a:t>
            </a:r>
            <a:r>
              <a:rPr lang="en-US" baseline="0" dirty="0" smtClean="0"/>
              <a:t> writer for developer doc, but it's interesting to me. It's almost another field that is parallel to tech comm. </a:t>
            </a:r>
          </a:p>
          <a:p>
            <a:endParaRPr lang="en-US" baseline="0" dirty="0" smtClean="0"/>
          </a:p>
          <a:p>
            <a:r>
              <a:rPr lang="en-US" baseline="0" dirty="0" smtClean="0"/>
              <a:t>Hard for tech writers to really excel in this field without some </a:t>
            </a:r>
            <a:r>
              <a:rPr lang="en-US" baseline="0" dirty="0" err="1" smtClean="0"/>
              <a:t>dev</a:t>
            </a:r>
            <a:r>
              <a:rPr lang="en-US" baseline="0" dirty="0" smtClean="0"/>
              <a:t> background, so there's not a lot of info on this topic.</a:t>
            </a:r>
          </a:p>
          <a:p>
            <a:endParaRPr lang="en-US" baseline="0" dirty="0" smtClean="0"/>
          </a:p>
          <a:p>
            <a:r>
              <a:rPr lang="en-US" baseline="0" dirty="0" smtClean="0"/>
              <a:t>Recently asked to do an issue on tech comm trends; I said an issue on API doc would be better, b/c API doc is itself a trend.</a:t>
            </a:r>
            <a:endParaRPr lang="en-US" dirty="0"/>
          </a:p>
        </p:txBody>
      </p:sp>
      <p:sp>
        <p:nvSpPr>
          <p:cNvPr id="4" name="Slide Number Placeholder 3"/>
          <p:cNvSpPr>
            <a:spLocks noGrp="1"/>
          </p:cNvSpPr>
          <p:nvPr>
            <p:ph type="sldNum" sz="quarter" idx="10"/>
          </p:nvPr>
        </p:nvSpPr>
        <p:spPr/>
        <p:txBody>
          <a:bodyPr/>
          <a:lstStyle/>
          <a:p>
            <a:fld id="{08B809F9-61AD-894E-8E56-AAD87BFB08B2}" type="slidenum">
              <a:rPr lang="en-US" smtClean="0"/>
              <a:t>8</a:t>
            </a:fld>
            <a:endParaRPr lang="en-US"/>
          </a:p>
        </p:txBody>
      </p:sp>
    </p:spTree>
    <p:extLst>
      <p:ext uri="{BB962C8B-B14F-4D97-AF65-F5344CB8AC3E}">
        <p14:creationId xmlns:p14="http://schemas.microsoft.com/office/powerpoint/2010/main" val="1069299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Spinning gears. By Brent 2.0. Flickr. http://</a:t>
            </a:r>
            <a:r>
              <a:rPr lang="en-US" dirty="0" err="1" smtClean="0"/>
              <a:t>bit.ly</a:t>
            </a:r>
            <a:r>
              <a:rPr lang="en-US" dirty="0" smtClean="0"/>
              <a:t>/1DexWM0</a:t>
            </a:r>
          </a:p>
          <a:p>
            <a:endParaRPr lang="en-US" dirty="0"/>
          </a:p>
        </p:txBody>
      </p:sp>
      <p:sp>
        <p:nvSpPr>
          <p:cNvPr id="4" name="Slide Number Placeholder 3"/>
          <p:cNvSpPr>
            <a:spLocks noGrp="1"/>
          </p:cNvSpPr>
          <p:nvPr>
            <p:ph type="sldNum" sz="quarter" idx="10"/>
          </p:nvPr>
        </p:nvSpPr>
        <p:spPr/>
        <p:txBody>
          <a:bodyPr/>
          <a:lstStyle/>
          <a:p>
            <a:fld id="{ABEC1216-96A2-694D-930D-D8AF66214067}" type="slidenum">
              <a:rPr lang="en-US" smtClean="0"/>
              <a:t>9</a:t>
            </a:fld>
            <a:endParaRPr lang="en-US"/>
          </a:p>
        </p:txBody>
      </p:sp>
    </p:spTree>
    <p:extLst>
      <p:ext uri="{BB962C8B-B14F-4D97-AF65-F5344CB8AC3E}">
        <p14:creationId xmlns:p14="http://schemas.microsoft.com/office/powerpoint/2010/main" val="3444804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4643F0-763E-7C41-AD58-5F2E5826913C}" type="datetimeFigureOut">
              <a:rPr lang="en-US" smtClean="0"/>
              <a:t>2/2/15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Tree>
    <p:extLst>
      <p:ext uri="{BB962C8B-B14F-4D97-AF65-F5344CB8AC3E}">
        <p14:creationId xmlns:p14="http://schemas.microsoft.com/office/powerpoint/2010/main" val="3215535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4643F0-763E-7C41-AD58-5F2E5826913C}" type="datetimeFigureOut">
              <a:rPr lang="en-US" smtClean="0"/>
              <a:t>2/2/15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802060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4643F0-763E-7C41-AD58-5F2E5826913C}" type="datetimeFigureOut">
              <a:rPr lang="en-US" smtClean="0"/>
              <a:t>2/2/15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1991606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B0A3C6-F9EE-B640-83B3-87282F523C99}" type="datetimeFigureOut">
              <a:rPr lang="en-US" smtClean="0"/>
              <a:t>2/2/15</a:t>
            </a:fld>
            <a:endParaRPr lang="en-US"/>
          </a:p>
        </p:txBody>
      </p:sp>
      <p:sp>
        <p:nvSpPr>
          <p:cNvPr id="4" name="Footer Placeholder 3"/>
          <p:cNvSpPr>
            <a:spLocks noGrp="1"/>
          </p:cNvSpPr>
          <p:nvPr>
            <p:ph type="ftr" sz="quarter" idx="11"/>
          </p:nvPr>
        </p:nvSpPr>
        <p:spPr/>
        <p:txBody>
          <a:bodyPr/>
          <a:lstStyle/>
          <a:p>
            <a:fld id="{E57C92FC-219B-6F4E-9A05-0FCAD94A8841}" type="slidenum">
              <a:rPr lang="en-US" smtClean="0"/>
              <a:t>‹#›</a:t>
            </a:fld>
            <a:endParaRPr lang="en-US" dirty="0"/>
          </a:p>
        </p:txBody>
      </p:sp>
      <p:sp>
        <p:nvSpPr>
          <p:cNvPr id="5" name="Slide Number Placeholder 4"/>
          <p:cNvSpPr>
            <a:spLocks noGrp="1"/>
          </p:cNvSpPr>
          <p:nvPr>
            <p:ph type="sldNum" sz="quarter" idx="12"/>
          </p:nvPr>
        </p:nvSpPr>
        <p:spPr/>
        <p:txBody>
          <a:bodyPr/>
          <a:lstStyle/>
          <a:p>
            <a:fld id="{3FE4707E-C03C-0F47-9691-FFC0CE5E543C}" type="slidenum">
              <a:rPr lang="en-US" smtClean="0"/>
              <a:t>‹#›</a:t>
            </a:fld>
            <a:endParaRPr lang="en-US"/>
          </a:p>
        </p:txBody>
      </p:sp>
    </p:spTree>
    <p:extLst>
      <p:ext uri="{BB962C8B-B14F-4D97-AF65-F5344CB8AC3E}">
        <p14:creationId xmlns:p14="http://schemas.microsoft.com/office/powerpoint/2010/main" val="834863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4643F0-763E-7C41-AD58-5F2E5826913C}" type="datetimeFigureOut">
              <a:rPr lang="en-US" smtClean="0"/>
              <a:t>2/2/15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3853476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4643F0-763E-7C41-AD58-5F2E5826913C}" type="datetimeFigureOut">
              <a:rPr lang="en-US" smtClean="0"/>
              <a:t>2/2/15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4151229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4643F0-763E-7C41-AD58-5F2E5826913C}" type="datetimeFigureOut">
              <a:rPr lang="en-US" smtClean="0"/>
              <a:t>2/2/15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79160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4643F0-763E-7C41-AD58-5F2E5826913C}" type="datetimeFigureOut">
              <a:rPr lang="en-US" smtClean="0"/>
              <a:t>2/2/15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1645222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4643F0-763E-7C41-AD58-5F2E5826913C}" type="datetimeFigureOut">
              <a:rPr lang="en-US" smtClean="0"/>
              <a:t>2/2/15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3556728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4643F0-763E-7C41-AD58-5F2E5826913C}" type="datetimeFigureOut">
              <a:rPr lang="en-US" smtClean="0"/>
              <a:t>2/2/15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701460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4643F0-763E-7C41-AD58-5F2E5826913C}" type="datetimeFigureOut">
              <a:rPr lang="en-US" smtClean="0"/>
              <a:t>2/2/15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881058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4643F0-763E-7C41-AD58-5F2E5826913C}" type="datetimeFigureOut">
              <a:rPr lang="en-US" smtClean="0"/>
              <a:t>2/2/15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7FE5ED-B1B7-AE43-8499-F6A8AFA5A4B4}" type="slidenum">
              <a:rPr lang="en-US" smtClean="0"/>
              <a:t>‹#›</a:t>
            </a:fld>
            <a:endParaRPr lang="en-US"/>
          </a:p>
        </p:txBody>
      </p:sp>
    </p:spTree>
    <p:extLst>
      <p:ext uri="{BB962C8B-B14F-4D97-AF65-F5344CB8AC3E}">
        <p14:creationId xmlns:p14="http://schemas.microsoft.com/office/powerpoint/2010/main" val="28649055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4643F0-763E-7C41-AD58-5F2E5826913C}" type="datetimeFigureOut">
              <a:rPr lang="en-US" smtClean="0"/>
              <a:t>2/2/15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9C78D8-2D31-0142-A5BF-6D725C0F5DBB}" type="slidenum">
              <a:rPr lang="en-US" smtClean="0"/>
              <a:t>‹#›</a:t>
            </a:fld>
            <a:endParaRPr lang="en-US" dirty="0"/>
          </a:p>
        </p:txBody>
      </p:sp>
    </p:spTree>
    <p:extLst>
      <p:ext uri="{BB962C8B-B14F-4D97-AF65-F5344CB8AC3E}">
        <p14:creationId xmlns:p14="http://schemas.microsoft.com/office/powerpoint/2010/main" val="617902789"/>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docjar.net/html/api/java/util/Collections.java.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hyperlink" Target="https://www.dropbox.com/developers/core"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hyperlink" Target="http://www.programmableweb.com/api-research" TargetMode="External"/><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hyperlink" Target="http://bit.ly/progwebsurvey" TargetMode="External"/><Relationship Id="rId4"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i.flickr.com/services/rest/?method=flickr.galleries.getPhotos&amp;api_key=c962d7440cbbfd61785c0952cba8032e&amp;gallery_id=66911286-72157647277042064&amp;format=json&amp;nojsoncallback=1" TargetMode="External"/><Relationship Id="rId3"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hyperlink" Target="http://idratherbewriting.com/wp-content/apidemos/docasapi/api/v1/pages.json"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file://localhost/ttp/::www.slideshare.net:jmusser:ten-reasons-developershateyourapi" TargetMode="External"/><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hyperlink" Target="http://idratherbewriting.com/wp-content/apidemos/sampledocapicall.html"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bit.ly/jekylljsonapi" TargetMode="External"/><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apievangelist.com/2012/03/08/automated-documentation-for-rest-apis/"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hyperlink" Target="http://developer.usatoday.com/io-docs"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hyperlink" Target="http://bit.ly/ZFYI0T" TargetMode="External"/><Relationship Id="rId4" Type="http://schemas.openxmlformats.org/officeDocument/2006/relationships/image" Target="../media/image5.jp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3" Type="http://schemas.openxmlformats.org/officeDocument/2006/relationships/hyperlink" Target="http://idratherbewriting.com/2014/12/17/the-most-popular-type-of-apis-that-technical-writers-document/" TargetMode="External"/><Relationship Id="rId4" Type="http://schemas.openxmlformats.org/officeDocument/2006/relationships/chart" Target="../charts/chart1.xml"/><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2.xml.rels><?xml version="1.0" encoding="UTF-8" standalone="yes"?>
<Relationships xmlns="http://schemas.openxmlformats.org/package/2006/relationships"><Relationship Id="rId3" Type="http://schemas.openxmlformats.org/officeDocument/2006/relationships/hyperlink" Target="http://idratherbewriting.com/2015/01/15/api-doc-survey-how-much-of-your-doc-process-is-automated/" TargetMode="External"/><Relationship Id="rId4" Type="http://schemas.openxmlformats.org/officeDocument/2006/relationships/chart" Target="../charts/chart2.xml"/><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3" Type="http://schemas.openxmlformats.org/officeDocument/2006/relationships/hyperlink" Target="http://idratherbewriting.com/2014/12/24/authoring-tools-preferred-by-api-doc-writers-in-my-survey/" TargetMode="External"/><Relationship Id="rId4" Type="http://schemas.openxmlformats.org/officeDocument/2006/relationships/chart" Target="../charts/chart3.xm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5.xml.rels><?xml version="1.0" encoding="UTF-8" standalone="yes"?>
<Relationships xmlns="http://schemas.openxmlformats.org/package/2006/relationships"><Relationship Id="rId3" Type="http://schemas.openxmlformats.org/officeDocument/2006/relationships/hyperlink" Target="http://idratherbewriting.com/2015/01/02/api-doc-survey-do-you-test-out-the-api-calls-used-in-your-doc-yourself/" TargetMode="External"/><Relationship Id="rId4" Type="http://schemas.openxmlformats.org/officeDocument/2006/relationships/chart" Target="../charts/chart4.xml"/><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6.xml.rels><?xml version="1.0" encoding="UTF-8" standalone="yes"?>
<Relationships xmlns="http://schemas.openxmlformats.org/package/2006/relationships"><Relationship Id="rId3" Type="http://schemas.openxmlformats.org/officeDocument/2006/relationships/hyperlink" Target="http://idratherbewriting.com/2015/01/02/api-doc-survey-what-ide-do-you-use/" TargetMode="Externa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7.xml.rels><?xml version="1.0" encoding="UTF-8" standalone="yes"?>
<Relationships xmlns="http://schemas.openxmlformats.org/package/2006/relationships"><Relationship Id="rId3" Type="http://schemas.openxmlformats.org/officeDocument/2006/relationships/hyperlink" Target="http://idratherbewriting.com/2014/12/21/most-common-programming-languages-tech-writers-in-my-survey-know/" TargetMode="External"/><Relationship Id="rId4" Type="http://schemas.openxmlformats.org/officeDocument/2006/relationships/chart" Target="../charts/chart6.xml"/><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8.xml.rels><?xml version="1.0" encoding="UTF-8" standalone="yes"?>
<Relationships xmlns="http://schemas.openxmlformats.org/package/2006/relationships"><Relationship Id="rId3" Type="http://schemas.openxmlformats.org/officeDocument/2006/relationships/hyperlink" Target="http://idratherbewriting.com/2015/01/15/api-doc-survey-do-engineers-write-api-doc-in-the-source-code/" TargetMode="External"/><Relationship Id="rId4" Type="http://schemas.openxmlformats.org/officeDocument/2006/relationships/chart" Target="../charts/chart7.xml"/><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9.xml.rels><?xml version="1.0" encoding="UTF-8" standalone="yes"?>
<Relationships xmlns="http://schemas.openxmlformats.org/package/2006/relationships"><Relationship Id="rId3" Type="http://schemas.openxmlformats.org/officeDocument/2006/relationships/hyperlink" Target="http://idratherbewriting.com/2015/01/02/api-doc-survey-do-you-create-doc-by-looking-at-source-code/" TargetMode="External"/><Relationship Id="rId4" Type="http://schemas.openxmlformats.org/officeDocument/2006/relationships/chart" Target="../charts/chart8.xml"/><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3" Type="http://schemas.openxmlformats.org/officeDocument/2006/relationships/hyperlink" Target="http://www.indeed.com/viewjob?jk=ebb2a2403d062299&amp;from=tellafriend&amp;utm_source=jobseeker_emails&amp;utm_medium=email&amp;cd%20-=tell_a_friend" TargetMode="External"/><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chart" Target="../charts/chart9.xml"/></Relationships>
</file>

<file path=ppt/slides/_rels/slide51.xml.rels><?xml version="1.0" encoding="UTF-8" standalone="yes"?>
<Relationships xmlns="http://schemas.openxmlformats.org/package/2006/relationships"><Relationship Id="rId3" Type="http://schemas.openxmlformats.org/officeDocument/2006/relationships/hyperlink" Target="http://idratherbewriting.com/2015/01/12/api-doc-survey-most-challenging-aspect-of-api-documentation/" TargetMode="External"/><Relationship Id="rId4" Type="http://schemas.openxmlformats.org/officeDocument/2006/relationships/chart" Target="../charts/chart10.xm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2.xml.rels><?xml version="1.0" encoding="UTF-8" standalone="yes"?>
<Relationships xmlns="http://schemas.openxmlformats.org/package/2006/relationships"><Relationship Id="rId3" Type="http://schemas.openxmlformats.org/officeDocument/2006/relationships/hyperlink" Target="http://idratherbewriting.com/2015/01/06/api-doc-survey-result-how-to-learn-what-you-need-to-know/" TargetMode="External"/><Relationship Id="rId4" Type="http://schemas.openxmlformats.org/officeDocument/2006/relationships/chart" Target="../charts/chart11.xml"/><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9.xml"/><Relationship Id="rId5" Type="http://schemas.openxmlformats.org/officeDocument/2006/relationships/image" Target="../media/image33.png"/><Relationship Id="rId1" Type="http://schemas.microsoft.com/office/2007/relationships/media" Target="../media/media1.wav"/><Relationship Id="rId2" Type="http://schemas.openxmlformats.org/officeDocument/2006/relationships/audio" Target="../media/media1.wav"/></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35.jpg"/></Relationships>
</file>

<file path=ppt/slides/_rels/slide56.xml.rels><?xml version="1.0" encoding="UTF-8" standalone="yes"?>
<Relationships xmlns="http://schemas.openxmlformats.org/package/2006/relationships"><Relationship Id="rId3" Type="http://schemas.openxmlformats.org/officeDocument/2006/relationships/hyperlink" Target="https://stripe.com/docs/api" TargetMode="External"/><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7.xml.rels><?xml version="1.0" encoding="UTF-8" standalone="yes"?>
<Relationships xmlns="http://schemas.openxmlformats.org/package/2006/relationships"><Relationship Id="rId3" Type="http://schemas.openxmlformats.org/officeDocument/2006/relationships/hyperlink" Target="http://crimson-cormorant.cloudvent.net/" TargetMode="External"/><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4.xml"/><Relationship Id="rId5" Type="http://schemas.openxmlformats.org/officeDocument/2006/relationships/image" Target="../media/image38.png"/><Relationship Id="rId1" Type="http://schemas.microsoft.com/office/2007/relationships/media" Target="../media/media2.mp4"/><Relationship Id="rId2" Type="http://schemas.openxmlformats.org/officeDocument/2006/relationships/video" Target="../media/media2.mp4"/></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5.xml"/><Relationship Id="rId5" Type="http://schemas.openxmlformats.org/officeDocument/2006/relationships/image" Target="../media/image38.png"/><Relationship Id="rId1" Type="http://schemas.microsoft.com/office/2007/relationships/media" Target="../media/media3.mp4"/><Relationship Id="rId2" Type="http://schemas.openxmlformats.org/officeDocument/2006/relationships/video" Target="../media/media3.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hyperlink" Target="http://www.yelp.com/developers/documentation" TargetMode="External"/><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61.xml.rels><?xml version="1.0" encoding="UTF-8" standalone="yes"?>
<Relationships xmlns="http://schemas.openxmlformats.org/package/2006/relationships"><Relationship Id="rId3" Type="http://schemas.openxmlformats.org/officeDocument/2006/relationships/hyperlink" Target="http://www.twilio.com/docs/api/rest/conference" TargetMode="External"/><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62.xml.rels><?xml version="1.0" encoding="UTF-8" standalone="yes"?>
<Relationships xmlns="http://schemas.openxmlformats.org/package/2006/relationships"><Relationship Id="rId3" Type="http://schemas.openxmlformats.org/officeDocument/2006/relationships/hyperlink" Target="https://dev.twitter.com/rest/reference/get/statuses/user_timeline" TargetMode="External"/><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3.xml.rels><?xml version="1.0" encoding="UTF-8" standalone="yes"?>
<Relationships xmlns="http://schemas.openxmlformats.org/package/2006/relationships"><Relationship Id="rId3" Type="http://schemas.openxmlformats.org/officeDocument/2006/relationships/hyperlink" Target="https://stripe.com/docs/api" TargetMode="External"/><Relationship Id="rId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4.xml.rels><?xml version="1.0" encoding="UTF-8" standalone="yes"?>
<Relationships xmlns="http://schemas.openxmlformats.org/package/2006/relationships"><Relationship Id="rId3" Type="http://schemas.openxmlformats.org/officeDocument/2006/relationships/hyperlink" Target="https://developer.foursquare.com/start" TargetMode="External"/><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5.xml.rels><?xml version="1.0" encoding="UTF-8" standalone="yes"?>
<Relationships xmlns="http://schemas.openxmlformats.org/package/2006/relationships"><Relationship Id="rId3" Type="http://schemas.openxmlformats.org/officeDocument/2006/relationships/hyperlink" Target="https://developers.google.com/youtube/v3/code_samples/apps-script" TargetMode="External"/><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5.png"/></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4" Type="http://schemas.microsoft.com/office/2007/relationships/hdphoto" Target="../media/hdphoto2.wdp"/><Relationship Id="rId5" Type="http://schemas.openxmlformats.org/officeDocument/2006/relationships/hyperlink" Target="http://idratherbewriting.com" TargetMode="External"/><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hyperlink" Target="http://bit.ly/1DexWM0" TargetMode="External"/><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5000" dirty="0" smtClean="0">
                <a:solidFill>
                  <a:srgbClr val="595959"/>
                </a:solidFill>
              </a:rPr>
              <a:t>Survival Strategies for API Documentation</a:t>
            </a:r>
            <a:endParaRPr lang="en-US" sz="5000" dirty="0">
              <a:solidFill>
                <a:srgbClr val="595959"/>
              </a:solidFill>
            </a:endParaRPr>
          </a:p>
        </p:txBody>
      </p:sp>
      <p:sp>
        <p:nvSpPr>
          <p:cNvPr id="3" name="Subtitle 2"/>
          <p:cNvSpPr>
            <a:spLocks noGrp="1"/>
          </p:cNvSpPr>
          <p:nvPr>
            <p:ph type="subTitle" idx="1"/>
          </p:nvPr>
        </p:nvSpPr>
        <p:spPr>
          <a:xfrm>
            <a:off x="1371600" y="3973285"/>
            <a:ext cx="6400800" cy="1366157"/>
          </a:xfrm>
        </p:spPr>
        <p:txBody>
          <a:bodyPr>
            <a:noAutofit/>
          </a:bodyPr>
          <a:lstStyle/>
          <a:p>
            <a:r>
              <a:rPr lang="en-US" sz="2400" dirty="0" smtClean="0"/>
              <a:t>By Tom Johnson</a:t>
            </a:r>
          </a:p>
          <a:p>
            <a:r>
              <a:rPr lang="en-US" sz="2400" dirty="0" err="1" smtClean="0"/>
              <a:t>www.idratherbewriting.com</a:t>
            </a:r>
            <a:endParaRPr lang="en-US" sz="2400" dirty="0" smtClean="0"/>
          </a:p>
          <a:p>
            <a:r>
              <a:rPr lang="en-US" sz="2400" dirty="0" smtClean="0"/>
              <a:t>Feb 2, 2015</a:t>
            </a:r>
            <a:br>
              <a:rPr lang="en-US" sz="2400" dirty="0" smtClean="0"/>
            </a:br>
            <a:endParaRPr lang="en-US" sz="2400" dirty="0"/>
          </a:p>
        </p:txBody>
      </p:sp>
      <p:pic>
        <p:nvPicPr>
          <p:cNvPr id="5" name="Picture 4" descr="myblog.png"/>
          <p:cNvPicPr>
            <a:picLocks noChangeAspect="1"/>
          </p:cNvPicPr>
          <p:nvPr/>
        </p:nvPicPr>
        <p:blipFill rotWithShape="1">
          <a:blip r:embed="rId3">
            <a:extLst>
              <a:ext uri="{BEBA8EAE-BF5A-486C-A8C5-ECC9F3942E4B}">
                <a14:imgProps xmlns:a14="http://schemas.microsoft.com/office/drawing/2010/main">
                  <a14:imgLayer r:embed="rId4">
                    <a14:imgEffect>
                      <a14:backgroundRemoval t="6061" b="95022" l="4125" r="100000"/>
                    </a14:imgEffect>
                  </a14:imgLayer>
                </a14:imgProps>
              </a:ext>
              <a:ext uri="{28A0092B-C50C-407E-A947-70E740481C1C}">
                <a14:useLocalDpi xmlns:a14="http://schemas.microsoft.com/office/drawing/2010/main" val="0"/>
              </a:ext>
            </a:extLst>
          </a:blip>
          <a:srcRect l="6031" t="19955" b="31268"/>
          <a:stretch/>
        </p:blipFill>
        <p:spPr>
          <a:xfrm>
            <a:off x="142875" y="5842000"/>
            <a:ext cx="4404799" cy="889167"/>
          </a:xfrm>
          <a:prstGeom prst="rect">
            <a:avLst/>
          </a:prstGeom>
        </p:spPr>
      </p:pic>
      <p:sp>
        <p:nvSpPr>
          <p:cNvPr id="4" name="TextBox 3"/>
          <p:cNvSpPr txBox="1"/>
          <p:nvPr/>
        </p:nvSpPr>
        <p:spPr>
          <a:xfrm>
            <a:off x="2667000" y="381000"/>
            <a:ext cx="4290786" cy="369332"/>
          </a:xfrm>
          <a:prstGeom prst="rect">
            <a:avLst/>
          </a:prstGeom>
          <a:noFill/>
        </p:spPr>
        <p:txBody>
          <a:bodyPr wrap="square" rtlCol="0">
            <a:spAutoFit/>
          </a:bodyPr>
          <a:lstStyle/>
          <a:p>
            <a:r>
              <a:rPr lang="en-US" dirty="0" smtClean="0"/>
              <a:t>Southwestern Ontario </a:t>
            </a:r>
            <a:r>
              <a:rPr lang="en-US" dirty="0" smtClean="0"/>
              <a:t>STC Chapter Webinar</a:t>
            </a:r>
            <a:endParaRPr lang="en-US" dirty="0"/>
          </a:p>
        </p:txBody>
      </p:sp>
    </p:spTree>
    <p:extLst>
      <p:ext uri="{BB962C8B-B14F-4D97-AF65-F5344CB8AC3E}">
        <p14:creationId xmlns:p14="http://schemas.microsoft.com/office/powerpoint/2010/main" val="1829770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versus API</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API</a:t>
            </a:r>
            <a:r>
              <a:rPr lang="en-US" dirty="0" smtClean="0"/>
              <a:t> (application programming interface): An interface that provides endpoints, classes, or other functions.</a:t>
            </a:r>
          </a:p>
          <a:p>
            <a:r>
              <a:rPr lang="en-US" b="1" dirty="0" smtClean="0"/>
              <a:t>SDK</a:t>
            </a:r>
            <a:r>
              <a:rPr lang="en-US" dirty="0" smtClean="0"/>
              <a:t> (software development kit): A set of implementation tools to make it easier to work with an API.</a:t>
            </a:r>
          </a:p>
          <a:p>
            <a:pPr marL="0" indent="0">
              <a:buNone/>
            </a:pPr>
            <a:endParaRPr lang="en-US" dirty="0" smtClean="0"/>
          </a:p>
          <a:p>
            <a:pPr marL="0" indent="0">
              <a:buNone/>
            </a:pPr>
            <a:r>
              <a:rPr lang="en-US" dirty="0" smtClean="0"/>
              <a:t>SDK example: A JavaScript SDK that allows you to work with a particular REST API using JavaScript syntax as your implementation format.</a:t>
            </a:r>
            <a:endParaRPr lang="en-US" dirty="0"/>
          </a:p>
        </p:txBody>
      </p:sp>
    </p:spTree>
    <p:extLst>
      <p:ext uri="{BB962C8B-B14F-4D97-AF65-F5344CB8AC3E}">
        <p14:creationId xmlns:p14="http://schemas.microsoft.com/office/powerpoint/2010/main" val="308752802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and User Guides</a:t>
            </a:r>
            <a:endParaRPr lang="en-US" dirty="0"/>
          </a:p>
        </p:txBody>
      </p:sp>
      <p:pic>
        <p:nvPicPr>
          <p:cNvPr id="6" name="Picture 5" descr="twodeliverablesx-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3286" y="1770959"/>
            <a:ext cx="6455229" cy="4348627"/>
          </a:xfrm>
          <a:prstGeom prst="rect">
            <a:avLst/>
          </a:prstGeom>
        </p:spPr>
      </p:pic>
      <p:sp>
        <p:nvSpPr>
          <p:cNvPr id="7" name="TextBox 6"/>
          <p:cNvSpPr txBox="1"/>
          <p:nvPr/>
        </p:nvSpPr>
        <p:spPr>
          <a:xfrm>
            <a:off x="6395358" y="5207000"/>
            <a:ext cx="2613478" cy="120032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API docs usually have at least two deliverables.</a:t>
            </a:r>
            <a:endParaRPr lang="en-US" sz="2400" dirty="0"/>
          </a:p>
        </p:txBody>
      </p:sp>
    </p:spTree>
    <p:extLst>
      <p:ext uri="{BB962C8B-B14F-4D97-AF65-F5344CB8AC3E}">
        <p14:creationId xmlns:p14="http://schemas.microsoft.com/office/powerpoint/2010/main" val="142275549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uto-doc with Platform APIs</a:t>
            </a:r>
            <a:endParaRPr lang="en-US" dirty="0"/>
          </a:p>
        </p:txBody>
      </p:sp>
      <p:sp>
        <p:nvSpPr>
          <p:cNvPr id="4" name="Rectangle 3"/>
          <p:cNvSpPr/>
          <p:nvPr/>
        </p:nvSpPr>
        <p:spPr>
          <a:xfrm>
            <a:off x="457200" y="1417638"/>
            <a:ext cx="8432800" cy="5539979"/>
          </a:xfrm>
          <a:prstGeom prst="rect">
            <a:avLst/>
          </a:prstGeom>
        </p:spPr>
        <p:txBody>
          <a:bodyPr wrap="square">
            <a:spAutoFit/>
          </a:bodyPr>
          <a:lstStyle/>
          <a:p>
            <a:r>
              <a:rPr lang="en-US" sz="1600" b="1" dirty="0">
                <a:latin typeface="Courier"/>
                <a:cs typeface="Courier"/>
              </a:rPr>
              <a:t>/**</a:t>
            </a:r>
          </a:p>
          <a:p>
            <a:r>
              <a:rPr lang="en-US" sz="1600" b="1" dirty="0" smtClean="0">
                <a:latin typeface="Courier"/>
                <a:cs typeface="Courier"/>
              </a:rPr>
              <a:t>*</a:t>
            </a:r>
            <a:r>
              <a:rPr lang="en-US" sz="1600" dirty="0" smtClean="0">
                <a:latin typeface="Courier"/>
                <a:cs typeface="Courier"/>
              </a:rPr>
              <a:t> </a:t>
            </a:r>
            <a:r>
              <a:rPr lang="en-US" sz="1600" dirty="0">
                <a:latin typeface="Courier"/>
                <a:cs typeface="Courier"/>
              </a:rPr>
              <a:t>Reverses the order of the elements in the specified list.&lt;p&gt;</a:t>
            </a:r>
          </a:p>
          <a:p>
            <a:r>
              <a:rPr lang="en-US" sz="1600" b="1" dirty="0">
                <a:latin typeface="Courier"/>
                <a:cs typeface="Courier"/>
              </a:rPr>
              <a:t>*</a:t>
            </a:r>
          </a:p>
          <a:p>
            <a:r>
              <a:rPr lang="en-US" sz="1600" b="1" dirty="0" smtClean="0">
                <a:latin typeface="Courier"/>
                <a:cs typeface="Courier"/>
              </a:rPr>
              <a:t>*  </a:t>
            </a:r>
            <a:r>
              <a:rPr lang="en-US" sz="1600" dirty="0" smtClean="0">
                <a:latin typeface="Courier"/>
                <a:cs typeface="Courier"/>
              </a:rPr>
              <a:t>This </a:t>
            </a:r>
            <a:r>
              <a:rPr lang="en-US" sz="1600" dirty="0">
                <a:latin typeface="Courier"/>
                <a:cs typeface="Courier"/>
              </a:rPr>
              <a:t>method runs in linear time.</a:t>
            </a:r>
          </a:p>
          <a:p>
            <a:r>
              <a:rPr lang="en-US" sz="1600" b="1" dirty="0">
                <a:latin typeface="Courier"/>
                <a:cs typeface="Courier"/>
              </a:rPr>
              <a:t>*</a:t>
            </a:r>
          </a:p>
          <a:p>
            <a:r>
              <a:rPr lang="en-US" sz="1600" b="1" dirty="0" smtClean="0">
                <a:latin typeface="Courier"/>
                <a:cs typeface="Courier"/>
              </a:rPr>
              <a:t>*</a:t>
            </a:r>
            <a:endParaRPr lang="en-US" sz="1600" dirty="0">
              <a:latin typeface="Courier"/>
              <a:cs typeface="Courier"/>
            </a:endParaRPr>
          </a:p>
          <a:p>
            <a:r>
              <a:rPr lang="en-US" sz="1600" b="1" dirty="0">
                <a:latin typeface="Courier"/>
                <a:cs typeface="Courier"/>
              </a:rPr>
              <a:t>*</a:t>
            </a:r>
            <a:r>
              <a:rPr lang="en-US" sz="1600" dirty="0">
                <a:latin typeface="Courier"/>
                <a:cs typeface="Courier"/>
              </a:rPr>
              <a:t> </a:t>
            </a:r>
            <a:r>
              <a:rPr lang="en-US" sz="1600" b="1" dirty="0">
                <a:latin typeface="Courier"/>
                <a:cs typeface="Courier"/>
              </a:rPr>
              <a:t>@</a:t>
            </a:r>
            <a:r>
              <a:rPr lang="en-US" sz="1600" b="1" dirty="0" err="1">
                <a:latin typeface="Courier"/>
                <a:cs typeface="Courier"/>
              </a:rPr>
              <a:t>param</a:t>
            </a:r>
            <a:r>
              <a:rPr lang="en-US" sz="1600" b="1" dirty="0">
                <a:latin typeface="Courier"/>
                <a:cs typeface="Courier"/>
              </a:rPr>
              <a:t>  </a:t>
            </a:r>
            <a:r>
              <a:rPr lang="en-US" sz="1600" dirty="0">
                <a:latin typeface="Courier"/>
                <a:cs typeface="Courier"/>
              </a:rPr>
              <a:t>list the list whose elements are to be reversed.</a:t>
            </a:r>
          </a:p>
          <a:p>
            <a:r>
              <a:rPr lang="en-US" sz="1600" b="1" dirty="0">
                <a:latin typeface="Courier"/>
                <a:cs typeface="Courier"/>
              </a:rPr>
              <a:t>*</a:t>
            </a:r>
            <a:r>
              <a:rPr lang="en-US" sz="1600" dirty="0">
                <a:latin typeface="Courier"/>
                <a:cs typeface="Courier"/>
              </a:rPr>
              <a:t> </a:t>
            </a:r>
            <a:r>
              <a:rPr lang="en-US" sz="1600" b="1" dirty="0">
                <a:latin typeface="Courier"/>
                <a:cs typeface="Courier"/>
              </a:rPr>
              <a:t>@throws </a:t>
            </a:r>
            <a:r>
              <a:rPr lang="en-US" sz="1600" dirty="0" err="1">
                <a:latin typeface="Courier"/>
                <a:cs typeface="Courier"/>
              </a:rPr>
              <a:t>UnsupportedOperationException</a:t>
            </a:r>
            <a:r>
              <a:rPr lang="en-US" sz="1600" dirty="0">
                <a:latin typeface="Courier"/>
                <a:cs typeface="Courier"/>
              </a:rPr>
              <a:t> if the specified list or</a:t>
            </a:r>
          </a:p>
          <a:p>
            <a:r>
              <a:rPr lang="en-US" sz="1600" dirty="0">
                <a:latin typeface="Courier"/>
                <a:cs typeface="Courier"/>
              </a:rPr>
              <a:t>*     </a:t>
            </a:r>
            <a:r>
              <a:rPr lang="en-US" sz="1600" dirty="0" smtClean="0">
                <a:latin typeface="Courier"/>
                <a:cs typeface="Courier"/>
              </a:rPr>
              <a:t>    its </a:t>
            </a:r>
            <a:r>
              <a:rPr lang="en-US" sz="1600" dirty="0">
                <a:latin typeface="Courier"/>
                <a:cs typeface="Courier"/>
              </a:rPr>
              <a:t>list-iterator does not support the &lt;</a:t>
            </a:r>
            <a:r>
              <a:rPr lang="en-US" sz="1600" dirty="0" err="1">
                <a:latin typeface="Courier"/>
                <a:cs typeface="Courier"/>
              </a:rPr>
              <a:t>tt</a:t>
            </a:r>
            <a:r>
              <a:rPr lang="en-US" sz="1600" dirty="0">
                <a:latin typeface="Courier"/>
                <a:cs typeface="Courier"/>
              </a:rPr>
              <a:t>&gt;set&lt;/</a:t>
            </a:r>
            <a:r>
              <a:rPr lang="en-US" sz="1600" dirty="0" err="1">
                <a:latin typeface="Courier"/>
                <a:cs typeface="Courier"/>
              </a:rPr>
              <a:t>tt</a:t>
            </a:r>
            <a:r>
              <a:rPr lang="en-US" sz="1600" dirty="0">
                <a:latin typeface="Courier"/>
                <a:cs typeface="Courier"/>
              </a:rPr>
              <a:t>&gt; operation.</a:t>
            </a:r>
          </a:p>
          <a:p>
            <a:r>
              <a:rPr lang="en-US" sz="1600" b="1" dirty="0">
                <a:latin typeface="Courier"/>
                <a:cs typeface="Courier"/>
              </a:rPr>
              <a:t>*/</a:t>
            </a:r>
          </a:p>
          <a:p>
            <a:endParaRPr lang="en-US" sz="1600" dirty="0">
              <a:latin typeface="Courier"/>
              <a:cs typeface="Courier"/>
            </a:endParaRPr>
          </a:p>
          <a:p>
            <a:r>
              <a:rPr lang="en-US" sz="1600" dirty="0">
                <a:latin typeface="Courier"/>
                <a:cs typeface="Courier"/>
              </a:rPr>
              <a:t>       public static void reverse(List&lt;?&gt; list) {</a:t>
            </a:r>
          </a:p>
          <a:p>
            <a:r>
              <a:rPr lang="en-US" sz="1600" dirty="0">
                <a:latin typeface="Courier"/>
                <a:cs typeface="Courier"/>
              </a:rPr>
              <a:t>            </a:t>
            </a:r>
            <a:r>
              <a:rPr lang="en-US" sz="1600" dirty="0" err="1">
                <a:latin typeface="Courier"/>
                <a:cs typeface="Courier"/>
              </a:rPr>
              <a:t>int</a:t>
            </a:r>
            <a:r>
              <a:rPr lang="en-US" sz="1600" dirty="0">
                <a:latin typeface="Courier"/>
                <a:cs typeface="Courier"/>
              </a:rPr>
              <a:t> size = </a:t>
            </a:r>
            <a:r>
              <a:rPr lang="en-US" sz="1600" dirty="0" err="1">
                <a:latin typeface="Courier"/>
                <a:cs typeface="Courier"/>
              </a:rPr>
              <a:t>list.size</a:t>
            </a:r>
            <a:r>
              <a:rPr lang="en-US" sz="1600" dirty="0">
                <a:latin typeface="Courier"/>
                <a:cs typeface="Courier"/>
              </a:rPr>
              <a:t>()</a:t>
            </a:r>
          </a:p>
          <a:p>
            <a:r>
              <a:rPr lang="en-US" sz="1600" dirty="0">
                <a:latin typeface="Courier"/>
                <a:cs typeface="Courier"/>
              </a:rPr>
              <a:t>            if (size &lt; REVERSE_THRESHOLD || list </a:t>
            </a:r>
            <a:r>
              <a:rPr lang="en-US" sz="1600" dirty="0" err="1">
                <a:latin typeface="Courier"/>
                <a:cs typeface="Courier"/>
              </a:rPr>
              <a:t>instanceof</a:t>
            </a:r>
            <a:r>
              <a:rPr lang="en-US" sz="1600" dirty="0">
                <a:latin typeface="Courier"/>
                <a:cs typeface="Courier"/>
              </a:rPr>
              <a:t> </a:t>
            </a:r>
            <a:r>
              <a:rPr lang="en-US" sz="1600" dirty="0" err="1">
                <a:latin typeface="Courier"/>
                <a:cs typeface="Courier"/>
              </a:rPr>
              <a:t>RandomAccess</a:t>
            </a:r>
            <a:r>
              <a:rPr lang="en-US" sz="1600" dirty="0">
                <a:latin typeface="Courier"/>
                <a:cs typeface="Courier"/>
              </a:rPr>
              <a:t>) {</a:t>
            </a:r>
          </a:p>
          <a:p>
            <a:r>
              <a:rPr lang="en-US" sz="1600" dirty="0" smtClean="0">
                <a:latin typeface="Courier"/>
                <a:cs typeface="Courier"/>
              </a:rPr>
              <a:t>                     for (</a:t>
            </a:r>
            <a:r>
              <a:rPr lang="en-US" sz="1600" dirty="0" err="1" smtClean="0">
                <a:latin typeface="Courier"/>
                <a:cs typeface="Courier"/>
              </a:rPr>
              <a:t>int</a:t>
            </a:r>
            <a:r>
              <a:rPr lang="en-US" sz="1600" dirty="0" smtClean="0">
                <a:latin typeface="Courier"/>
                <a:cs typeface="Courier"/>
              </a:rPr>
              <a:t> </a:t>
            </a:r>
            <a:r>
              <a:rPr lang="en-US" sz="1600" dirty="0" err="1" smtClean="0">
                <a:latin typeface="Courier"/>
                <a:cs typeface="Courier"/>
              </a:rPr>
              <a:t>i</a:t>
            </a:r>
            <a:r>
              <a:rPr lang="en-US" sz="1600" dirty="0" smtClean="0">
                <a:latin typeface="Courier"/>
                <a:cs typeface="Courier"/>
              </a:rPr>
              <a:t>=0, mid=size&gt;&gt;1, j=size-1; </a:t>
            </a:r>
            <a:r>
              <a:rPr lang="en-US" sz="1600" dirty="0" err="1" smtClean="0">
                <a:latin typeface="Courier"/>
                <a:cs typeface="Courier"/>
              </a:rPr>
              <a:t>i</a:t>
            </a:r>
            <a:r>
              <a:rPr lang="en-US" sz="1600" dirty="0" smtClean="0">
                <a:latin typeface="Courier"/>
                <a:cs typeface="Courier"/>
              </a:rPr>
              <a:t>&lt;mid; </a:t>
            </a:r>
            <a:r>
              <a:rPr lang="en-US" sz="1600" dirty="0" err="1" smtClean="0">
                <a:latin typeface="Courier"/>
                <a:cs typeface="Courier"/>
              </a:rPr>
              <a:t>i</a:t>
            </a:r>
            <a:r>
              <a:rPr lang="en-US" sz="1600" dirty="0" smtClean="0">
                <a:latin typeface="Courier"/>
                <a:cs typeface="Courier"/>
              </a:rPr>
              <a:t>++, j--)</a:t>
            </a:r>
          </a:p>
          <a:p>
            <a:r>
              <a:rPr lang="en-US" sz="1600" dirty="0" smtClean="0">
                <a:latin typeface="Courier"/>
                <a:cs typeface="Courier"/>
              </a:rPr>
              <a:t>                         swap(list, </a:t>
            </a:r>
            <a:r>
              <a:rPr lang="en-US" sz="1600" dirty="0" err="1" smtClean="0">
                <a:latin typeface="Courier"/>
                <a:cs typeface="Courier"/>
              </a:rPr>
              <a:t>i</a:t>
            </a:r>
            <a:r>
              <a:rPr lang="en-US" sz="1600" dirty="0" smtClean="0">
                <a:latin typeface="Courier"/>
                <a:cs typeface="Courier"/>
              </a:rPr>
              <a:t>, j);</a:t>
            </a:r>
          </a:p>
          <a:p>
            <a:r>
              <a:rPr lang="en-US" sz="1600" dirty="0" smtClean="0">
                <a:latin typeface="Courier"/>
                <a:cs typeface="Courier"/>
              </a:rPr>
              <a:t>               } else {</a:t>
            </a:r>
          </a:p>
          <a:p>
            <a:r>
              <a:rPr lang="en-US" sz="1600" dirty="0" smtClean="0">
                <a:latin typeface="Courier"/>
                <a:cs typeface="Courier"/>
              </a:rPr>
              <a:t>                …</a:t>
            </a:r>
          </a:p>
          <a:p>
            <a:r>
              <a:rPr lang="en-US" dirty="0" smtClean="0"/>
              <a:t>              </a:t>
            </a:r>
            <a:endParaRPr lang="en-US" dirty="0"/>
          </a:p>
        </p:txBody>
      </p:sp>
      <p:sp>
        <p:nvSpPr>
          <p:cNvPr id="6" name="Line Callout 1 5"/>
          <p:cNvSpPr/>
          <p:nvPr/>
        </p:nvSpPr>
        <p:spPr>
          <a:xfrm>
            <a:off x="4905375" y="3921125"/>
            <a:ext cx="4111625" cy="1889125"/>
          </a:xfrm>
          <a:prstGeom prst="borderCallout1">
            <a:avLst>
              <a:gd name="adj1" fmla="val 18750"/>
              <a:gd name="adj2" fmla="val -8333"/>
              <a:gd name="adj3" fmla="val -11719"/>
              <a:gd name="adj4" fmla="val -51165"/>
            </a:avLst>
          </a:prstGeom>
          <a:ln>
            <a:solidFill>
              <a:srgbClr val="9CDB1D"/>
            </a:solidFill>
          </a:ln>
        </p:spPr>
        <p:style>
          <a:lnRef idx="1">
            <a:schemeClr val="accent3"/>
          </a:lnRef>
          <a:fillRef idx="2">
            <a:schemeClr val="accent3"/>
          </a:fillRef>
          <a:effectRef idx="1">
            <a:schemeClr val="accent3"/>
          </a:effectRef>
          <a:fontRef idx="minor">
            <a:schemeClr val="dk1"/>
          </a:fontRef>
        </p:style>
        <p:txBody>
          <a:bodyPr rtlCol="0" anchor="ctr"/>
          <a:lstStyle/>
          <a:p>
            <a:r>
              <a:rPr lang="en-US" sz="2400" dirty="0" smtClean="0">
                <a:solidFill>
                  <a:srgbClr val="000000"/>
                </a:solidFill>
              </a:rPr>
              <a:t>Add documentation in the </a:t>
            </a:r>
            <a:r>
              <a:rPr lang="en-US" sz="2400" dirty="0" smtClean="0">
                <a:solidFill>
                  <a:srgbClr val="000000"/>
                </a:solidFill>
                <a:hlinkClick r:id="rId3"/>
              </a:rPr>
              <a:t>source code</a:t>
            </a:r>
            <a:r>
              <a:rPr lang="en-US" sz="2400" dirty="0" smtClean="0">
                <a:solidFill>
                  <a:srgbClr val="000000"/>
                </a:solidFill>
              </a:rPr>
              <a:t>, structuring it with specific syntax that a documentation generator can read.</a:t>
            </a:r>
            <a:endParaRPr lang="en-US" sz="2400" dirty="0">
              <a:solidFill>
                <a:srgbClr val="000000"/>
              </a:solidFill>
            </a:endParaRPr>
          </a:p>
        </p:txBody>
      </p:sp>
    </p:spTree>
    <p:extLst>
      <p:ext uri="{BB962C8B-B14F-4D97-AF65-F5344CB8AC3E}">
        <p14:creationId xmlns:p14="http://schemas.microsoft.com/office/powerpoint/2010/main" val="37902596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avadoc_samp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902" y="1417638"/>
            <a:ext cx="9024972" cy="5350012"/>
          </a:xfrm>
          <a:prstGeom prst="rect">
            <a:avLst/>
          </a:prstGeom>
        </p:spPr>
      </p:pic>
      <p:sp>
        <p:nvSpPr>
          <p:cNvPr id="8" name="Title 1"/>
          <p:cNvSpPr>
            <a:spLocks noGrp="1"/>
          </p:cNvSpPr>
          <p:nvPr>
            <p:ph type="title"/>
          </p:nvPr>
        </p:nvSpPr>
        <p:spPr>
          <a:xfrm>
            <a:off x="457200" y="274638"/>
            <a:ext cx="8229600" cy="1143000"/>
          </a:xfrm>
        </p:spPr>
        <p:txBody>
          <a:bodyPr>
            <a:normAutofit fontScale="90000"/>
          </a:bodyPr>
          <a:lstStyle/>
          <a:p>
            <a:r>
              <a:rPr lang="en-US" dirty="0" smtClean="0"/>
              <a:t>Comments get rendered into </a:t>
            </a:r>
            <a:r>
              <a:rPr lang="en-US" dirty="0" err="1" smtClean="0"/>
              <a:t>Javadoc</a:t>
            </a:r>
            <a:endParaRPr lang="en-US" dirty="0"/>
          </a:p>
        </p:txBody>
      </p:sp>
      <p:sp>
        <p:nvSpPr>
          <p:cNvPr id="6" name="TextBox 5"/>
          <p:cNvSpPr txBox="1"/>
          <p:nvPr/>
        </p:nvSpPr>
        <p:spPr>
          <a:xfrm>
            <a:off x="5810251" y="3068912"/>
            <a:ext cx="3194049"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Commonly used.</a:t>
            </a:r>
          </a:p>
          <a:p>
            <a:r>
              <a:rPr lang="en-US" sz="2400" dirty="0" smtClean="0"/>
              <a:t>-</a:t>
            </a:r>
            <a:r>
              <a:rPr lang="en-US" sz="2400" dirty="0"/>
              <a:t> </a:t>
            </a:r>
            <a:r>
              <a:rPr lang="en-US" sz="2400" dirty="0" smtClean="0"/>
              <a:t>Works only for Java.</a:t>
            </a:r>
          </a:p>
          <a:p>
            <a:r>
              <a:rPr lang="en-US" sz="2400" dirty="0" smtClean="0"/>
              <a:t>- Run it from your IDE.</a:t>
            </a:r>
          </a:p>
          <a:p>
            <a:r>
              <a:rPr lang="en-US" sz="2400" dirty="0" smtClean="0"/>
              <a:t>- Automate into builds.</a:t>
            </a:r>
          </a:p>
          <a:p>
            <a:r>
              <a:rPr lang="en-US" sz="2400" dirty="0" smtClean="0"/>
              <a:t>- Explore other </a:t>
            </a:r>
            <a:r>
              <a:rPr lang="en-US" sz="2400" dirty="0" err="1" smtClean="0"/>
              <a:t>doclets</a:t>
            </a:r>
            <a:r>
              <a:rPr lang="en-US" sz="2400" dirty="0" smtClean="0"/>
              <a:t>.</a:t>
            </a:r>
          </a:p>
          <a:p>
            <a:r>
              <a:rPr lang="en-US" sz="2400" dirty="0" smtClean="0"/>
              <a:t>- Has frame-based - output.</a:t>
            </a:r>
          </a:p>
          <a:p>
            <a:r>
              <a:rPr lang="en-US" sz="2400" dirty="0" smtClean="0"/>
              <a:t>- Can skin with CSS.</a:t>
            </a:r>
          </a:p>
          <a:p>
            <a:r>
              <a:rPr lang="en-US" sz="2400" dirty="0" smtClean="0"/>
              <a:t>- Looks professional.</a:t>
            </a:r>
            <a:endParaRPr lang="en-US" sz="2400" dirty="0"/>
          </a:p>
        </p:txBody>
      </p:sp>
    </p:spTree>
    <p:extLst>
      <p:ext uri="{BB962C8B-B14F-4D97-AF65-F5344CB8AC3E}">
        <p14:creationId xmlns:p14="http://schemas.microsoft.com/office/powerpoint/2010/main" val="39836803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Doxygen</a:t>
            </a:r>
            <a:endParaRPr lang="en-US" dirty="0"/>
          </a:p>
        </p:txBody>
      </p:sp>
      <p:pic>
        <p:nvPicPr>
          <p:cNvPr id="4" name="Content Placeholder 3" descr="doxygen_example.png"/>
          <p:cNvPicPr>
            <a:picLocks noGrp="1" noChangeAspect="1"/>
          </p:cNvPicPr>
          <p:nvPr>
            <p:ph idx="1"/>
          </p:nvPr>
        </p:nvPicPr>
        <p:blipFill>
          <a:blip r:embed="rId3">
            <a:extLst>
              <a:ext uri="{28A0092B-C50C-407E-A947-70E740481C1C}">
                <a14:useLocalDpi xmlns:a14="http://schemas.microsoft.com/office/drawing/2010/main" val="0"/>
              </a:ext>
            </a:extLst>
          </a:blip>
          <a:srcRect t="306" b="306"/>
          <a:stretch>
            <a:fillRect/>
          </a:stretch>
        </p:blipFill>
        <p:spPr>
          <a:xfrm>
            <a:off x="166780" y="1285875"/>
            <a:ext cx="8977220" cy="4937125"/>
          </a:xfrm>
          <a:ln>
            <a:solidFill>
              <a:schemeClr val="bg1">
                <a:lumMod val="75000"/>
              </a:schemeClr>
            </a:solidFill>
          </a:ln>
        </p:spPr>
      </p:pic>
      <p:sp>
        <p:nvSpPr>
          <p:cNvPr id="5" name="TextBox 4"/>
          <p:cNvSpPr txBox="1"/>
          <p:nvPr/>
        </p:nvSpPr>
        <p:spPr>
          <a:xfrm>
            <a:off x="5416549" y="2441158"/>
            <a:ext cx="3365501" cy="415498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 Commonly used.</a:t>
            </a:r>
          </a:p>
          <a:p>
            <a:r>
              <a:rPr lang="en-US" sz="2400" dirty="0"/>
              <a:t>- </a:t>
            </a:r>
            <a:r>
              <a:rPr lang="en-US" sz="2400" dirty="0" smtClean="0"/>
              <a:t>Works with Java, C++, C#, and others.</a:t>
            </a:r>
          </a:p>
          <a:p>
            <a:r>
              <a:rPr lang="en-US" sz="2400" dirty="0"/>
              <a:t>- </a:t>
            </a:r>
            <a:r>
              <a:rPr lang="en-US" sz="2400" dirty="0" smtClean="0"/>
              <a:t>Has easy front-end GUI.</a:t>
            </a:r>
          </a:p>
          <a:p>
            <a:r>
              <a:rPr lang="en-US" sz="2400" dirty="0"/>
              <a:t>- </a:t>
            </a:r>
            <a:r>
              <a:rPr lang="en-US" sz="2400" dirty="0" smtClean="0"/>
              <a:t>Point it at your source files.</a:t>
            </a:r>
          </a:p>
          <a:p>
            <a:r>
              <a:rPr lang="en-US" sz="2400" dirty="0"/>
              <a:t>- </a:t>
            </a:r>
            <a:r>
              <a:rPr lang="en-US" sz="2400" dirty="0" smtClean="0"/>
              <a:t>Automate into builds.</a:t>
            </a:r>
          </a:p>
          <a:p>
            <a:r>
              <a:rPr lang="en-US" sz="2400" dirty="0"/>
              <a:t>- </a:t>
            </a:r>
            <a:r>
              <a:rPr lang="en-US" sz="2400" dirty="0" smtClean="0"/>
              <a:t>Can include non-source files (Markdown).</a:t>
            </a:r>
          </a:p>
          <a:p>
            <a:r>
              <a:rPr lang="en-US" sz="2400" dirty="0"/>
              <a:t>- </a:t>
            </a:r>
            <a:r>
              <a:rPr lang="en-US" sz="2400" dirty="0" smtClean="0"/>
              <a:t>Frame-based output.</a:t>
            </a:r>
          </a:p>
          <a:p>
            <a:r>
              <a:rPr lang="en-US" sz="2400" dirty="0"/>
              <a:t>- </a:t>
            </a:r>
            <a:r>
              <a:rPr lang="en-US" sz="2400" dirty="0" err="1" smtClean="0"/>
              <a:t>Skinnable</a:t>
            </a:r>
            <a:r>
              <a:rPr lang="en-US" sz="2400" dirty="0" smtClean="0"/>
              <a:t>.</a:t>
            </a:r>
            <a:endParaRPr lang="en-US" sz="2400" dirty="0"/>
          </a:p>
        </p:txBody>
      </p:sp>
    </p:spTree>
    <p:extLst>
      <p:ext uri="{BB962C8B-B14F-4D97-AF65-F5344CB8AC3E}">
        <p14:creationId xmlns:p14="http://schemas.microsoft.com/office/powerpoint/2010/main" val="64617185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Good example of source-gen. doc</a:t>
            </a:r>
            <a:endParaRPr lang="en-US" dirty="0"/>
          </a:p>
        </p:txBody>
      </p:sp>
      <p:sp>
        <p:nvSpPr>
          <p:cNvPr id="3" name="Content Placeholder 2"/>
          <p:cNvSpPr>
            <a:spLocks noGrp="1"/>
          </p:cNvSpPr>
          <p:nvPr>
            <p:ph idx="1"/>
          </p:nvPr>
        </p:nvSpPr>
        <p:spPr/>
        <p:txBody>
          <a:bodyPr/>
          <a:lstStyle/>
          <a:p>
            <a:pPr marL="0" indent="0">
              <a:buNone/>
            </a:pPr>
            <a:r>
              <a:rPr lang="en-US" dirty="0"/>
              <a:t>https://</a:t>
            </a:r>
            <a:r>
              <a:rPr lang="en-US" dirty="0" err="1"/>
              <a:t>www.dropbox.com</a:t>
            </a:r>
            <a:r>
              <a:rPr lang="en-US" dirty="0"/>
              <a:t>/developers/core</a:t>
            </a:r>
          </a:p>
        </p:txBody>
      </p:sp>
      <p:pic>
        <p:nvPicPr>
          <p:cNvPr id="4" name="Picture 3" descr="coreapi.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164" y="1600200"/>
            <a:ext cx="9144000" cy="5269424"/>
          </a:xfrm>
          <a:prstGeom prst="rect">
            <a:avLst/>
          </a:prstGeom>
        </p:spPr>
      </p:pic>
      <p:sp>
        <p:nvSpPr>
          <p:cNvPr id="6" name="TextBox 5"/>
          <p:cNvSpPr txBox="1"/>
          <p:nvPr/>
        </p:nvSpPr>
        <p:spPr>
          <a:xfrm>
            <a:off x="6645275" y="1417638"/>
            <a:ext cx="2200275"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Each language uses a doc generator for that language.</a:t>
            </a:r>
            <a:endParaRPr lang="en-US" sz="2400" dirty="0"/>
          </a:p>
        </p:txBody>
      </p:sp>
      <p:cxnSp>
        <p:nvCxnSpPr>
          <p:cNvPr id="7" name="Straight Connector 6"/>
          <p:cNvCxnSpPr/>
          <p:nvPr/>
        </p:nvCxnSpPr>
        <p:spPr>
          <a:xfrm flipH="1">
            <a:off x="5826125" y="2095500"/>
            <a:ext cx="819150" cy="1127125"/>
          </a:xfrm>
          <a:prstGeom prst="line">
            <a:avLst/>
          </a:prstGeom>
        </p:spPr>
        <p:style>
          <a:lnRef idx="2">
            <a:schemeClr val="accent3"/>
          </a:lnRef>
          <a:fillRef idx="0">
            <a:schemeClr val="accent3"/>
          </a:fillRef>
          <a:effectRef idx="1">
            <a:schemeClr val="accent3"/>
          </a:effectRef>
          <a:fontRef idx="minor">
            <a:schemeClr val="tx1"/>
          </a:fontRef>
        </p:style>
      </p:cxnSp>
      <p:sp>
        <p:nvSpPr>
          <p:cNvPr id="5" name="Rectangle 4"/>
          <p:cNvSpPr/>
          <p:nvPr/>
        </p:nvSpPr>
        <p:spPr>
          <a:xfrm>
            <a:off x="1638556" y="1910834"/>
            <a:ext cx="4336832" cy="369332"/>
          </a:xfrm>
          <a:prstGeom prst="rect">
            <a:avLst/>
          </a:prstGeom>
        </p:spPr>
        <p:txBody>
          <a:bodyPr wrap="none">
            <a:spAutoFit/>
          </a:bodyPr>
          <a:lstStyle/>
          <a:p>
            <a:r>
              <a:rPr lang="en-US" dirty="0"/>
              <a:t>https://</a:t>
            </a:r>
            <a:r>
              <a:rPr lang="en-US" dirty="0" err="1"/>
              <a:t>www.dropbox.com</a:t>
            </a:r>
            <a:r>
              <a:rPr lang="en-US" dirty="0"/>
              <a:t>/developers/core</a:t>
            </a:r>
          </a:p>
        </p:txBody>
      </p:sp>
    </p:spTree>
    <p:extLst>
      <p:ext uri="{BB962C8B-B14F-4D97-AF65-F5344CB8AC3E}">
        <p14:creationId xmlns:p14="http://schemas.microsoft.com/office/powerpoint/2010/main" val="101267395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Pros of in-source documentation</a:t>
            </a:r>
            <a:endParaRPr lang="en-US" dirty="0"/>
          </a:p>
        </p:txBody>
      </p:sp>
      <p:sp>
        <p:nvSpPr>
          <p:cNvPr id="3" name="Content Placeholder 2"/>
          <p:cNvSpPr>
            <a:spLocks noGrp="1"/>
          </p:cNvSpPr>
          <p:nvPr>
            <p:ph idx="1"/>
          </p:nvPr>
        </p:nvSpPr>
        <p:spPr>
          <a:xfrm>
            <a:off x="5511800" y="1462088"/>
            <a:ext cx="3175000" cy="4887912"/>
          </a:xfrm>
        </p:spPr>
        <p:style>
          <a:lnRef idx="1">
            <a:schemeClr val="accent3"/>
          </a:lnRef>
          <a:fillRef idx="2">
            <a:schemeClr val="accent3"/>
          </a:fillRef>
          <a:effectRef idx="1">
            <a:schemeClr val="accent3"/>
          </a:effectRef>
          <a:fontRef idx="minor">
            <a:schemeClr val="dk1"/>
          </a:fontRef>
        </p:style>
        <p:txBody>
          <a:bodyPr>
            <a:normAutofit/>
          </a:bodyPr>
          <a:lstStyle/>
          <a:p>
            <a:pPr marL="0" indent="0">
              <a:buNone/>
            </a:pPr>
            <a:r>
              <a:rPr lang="en-US" sz="2400" dirty="0" smtClean="0"/>
              <a:t>- Avoids documentation drift</a:t>
            </a:r>
          </a:p>
          <a:p>
            <a:pPr marL="0" indent="0">
              <a:buNone/>
            </a:pPr>
            <a:r>
              <a:rPr lang="en-US" sz="2400" dirty="0" smtClean="0"/>
              <a:t>- Allows the person who creates the code (and so best understands it) to also document it</a:t>
            </a:r>
          </a:p>
          <a:p>
            <a:pPr marL="0" indent="0">
              <a:buNone/>
            </a:pPr>
            <a:r>
              <a:rPr lang="en-US" sz="2400" dirty="0" smtClean="0"/>
              <a:t>- Includes tooltips when others incorporate the library into their projects</a:t>
            </a:r>
            <a:br>
              <a:rPr lang="en-US" sz="2400" dirty="0" smtClean="0"/>
            </a:br>
            <a:r>
              <a:rPr lang="en-US" sz="2400" dirty="0" smtClean="0"/>
              <a:t>- Integrates into developer’s IDE</a:t>
            </a:r>
          </a:p>
          <a:p>
            <a:endParaRPr lang="en-US" sz="2400" dirty="0"/>
          </a:p>
        </p:txBody>
      </p:sp>
      <p:pic>
        <p:nvPicPr>
          <p:cNvPr id="4" name="Picture 3" descr="continental_drif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550" y="2036763"/>
            <a:ext cx="4711700" cy="2772042"/>
          </a:xfrm>
          <a:prstGeom prst="rect">
            <a:avLst/>
          </a:prstGeom>
        </p:spPr>
      </p:pic>
      <p:sp>
        <p:nvSpPr>
          <p:cNvPr id="5" name="Line Callout 1 4"/>
          <p:cNvSpPr/>
          <p:nvPr/>
        </p:nvSpPr>
        <p:spPr>
          <a:xfrm>
            <a:off x="2651126" y="5476875"/>
            <a:ext cx="984249" cy="460375"/>
          </a:xfrm>
          <a:prstGeom prst="borderCallout1">
            <a:avLst>
              <a:gd name="adj1" fmla="val -8036"/>
              <a:gd name="adj2" fmla="val 48138"/>
              <a:gd name="adj3" fmla="val -380110"/>
              <a:gd name="adj4" fmla="val 6180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smtClean="0"/>
              <a:t>Doc</a:t>
            </a:r>
            <a:endParaRPr lang="en-US" sz="2400" dirty="0"/>
          </a:p>
        </p:txBody>
      </p:sp>
      <p:sp>
        <p:nvSpPr>
          <p:cNvPr id="6" name="Line Callout 1 5"/>
          <p:cNvSpPr/>
          <p:nvPr/>
        </p:nvSpPr>
        <p:spPr>
          <a:xfrm>
            <a:off x="4318001" y="5026025"/>
            <a:ext cx="984249" cy="460375"/>
          </a:xfrm>
          <a:prstGeom prst="borderCallout1">
            <a:avLst>
              <a:gd name="adj1" fmla="val -8036"/>
              <a:gd name="adj2" fmla="val 48138"/>
              <a:gd name="adj3" fmla="val -394699"/>
              <a:gd name="adj4" fmla="val -1040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err="1" smtClean="0"/>
              <a:t>Src</a:t>
            </a:r>
            <a:endParaRPr lang="en-US" sz="2400" dirty="0"/>
          </a:p>
        </p:txBody>
      </p:sp>
      <p:sp>
        <p:nvSpPr>
          <p:cNvPr id="7" name="Line Callout 1 6"/>
          <p:cNvSpPr/>
          <p:nvPr/>
        </p:nvSpPr>
        <p:spPr>
          <a:xfrm>
            <a:off x="457200" y="5016500"/>
            <a:ext cx="984249" cy="460375"/>
          </a:xfrm>
          <a:prstGeom prst="borderCallout1">
            <a:avLst>
              <a:gd name="adj1" fmla="val -8036"/>
              <a:gd name="adj2" fmla="val 48138"/>
              <a:gd name="adj3" fmla="val -362869"/>
              <a:gd name="adj4" fmla="val 8773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smtClean="0"/>
              <a:t>Doc</a:t>
            </a:r>
            <a:endParaRPr lang="en-US" sz="2400" dirty="0"/>
          </a:p>
        </p:txBody>
      </p:sp>
      <p:sp>
        <p:nvSpPr>
          <p:cNvPr id="8" name="Line Callout 1 7"/>
          <p:cNvSpPr/>
          <p:nvPr/>
        </p:nvSpPr>
        <p:spPr>
          <a:xfrm>
            <a:off x="1327151" y="5026025"/>
            <a:ext cx="984249" cy="460375"/>
          </a:xfrm>
          <a:prstGeom prst="borderCallout1">
            <a:avLst>
              <a:gd name="adj1" fmla="val -8036"/>
              <a:gd name="adj2" fmla="val 48138"/>
              <a:gd name="adj3" fmla="val -373214"/>
              <a:gd name="adj4" fmla="val 5063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err="1" smtClean="0"/>
              <a:t>Src</a:t>
            </a:r>
            <a:endParaRPr lang="en-US" sz="2400" dirty="0"/>
          </a:p>
        </p:txBody>
      </p:sp>
      <p:sp>
        <p:nvSpPr>
          <p:cNvPr id="9" name="TextBox 8"/>
          <p:cNvSpPr txBox="1"/>
          <p:nvPr/>
        </p:nvSpPr>
        <p:spPr>
          <a:xfrm>
            <a:off x="1497014" y="1600200"/>
            <a:ext cx="2308224" cy="461665"/>
          </a:xfrm>
          <a:prstGeom prst="rect">
            <a:avLst/>
          </a:prstGeom>
          <a:noFill/>
        </p:spPr>
        <p:txBody>
          <a:bodyPr wrap="square" rtlCol="0">
            <a:spAutoFit/>
          </a:bodyPr>
          <a:lstStyle/>
          <a:p>
            <a:r>
              <a:rPr lang="en-US" sz="2400" dirty="0" smtClean="0"/>
              <a:t>Continental drift</a:t>
            </a:r>
            <a:endParaRPr lang="en-US" sz="2400" dirty="0"/>
          </a:p>
        </p:txBody>
      </p:sp>
    </p:spTree>
    <p:extLst>
      <p:ext uri="{BB962C8B-B14F-4D97-AF65-F5344CB8AC3E}">
        <p14:creationId xmlns:p14="http://schemas.microsoft.com/office/powerpoint/2010/main" val="379873845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Pros/cons with Platform APIs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Pros</a:t>
            </a:r>
          </a:p>
          <a:p>
            <a:pPr marL="400050" lvl="1" indent="0">
              <a:buNone/>
            </a:pPr>
            <a:r>
              <a:rPr lang="en-US" b="1" dirty="0" smtClean="0">
                <a:solidFill>
                  <a:schemeClr val="accent1"/>
                </a:solidFill>
              </a:rPr>
              <a:t>Performance</a:t>
            </a:r>
            <a:r>
              <a:rPr lang="en-US" b="1" dirty="0" smtClean="0"/>
              <a:t>: </a:t>
            </a:r>
            <a:r>
              <a:rPr lang="en-US" dirty="0"/>
              <a:t>Performance is faster. </a:t>
            </a:r>
            <a:r>
              <a:rPr lang="en-US" dirty="0" smtClean="0"/>
              <a:t>(REST </a:t>
            </a:r>
            <a:r>
              <a:rPr lang="en-US" dirty="0"/>
              <a:t>APIs struggle with latency for web calls</a:t>
            </a:r>
            <a:r>
              <a:rPr lang="en-US" dirty="0" smtClean="0"/>
              <a:t>.)</a:t>
            </a:r>
          </a:p>
          <a:p>
            <a:pPr marL="400050" lvl="1" indent="0">
              <a:buNone/>
            </a:pPr>
            <a:r>
              <a:rPr lang="en-US" b="1" dirty="0" smtClean="0">
                <a:solidFill>
                  <a:schemeClr val="accent1"/>
                </a:solidFill>
              </a:rPr>
              <a:t>Security</a:t>
            </a:r>
            <a:r>
              <a:rPr lang="en-US" b="1" dirty="0" smtClean="0"/>
              <a:t>: </a:t>
            </a:r>
            <a:r>
              <a:rPr lang="en-US" dirty="0" smtClean="0"/>
              <a:t>More secure. </a:t>
            </a:r>
            <a:endParaRPr lang="en-US" dirty="0"/>
          </a:p>
          <a:p>
            <a:pPr marL="0" indent="0">
              <a:buNone/>
            </a:pPr>
            <a:r>
              <a:rPr lang="en-US" b="1" dirty="0" smtClean="0"/>
              <a:t>Cons</a:t>
            </a:r>
          </a:p>
          <a:p>
            <a:pPr marL="400050" lvl="1" indent="0">
              <a:buNone/>
            </a:pPr>
            <a:r>
              <a:rPr lang="en-US" b="1" dirty="0" smtClean="0">
                <a:solidFill>
                  <a:srgbClr val="FF0000"/>
                </a:solidFill>
              </a:rPr>
              <a:t>Language coverage</a:t>
            </a:r>
            <a:r>
              <a:rPr lang="en-US" b="1" dirty="0" smtClean="0"/>
              <a:t>: </a:t>
            </a:r>
            <a:r>
              <a:rPr lang="en-US" dirty="0"/>
              <a:t>Harder for </a:t>
            </a:r>
            <a:r>
              <a:rPr lang="en-US" dirty="0" err="1"/>
              <a:t>devs</a:t>
            </a:r>
            <a:r>
              <a:rPr lang="en-US" dirty="0"/>
              <a:t> to create APIs for each language (C++, Java, etc.). As </a:t>
            </a:r>
            <a:r>
              <a:rPr lang="en-US" dirty="0" err="1"/>
              <a:t>prog</a:t>
            </a:r>
            <a:r>
              <a:rPr lang="en-US" dirty="0"/>
              <a:t>. languages proliferate, it’s harder to keep up.</a:t>
            </a:r>
          </a:p>
          <a:p>
            <a:pPr marL="400050" lvl="1" indent="0">
              <a:buNone/>
            </a:pPr>
            <a:r>
              <a:rPr lang="en-US" b="1" dirty="0" smtClean="0">
                <a:solidFill>
                  <a:srgbClr val="FF0000"/>
                </a:solidFill>
              </a:rPr>
              <a:t>Upgrades</a:t>
            </a:r>
            <a:r>
              <a:rPr lang="en-US" b="1" dirty="0" smtClean="0"/>
              <a:t>: </a:t>
            </a:r>
            <a:r>
              <a:rPr lang="en-US" dirty="0"/>
              <a:t>Once clients install, it’s hard to encourage upgrades to latest versions.</a:t>
            </a:r>
          </a:p>
          <a:p>
            <a:endParaRPr lang="en-US" dirty="0"/>
          </a:p>
        </p:txBody>
      </p:sp>
    </p:spTree>
    <p:extLst>
      <p:ext uri="{BB962C8B-B14F-4D97-AF65-F5344CB8AC3E}">
        <p14:creationId xmlns:p14="http://schemas.microsoft.com/office/powerpoint/2010/main" val="1376503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webapigrowth.png">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rcRect l="-21937" r="-21937"/>
          <a:stretch>
            <a:fillRect/>
          </a:stretch>
        </p:blipFill>
        <p:spPr>
          <a:xfrm>
            <a:off x="-1079178" y="274638"/>
            <a:ext cx="11124154" cy="6117856"/>
          </a:xfrm>
        </p:spPr>
      </p:pic>
    </p:spTree>
    <p:extLst>
      <p:ext uri="{BB962C8B-B14F-4D97-AF65-F5344CB8AC3E}">
        <p14:creationId xmlns:p14="http://schemas.microsoft.com/office/powerpoint/2010/main" val="119576867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flickr_examp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186" y="2269470"/>
            <a:ext cx="9144000" cy="4728702"/>
          </a:xfrm>
          <a:prstGeom prst="rect">
            <a:avLst/>
          </a:prstGeom>
        </p:spPr>
      </p:pic>
      <p:sp>
        <p:nvSpPr>
          <p:cNvPr id="2" name="Title 1"/>
          <p:cNvSpPr>
            <a:spLocks noGrp="1"/>
          </p:cNvSpPr>
          <p:nvPr>
            <p:ph type="title"/>
          </p:nvPr>
        </p:nvSpPr>
        <p:spPr/>
        <p:txBody>
          <a:bodyPr/>
          <a:lstStyle/>
          <a:p>
            <a:r>
              <a:rPr lang="en-US" dirty="0" smtClean="0"/>
              <a:t>REST API basics</a:t>
            </a:r>
            <a:endParaRPr lang="en-US" dirty="0"/>
          </a:p>
        </p:txBody>
      </p:sp>
      <p:sp>
        <p:nvSpPr>
          <p:cNvPr id="3" name="Content Placeholder 2"/>
          <p:cNvSpPr>
            <a:spLocks noGrp="1"/>
          </p:cNvSpPr>
          <p:nvPr>
            <p:ph idx="1"/>
          </p:nvPr>
        </p:nvSpPr>
        <p:spPr/>
        <p:txBody>
          <a:bodyPr/>
          <a:lstStyle/>
          <a:p>
            <a:pPr marL="0" indent="0">
              <a:buNone/>
            </a:pPr>
            <a:r>
              <a:rPr lang="en-US" dirty="0" smtClean="0"/>
              <a:t>URLs requests return specific data</a:t>
            </a:r>
          </a:p>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p:txBody>
      </p:sp>
      <p:sp>
        <p:nvSpPr>
          <p:cNvPr id="5" name="TextBox 4"/>
          <p:cNvSpPr txBox="1"/>
          <p:nvPr/>
        </p:nvSpPr>
        <p:spPr>
          <a:xfrm>
            <a:off x="6905625" y="1484640"/>
            <a:ext cx="2365375" cy="523220"/>
          </a:xfrm>
          <a:prstGeom prst="rect">
            <a:avLst/>
          </a:prstGeom>
          <a:noFill/>
        </p:spPr>
        <p:txBody>
          <a:bodyPr wrap="square" rtlCol="0">
            <a:spAutoFit/>
          </a:bodyPr>
          <a:lstStyle/>
          <a:p>
            <a:r>
              <a:rPr lang="en-US" sz="2800" b="1" dirty="0" smtClean="0"/>
              <a:t>HTTP Request</a:t>
            </a:r>
            <a:endParaRPr lang="en-US" sz="2800" b="1" dirty="0"/>
          </a:p>
        </p:txBody>
      </p:sp>
      <p:sp>
        <p:nvSpPr>
          <p:cNvPr id="6" name="TextBox 5"/>
          <p:cNvSpPr txBox="1"/>
          <p:nvPr/>
        </p:nvSpPr>
        <p:spPr>
          <a:xfrm rot="16200000">
            <a:off x="-704849" y="5010150"/>
            <a:ext cx="1974850" cy="523220"/>
          </a:xfrm>
          <a:prstGeom prst="rect">
            <a:avLst/>
          </a:prstGeom>
          <a:noFill/>
        </p:spPr>
        <p:txBody>
          <a:bodyPr wrap="square" rtlCol="0">
            <a:spAutoFit/>
          </a:bodyPr>
          <a:lstStyle/>
          <a:p>
            <a:r>
              <a:rPr lang="en-US" sz="2800" b="1" dirty="0" smtClean="0"/>
              <a:t>Response</a:t>
            </a:r>
            <a:endParaRPr lang="en-US" sz="2800" b="1" dirty="0"/>
          </a:p>
        </p:txBody>
      </p:sp>
      <p:cxnSp>
        <p:nvCxnSpPr>
          <p:cNvPr id="8" name="Straight Connector 7"/>
          <p:cNvCxnSpPr/>
          <p:nvPr/>
        </p:nvCxnSpPr>
        <p:spPr>
          <a:xfrm flipH="1">
            <a:off x="6389687" y="2007860"/>
            <a:ext cx="1031875" cy="33403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a:stCxn id="6" idx="2"/>
          </p:cNvCxnSpPr>
          <p:nvPr/>
        </p:nvCxnSpPr>
        <p:spPr>
          <a:xfrm flipV="1">
            <a:off x="544186" y="4968875"/>
            <a:ext cx="360689" cy="302885"/>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39275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3507" y="6037385"/>
            <a:ext cx="8229600" cy="646331"/>
          </a:xfrm>
          <a:prstGeom prst="rect">
            <a:avLst/>
          </a:prstGeom>
        </p:spPr>
        <p:txBody>
          <a:bodyPr wrap="square">
            <a:spAutoFit/>
          </a:bodyPr>
          <a:lstStyle/>
          <a:p>
            <a:r>
              <a:rPr lang="en-US" dirty="0"/>
              <a:t>"Complete and accurate documentation" is most important factor in APIs, </a:t>
            </a:r>
            <a:r>
              <a:rPr lang="en-US" dirty="0" smtClean="0"/>
              <a:t>according </a:t>
            </a:r>
            <a:r>
              <a:rPr lang="en-US" dirty="0"/>
              <a:t>to a survey by @</a:t>
            </a:r>
            <a:r>
              <a:rPr lang="en-US" dirty="0" err="1" smtClean="0"/>
              <a:t>programmableweb</a:t>
            </a:r>
            <a:r>
              <a:rPr lang="en-US" dirty="0" smtClean="0"/>
              <a:t>. 250 respondents.</a:t>
            </a:r>
            <a:endParaRPr lang="en-US" dirty="0"/>
          </a:p>
        </p:txBody>
      </p:sp>
      <p:pic>
        <p:nvPicPr>
          <p:cNvPr id="5" name="Picture 4" descr="programmablewebsurvey.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987792"/>
            <a:ext cx="7620000" cy="4762500"/>
          </a:xfrm>
          <a:prstGeom prst="rect">
            <a:avLst/>
          </a:prstGeom>
        </p:spPr>
      </p:pic>
      <p:sp>
        <p:nvSpPr>
          <p:cNvPr id="7" name="Title 1"/>
          <p:cNvSpPr>
            <a:spLocks noGrp="1"/>
          </p:cNvSpPr>
          <p:nvPr>
            <p:ph type="title"/>
          </p:nvPr>
        </p:nvSpPr>
        <p:spPr>
          <a:xfrm>
            <a:off x="457200" y="97692"/>
            <a:ext cx="8229600" cy="890100"/>
          </a:xfrm>
        </p:spPr>
        <p:txBody>
          <a:bodyPr/>
          <a:lstStyle/>
          <a:p>
            <a:r>
              <a:rPr lang="en-US" dirty="0" smtClean="0"/>
              <a:t>Important factors in API doc</a:t>
            </a:r>
            <a:endParaRPr lang="en-US" dirty="0"/>
          </a:p>
        </p:txBody>
      </p:sp>
    </p:spTree>
    <p:extLst>
      <p:ext uri="{BB962C8B-B14F-4D97-AF65-F5344CB8AC3E}">
        <p14:creationId xmlns:p14="http://schemas.microsoft.com/office/powerpoint/2010/main" val="206960327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Responses in JSON or XML</a:t>
            </a:r>
            <a:endParaRPr lang="en-US" dirty="0"/>
          </a:p>
        </p:txBody>
      </p:sp>
      <p:pic>
        <p:nvPicPr>
          <p:cNvPr id="4" name="Picture 3" descr="flickr_json.png"/>
          <p:cNvPicPr>
            <a:picLocks noChangeAspect="1"/>
          </p:cNvPicPr>
          <p:nvPr/>
        </p:nvPicPr>
        <p:blipFill rotWithShape="1">
          <a:blip r:embed="rId3">
            <a:extLst>
              <a:ext uri="{28A0092B-C50C-407E-A947-70E740481C1C}">
                <a14:useLocalDpi xmlns:a14="http://schemas.microsoft.com/office/drawing/2010/main" val="0"/>
              </a:ext>
            </a:extLst>
          </a:blip>
          <a:srcRect r="10070" b="4264"/>
          <a:stretch/>
        </p:blipFill>
        <p:spPr>
          <a:xfrm>
            <a:off x="920751" y="1417638"/>
            <a:ext cx="8223250" cy="4598987"/>
          </a:xfrm>
          <a:prstGeom prst="rect">
            <a:avLst/>
          </a:prstGeom>
        </p:spPr>
      </p:pic>
      <p:sp>
        <p:nvSpPr>
          <p:cNvPr id="5" name="TextBox 4"/>
          <p:cNvSpPr txBox="1"/>
          <p:nvPr/>
        </p:nvSpPr>
        <p:spPr>
          <a:xfrm>
            <a:off x="6778625" y="3072140"/>
            <a:ext cx="2365375" cy="954107"/>
          </a:xfrm>
          <a:prstGeom prst="rect">
            <a:avLst/>
          </a:prstGeom>
          <a:solidFill>
            <a:schemeClr val="bg1">
              <a:alpha val="57000"/>
            </a:schemeClr>
          </a:solidFill>
        </p:spPr>
        <p:txBody>
          <a:bodyPr wrap="square" rtlCol="0">
            <a:spAutoFit/>
          </a:bodyPr>
          <a:lstStyle/>
          <a:p>
            <a:r>
              <a:rPr lang="en-US" sz="2800" b="1" dirty="0" smtClean="0"/>
              <a:t>Configuration parameters</a:t>
            </a:r>
            <a:endParaRPr lang="en-US" sz="2800" b="1" dirty="0"/>
          </a:p>
        </p:txBody>
      </p:sp>
      <p:sp>
        <p:nvSpPr>
          <p:cNvPr id="6" name="TextBox 5"/>
          <p:cNvSpPr txBox="1"/>
          <p:nvPr/>
        </p:nvSpPr>
        <p:spPr>
          <a:xfrm rot="16200000">
            <a:off x="-1727829" y="3987170"/>
            <a:ext cx="4020811" cy="523220"/>
          </a:xfrm>
          <a:prstGeom prst="rect">
            <a:avLst/>
          </a:prstGeom>
          <a:noFill/>
        </p:spPr>
        <p:txBody>
          <a:bodyPr wrap="square" rtlCol="0">
            <a:spAutoFit/>
          </a:bodyPr>
          <a:lstStyle/>
          <a:p>
            <a:r>
              <a:rPr lang="en-US" sz="2800" b="1" dirty="0" smtClean="0"/>
              <a:t>Response in JSON format</a:t>
            </a:r>
            <a:endParaRPr lang="en-US" sz="2800" b="1" dirty="0"/>
          </a:p>
        </p:txBody>
      </p:sp>
      <p:cxnSp>
        <p:nvCxnSpPr>
          <p:cNvPr id="7" name="Straight Connector 6"/>
          <p:cNvCxnSpPr/>
          <p:nvPr/>
        </p:nvCxnSpPr>
        <p:spPr>
          <a:xfrm>
            <a:off x="6889750" y="1682750"/>
            <a:ext cx="889000" cy="138939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a:stCxn id="6" idx="2"/>
          </p:cNvCxnSpPr>
          <p:nvPr/>
        </p:nvCxnSpPr>
        <p:spPr>
          <a:xfrm>
            <a:off x="544187" y="4248780"/>
            <a:ext cx="360688" cy="72009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6378216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t>
            </a:r>
            <a:r>
              <a:rPr lang="en-US" dirty="0"/>
              <a:t>p</a:t>
            </a:r>
            <a:r>
              <a:rPr lang="en-US" dirty="0" smtClean="0"/>
              <a:t>arameters to endpoints</a:t>
            </a:r>
            <a:endParaRPr lang="en-US" dirty="0"/>
          </a:p>
        </p:txBody>
      </p:sp>
      <p:sp>
        <p:nvSpPr>
          <p:cNvPr id="5" name="Rectangle 4"/>
          <p:cNvSpPr/>
          <p:nvPr/>
        </p:nvSpPr>
        <p:spPr>
          <a:xfrm>
            <a:off x="317500" y="1619249"/>
            <a:ext cx="8369300" cy="2062103"/>
          </a:xfrm>
          <a:prstGeom prst="rect">
            <a:avLst/>
          </a:prstGeom>
        </p:spPr>
        <p:txBody>
          <a:bodyPr wrap="square">
            <a:spAutoFit/>
          </a:bodyPr>
          <a:lstStyle/>
          <a:p>
            <a:r>
              <a:rPr lang="en-US" sz="3200" dirty="0"/>
              <a:t>https://</a:t>
            </a:r>
            <a:r>
              <a:rPr lang="en-US" sz="3200" dirty="0" err="1"/>
              <a:t>api.flickr.com</a:t>
            </a:r>
            <a:r>
              <a:rPr lang="en-US" sz="3200" dirty="0"/>
              <a:t>/services/rest/?method=</a:t>
            </a:r>
            <a:r>
              <a:rPr lang="en-US" sz="3200" dirty="0" err="1"/>
              <a:t>flickr.activity.userPhotos</a:t>
            </a:r>
            <a:r>
              <a:rPr lang="en-US" sz="3200" b="1" dirty="0" err="1"/>
              <a:t>&amp;api_key</a:t>
            </a:r>
            <a:r>
              <a:rPr lang="en-US" sz="3200" b="1" dirty="0"/>
              <a:t>=1712c56e30dbad5ef736245cda0d1cb9&amp;per_page=10&amp;format=</a:t>
            </a:r>
            <a:r>
              <a:rPr lang="en-US" sz="3200" b="1" dirty="0" err="1"/>
              <a:t>json&amp;nojsoncallback</a:t>
            </a:r>
            <a:r>
              <a:rPr lang="en-US" sz="3200" b="1" dirty="0"/>
              <a:t>=</a:t>
            </a:r>
            <a:r>
              <a:rPr lang="en-US" sz="3200" b="1" dirty="0" smtClean="0"/>
              <a:t>1</a:t>
            </a:r>
            <a:endParaRPr lang="en-US" sz="3200" b="1" dirty="0"/>
          </a:p>
        </p:txBody>
      </p:sp>
      <p:sp>
        <p:nvSpPr>
          <p:cNvPr id="4" name="Content Placeholder 2"/>
          <p:cNvSpPr>
            <a:spLocks noGrp="1"/>
          </p:cNvSpPr>
          <p:nvPr>
            <p:ph idx="1"/>
          </p:nvPr>
        </p:nvSpPr>
        <p:spPr>
          <a:xfrm>
            <a:off x="4117489" y="3994950"/>
            <a:ext cx="4569311" cy="2355049"/>
          </a:xfrm>
        </p:spPr>
        <p:style>
          <a:lnRef idx="1">
            <a:schemeClr val="accent3"/>
          </a:lnRef>
          <a:fillRef idx="2">
            <a:schemeClr val="accent3"/>
          </a:fillRef>
          <a:effectRef idx="1">
            <a:schemeClr val="accent3"/>
          </a:effectRef>
          <a:fontRef idx="minor">
            <a:schemeClr val="dk1"/>
          </a:fontRef>
        </p:style>
        <p:txBody>
          <a:bodyPr>
            <a:normAutofit/>
          </a:bodyPr>
          <a:lstStyle/>
          <a:p>
            <a:pPr marL="0" indent="0">
              <a:buNone/>
            </a:pPr>
            <a:r>
              <a:rPr lang="en-US" sz="2800" dirty="0" smtClean="0"/>
              <a:t>Knowing what parameters you can include with an endpoint is a huge part of the REST API documentation.</a:t>
            </a:r>
          </a:p>
        </p:txBody>
      </p:sp>
    </p:spTree>
    <p:extLst>
      <p:ext uri="{BB962C8B-B14F-4D97-AF65-F5344CB8AC3E}">
        <p14:creationId xmlns:p14="http://schemas.microsoft.com/office/powerpoint/2010/main" val="231887580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cURL</a:t>
            </a:r>
            <a:r>
              <a:rPr lang="en-US" dirty="0" smtClean="0"/>
              <a:t> calls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HTTP requests are often demonstrated through </a:t>
            </a:r>
            <a:r>
              <a:rPr lang="en-US" dirty="0" err="1" smtClean="0"/>
              <a:t>cURL</a:t>
            </a:r>
            <a:r>
              <a:rPr lang="en-US" dirty="0" smtClean="0"/>
              <a:t> calls, with different HTTP methods:</a:t>
            </a:r>
          </a:p>
          <a:p>
            <a:pPr marL="0" indent="0">
              <a:buNone/>
            </a:pPr>
            <a:endParaRPr lang="en-US" dirty="0"/>
          </a:p>
          <a:p>
            <a:pPr marL="0" indent="0">
              <a:buNone/>
            </a:pPr>
            <a:r>
              <a:rPr lang="en-US" dirty="0" smtClean="0"/>
              <a:t>GET – retrieve</a:t>
            </a:r>
          </a:p>
          <a:p>
            <a:pPr marL="0" indent="0">
              <a:buNone/>
            </a:pPr>
            <a:r>
              <a:rPr lang="en-US" dirty="0" smtClean="0"/>
              <a:t>POST – edit</a:t>
            </a:r>
          </a:p>
          <a:p>
            <a:pPr marL="0" indent="0">
              <a:buNone/>
            </a:pPr>
            <a:r>
              <a:rPr lang="en-US" dirty="0" smtClean="0"/>
              <a:t>PUT – create</a:t>
            </a:r>
          </a:p>
          <a:p>
            <a:pPr marL="0" indent="0">
              <a:buNone/>
            </a:pPr>
            <a:r>
              <a:rPr lang="en-US" dirty="0" smtClean="0"/>
              <a:t>DELETE – remove</a:t>
            </a:r>
          </a:p>
          <a:p>
            <a:pPr marL="0" indent="0">
              <a:buNone/>
            </a:pPr>
            <a:endParaRPr lang="en-US" dirty="0"/>
          </a:p>
          <a:p>
            <a:pPr marL="0" indent="0">
              <a:buNone/>
            </a:pPr>
            <a:r>
              <a:rPr lang="en-US" dirty="0" smtClean="0"/>
              <a:t>You can use a command line to pass </a:t>
            </a:r>
            <a:r>
              <a:rPr lang="en-US" dirty="0" err="1" smtClean="0"/>
              <a:t>cURL</a:t>
            </a:r>
            <a:r>
              <a:rPr lang="en-US" dirty="0" smtClean="0"/>
              <a:t> calls, and you can specify different HTTP methods.</a:t>
            </a:r>
            <a:endParaRPr lang="en-US" dirty="0"/>
          </a:p>
        </p:txBody>
      </p:sp>
      <p:sp>
        <p:nvSpPr>
          <p:cNvPr id="4" name="Content Placeholder 2"/>
          <p:cNvSpPr txBox="1">
            <a:spLocks/>
          </p:cNvSpPr>
          <p:nvPr/>
        </p:nvSpPr>
        <p:spPr>
          <a:xfrm>
            <a:off x="4117490" y="2832188"/>
            <a:ext cx="4098914" cy="1237479"/>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dk1"/>
                </a:solidFill>
                <a:latin typeface="+mn-lt"/>
                <a:ea typeface="+mn-ea"/>
                <a:cs typeface="+mn-cs"/>
              </a:defRPr>
            </a:lvl9pPr>
          </a:lstStyle>
          <a:p>
            <a:pPr marL="0" indent="0">
              <a:buFont typeface="Arial"/>
              <a:buNone/>
            </a:pPr>
            <a:r>
              <a:rPr lang="en-US" sz="2800" dirty="0" smtClean="0"/>
              <a:t>Many sample REST calls are demonstrated in </a:t>
            </a:r>
            <a:r>
              <a:rPr lang="en-US" sz="2800" dirty="0" err="1" smtClean="0"/>
              <a:t>cURL</a:t>
            </a:r>
            <a:r>
              <a:rPr lang="en-US" sz="2800" dirty="0" smtClean="0"/>
              <a:t>.</a:t>
            </a:r>
          </a:p>
        </p:txBody>
      </p:sp>
    </p:spTree>
    <p:extLst>
      <p:ext uri="{BB962C8B-B14F-4D97-AF65-F5344CB8AC3E}">
        <p14:creationId xmlns:p14="http://schemas.microsoft.com/office/powerpoint/2010/main" val="394952493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Flickr Example: </a:t>
            </a:r>
            <a:r>
              <a:rPr lang="en-US" dirty="0" smtClean="0"/>
              <a:t>Get gallery photos</a:t>
            </a:r>
            <a:endParaRPr lang="en-US" dirty="0"/>
          </a:p>
        </p:txBody>
      </p:sp>
      <p:pic>
        <p:nvPicPr>
          <p:cNvPr id="4" name="Content Placeholder 3" descr="flickrgetphotos.png"/>
          <p:cNvPicPr>
            <a:picLocks noGrp="1" noChangeAspect="1"/>
          </p:cNvPicPr>
          <p:nvPr>
            <p:ph idx="1"/>
          </p:nvPr>
        </p:nvPicPr>
        <p:blipFill>
          <a:blip r:embed="rId3">
            <a:extLst>
              <a:ext uri="{28A0092B-C50C-407E-A947-70E740481C1C}">
                <a14:useLocalDpi xmlns:a14="http://schemas.microsoft.com/office/drawing/2010/main" val="0"/>
              </a:ext>
            </a:extLst>
          </a:blip>
          <a:srcRect l="-21035" r="-21035"/>
          <a:stretch>
            <a:fillRect/>
          </a:stretch>
        </p:blipFill>
        <p:spPr/>
      </p:pic>
    </p:spTree>
    <p:extLst>
      <p:ext uri="{BB962C8B-B14F-4D97-AF65-F5344CB8AC3E}">
        <p14:creationId xmlns:p14="http://schemas.microsoft.com/office/powerpoint/2010/main" val="428542316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63897"/>
            <a:ext cx="8229600" cy="7518703"/>
          </a:xfrm>
        </p:spPr>
        <p:txBody>
          <a:bodyPr>
            <a:noAutofit/>
          </a:bodyPr>
          <a:lstStyle/>
          <a:p>
            <a:pPr marL="0" indent="0">
              <a:buNone/>
            </a:pPr>
            <a:r>
              <a:rPr lang="en-US" sz="2200" b="1" dirty="0">
                <a:latin typeface="Courier"/>
                <a:cs typeface="Courier"/>
              </a:rPr>
              <a:t>G</a:t>
            </a:r>
            <a:r>
              <a:rPr lang="en-US" sz="2200" b="1" dirty="0" smtClean="0">
                <a:latin typeface="Courier"/>
                <a:cs typeface="Courier"/>
              </a:rPr>
              <a:t>et </a:t>
            </a:r>
            <a:r>
              <a:rPr lang="en-US" sz="2200" b="1" dirty="0" err="1" smtClean="0">
                <a:latin typeface="Courier"/>
                <a:cs typeface="Courier"/>
              </a:rPr>
              <a:t>flickr</a:t>
            </a:r>
            <a:r>
              <a:rPr lang="en-US" sz="2200" b="1" dirty="0" smtClean="0">
                <a:latin typeface="Courier"/>
                <a:cs typeface="Courier"/>
              </a:rPr>
              <a:t> photo gallery</a:t>
            </a:r>
            <a:endParaRPr lang="en-US" sz="2200" b="1" dirty="0">
              <a:latin typeface="Courier"/>
              <a:cs typeface="Courier"/>
            </a:endParaRPr>
          </a:p>
          <a:p>
            <a:pPr marL="0" indent="0">
              <a:buNone/>
            </a:pPr>
            <a:endParaRPr lang="en-US" sz="2200" dirty="0">
              <a:latin typeface="Courier"/>
              <a:cs typeface="Courier"/>
            </a:endParaRPr>
          </a:p>
          <a:p>
            <a:pPr marL="0" indent="0">
              <a:buNone/>
            </a:pPr>
            <a:r>
              <a:rPr lang="en-US" sz="2200" b="1" dirty="0" smtClean="0">
                <a:latin typeface="Courier"/>
                <a:cs typeface="Courier"/>
              </a:rPr>
              <a:t>Endpoint: </a:t>
            </a:r>
          </a:p>
          <a:p>
            <a:pPr marL="0" indent="0">
              <a:buNone/>
            </a:pPr>
            <a:r>
              <a:rPr lang="en-US" sz="2200" dirty="0" err="1" smtClean="0">
                <a:latin typeface="Courier"/>
                <a:cs typeface="Courier"/>
              </a:rPr>
              <a:t>flickr.galleries.getPhotos</a:t>
            </a:r>
            <a:endParaRPr lang="en-US" sz="2200" b="1" dirty="0">
              <a:latin typeface="Courier"/>
              <a:cs typeface="Courier"/>
            </a:endParaRPr>
          </a:p>
          <a:p>
            <a:pPr marL="0" indent="0">
              <a:buNone/>
            </a:pPr>
            <a:endParaRPr lang="en-US" sz="2200" b="1" dirty="0" smtClean="0">
              <a:latin typeface="Courier"/>
              <a:cs typeface="Courier"/>
            </a:endParaRPr>
          </a:p>
          <a:p>
            <a:pPr marL="0" indent="0">
              <a:buNone/>
            </a:pPr>
            <a:r>
              <a:rPr lang="en-US" sz="2200" b="1" dirty="0" smtClean="0">
                <a:latin typeface="Courier"/>
                <a:cs typeface="Courier"/>
              </a:rPr>
              <a:t>Endpoint with values: </a:t>
            </a:r>
            <a:endParaRPr lang="en-US" sz="2200" b="1" dirty="0">
              <a:latin typeface="Courier"/>
              <a:cs typeface="Courier"/>
            </a:endParaRPr>
          </a:p>
          <a:p>
            <a:pPr marL="0" indent="0">
              <a:buNone/>
            </a:pPr>
            <a:r>
              <a:rPr lang="en-US" sz="2200" dirty="0">
                <a:latin typeface="Courier"/>
                <a:cs typeface="Courier"/>
              </a:rPr>
              <a:t>https://</a:t>
            </a:r>
            <a:r>
              <a:rPr lang="en-US" sz="2200" dirty="0" err="1">
                <a:latin typeface="Courier"/>
                <a:cs typeface="Courier"/>
              </a:rPr>
              <a:t>api.flickr.com</a:t>
            </a:r>
            <a:r>
              <a:rPr lang="en-US" sz="2200" dirty="0">
                <a:latin typeface="Courier"/>
                <a:cs typeface="Courier"/>
              </a:rPr>
              <a:t>/services/rest/?method=</a:t>
            </a:r>
            <a:r>
              <a:rPr lang="en-US" sz="2200" dirty="0" err="1">
                <a:latin typeface="Courier"/>
                <a:cs typeface="Courier"/>
              </a:rPr>
              <a:t>flickr.galleries.getPhotos&amp;api_key</a:t>
            </a:r>
            <a:r>
              <a:rPr lang="en-US" sz="2200" dirty="0">
                <a:latin typeface="Courier"/>
                <a:cs typeface="Courier"/>
              </a:rPr>
              <a:t>=</a:t>
            </a:r>
            <a:r>
              <a:rPr lang="en-US" sz="2200" dirty="0" smtClean="0">
                <a:solidFill>
                  <a:srgbClr val="FF0000"/>
                </a:solidFill>
                <a:latin typeface="Courier"/>
                <a:cs typeface="Courier"/>
              </a:rPr>
              <a:t>c962d7440cbbf381785c09999ba8032e</a:t>
            </a:r>
            <a:r>
              <a:rPr lang="en-US" sz="2200" dirty="0">
                <a:latin typeface="Courier"/>
                <a:cs typeface="Courier"/>
              </a:rPr>
              <a:t>&amp;gallery_id=</a:t>
            </a:r>
            <a:r>
              <a:rPr lang="en-US" sz="2200" dirty="0">
                <a:solidFill>
                  <a:srgbClr val="FF0000"/>
                </a:solidFill>
                <a:latin typeface="Courier"/>
                <a:cs typeface="Courier"/>
              </a:rPr>
              <a:t>66911286-72157647277042064</a:t>
            </a:r>
            <a:r>
              <a:rPr lang="en-US" sz="2200" dirty="0">
                <a:latin typeface="Courier"/>
                <a:cs typeface="Courier"/>
              </a:rPr>
              <a:t>&amp;format=</a:t>
            </a:r>
            <a:r>
              <a:rPr lang="en-US" sz="2200" dirty="0" err="1">
                <a:latin typeface="Courier"/>
                <a:cs typeface="Courier"/>
              </a:rPr>
              <a:t>json&amp;nojsoncallback</a:t>
            </a:r>
            <a:r>
              <a:rPr lang="en-US" sz="2200" dirty="0">
                <a:latin typeface="Courier"/>
                <a:cs typeface="Courier"/>
              </a:rPr>
              <a:t>=1</a:t>
            </a:r>
          </a:p>
          <a:p>
            <a:pPr marL="0" indent="0">
              <a:buNone/>
            </a:pPr>
            <a:endParaRPr lang="en-US" sz="2200" dirty="0" smtClean="0">
              <a:latin typeface="Courier"/>
              <a:cs typeface="Courier"/>
            </a:endParaRPr>
          </a:p>
          <a:p>
            <a:pPr marL="0" indent="0">
              <a:buNone/>
            </a:pPr>
            <a:r>
              <a:rPr lang="en-US" sz="2200" b="1" dirty="0">
                <a:latin typeface="Courier"/>
                <a:cs typeface="Courier"/>
              </a:rPr>
              <a:t>R</a:t>
            </a:r>
            <a:r>
              <a:rPr lang="en-US" sz="2200" b="1" dirty="0" smtClean="0">
                <a:latin typeface="Courier"/>
                <a:cs typeface="Courier"/>
              </a:rPr>
              <a:t>esponse:</a:t>
            </a:r>
          </a:p>
          <a:p>
            <a:pPr marL="0" indent="0">
              <a:buNone/>
            </a:pPr>
            <a:r>
              <a:rPr lang="en-US" sz="2200" dirty="0" smtClean="0">
                <a:latin typeface="Courier"/>
                <a:cs typeface="Courier"/>
              </a:rPr>
              <a:t>{</a:t>
            </a:r>
            <a:endParaRPr lang="en-US" sz="2200" dirty="0">
              <a:latin typeface="Courier"/>
              <a:cs typeface="Courier"/>
            </a:endParaRPr>
          </a:p>
          <a:p>
            <a:pPr marL="0" indent="0">
              <a:buNone/>
            </a:pPr>
            <a:r>
              <a:rPr lang="en-US" sz="2200" dirty="0">
                <a:latin typeface="Courier"/>
                <a:cs typeface="Courier"/>
              </a:rPr>
              <a:t>"score": 92.2655186160279,</a:t>
            </a:r>
          </a:p>
          <a:p>
            <a:pPr marL="0" indent="0">
              <a:buNone/>
            </a:pPr>
            <a:r>
              <a:rPr lang="en-US" sz="2200" dirty="0" smtClean="0">
                <a:latin typeface="Courier"/>
                <a:cs typeface="Courier"/>
              </a:rPr>
              <a:t>"</a:t>
            </a:r>
            <a:r>
              <a:rPr lang="en-US" sz="2200" dirty="0" err="1" smtClean="0">
                <a:latin typeface="Courier"/>
                <a:cs typeface="Courier"/>
              </a:rPr>
              <a:t>scoreDelta</a:t>
            </a:r>
            <a:r>
              <a:rPr lang="en-US" sz="2200" dirty="0" smtClean="0">
                <a:latin typeface="Courier"/>
                <a:cs typeface="Courier"/>
              </a:rPr>
              <a:t>": {</a:t>
            </a:r>
          </a:p>
          <a:p>
            <a:pPr marL="0" indent="0">
              <a:buNone/>
            </a:pPr>
            <a:r>
              <a:rPr lang="en-US" sz="2200" dirty="0" smtClean="0">
                <a:latin typeface="Courier"/>
                <a:cs typeface="Courier"/>
              </a:rPr>
              <a:t>"</a:t>
            </a:r>
            <a:r>
              <a:rPr lang="en-US" sz="2200" dirty="0" err="1" smtClean="0">
                <a:latin typeface="Courier"/>
                <a:cs typeface="Courier"/>
              </a:rPr>
              <a:t>dayChange</a:t>
            </a:r>
            <a:r>
              <a:rPr lang="en-US" sz="2200" dirty="0" smtClean="0">
                <a:latin typeface="Courier"/>
                <a:cs typeface="Courier"/>
              </a:rPr>
              <a:t>": 0.00044535591406713593,</a:t>
            </a:r>
          </a:p>
          <a:p>
            <a:pPr marL="0" indent="0">
              <a:buNone/>
            </a:pPr>
            <a:r>
              <a:rPr lang="en-US" sz="2200" dirty="0" smtClean="0">
                <a:latin typeface="Courier"/>
                <a:cs typeface="Courier"/>
              </a:rPr>
              <a:t>…</a:t>
            </a:r>
            <a:r>
              <a:rPr lang="en-US" sz="2200" dirty="0"/>
              <a:t> </a:t>
            </a:r>
            <a:r>
              <a:rPr lang="en-US" sz="2200" dirty="0" smtClean="0"/>
              <a:t>}</a:t>
            </a:r>
            <a:endParaRPr lang="en-US" sz="2200" dirty="0" smtClean="0">
              <a:latin typeface="Courier"/>
              <a:cs typeface="Courier"/>
            </a:endParaRPr>
          </a:p>
        </p:txBody>
      </p:sp>
    </p:spTree>
    <p:extLst>
      <p:ext uri="{BB962C8B-B14F-4D97-AF65-F5344CB8AC3E}">
        <p14:creationId xmlns:p14="http://schemas.microsoft.com/office/powerpoint/2010/main" val="39177045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Flickr Response</a:t>
            </a:r>
            <a:endParaRPr lang="en-US" dirty="0"/>
          </a:p>
        </p:txBody>
      </p:sp>
      <p:pic>
        <p:nvPicPr>
          <p:cNvPr id="4" name="Content Placeholder 3" descr="flickr_response2.png">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rcRect l="-29734" r="-29734"/>
          <a:stretch>
            <a:fillRect/>
          </a:stretch>
        </p:blipFill>
        <p:spPr>
          <a:xfrm>
            <a:off x="238247" y="1701127"/>
            <a:ext cx="8229600" cy="4525963"/>
          </a:xfrm>
        </p:spPr>
      </p:pic>
    </p:spTree>
    <p:extLst>
      <p:ext uri="{BB962C8B-B14F-4D97-AF65-F5344CB8AC3E}">
        <p14:creationId xmlns:p14="http://schemas.microsoft.com/office/powerpoint/2010/main" val="12503592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87440" y="4492997"/>
            <a:ext cx="8229600" cy="1920013"/>
          </a:xfrm>
        </p:spPr>
        <p:txBody>
          <a:bodyPr>
            <a:noAutofit/>
          </a:bodyPr>
          <a:lstStyle/>
          <a:p>
            <a:pPr marL="0" indent="0">
              <a:buNone/>
            </a:pPr>
            <a:r>
              <a:rPr lang="en-US" sz="2200" dirty="0">
                <a:latin typeface="Courier"/>
                <a:cs typeface="Courier"/>
              </a:rPr>
              <a:t> $("#</a:t>
            </a:r>
            <a:r>
              <a:rPr lang="en-US" sz="2200" dirty="0" err="1">
                <a:latin typeface="Courier"/>
                <a:cs typeface="Courier"/>
              </a:rPr>
              <a:t>flickr</a:t>
            </a:r>
            <a:r>
              <a:rPr lang="en-US" sz="2200" dirty="0">
                <a:latin typeface="Courier"/>
                <a:cs typeface="Courier"/>
              </a:rPr>
              <a:t>").append('&lt;</a:t>
            </a:r>
            <a:r>
              <a:rPr lang="en-US" sz="2200" dirty="0" err="1">
                <a:latin typeface="Courier"/>
                <a:cs typeface="Courier"/>
              </a:rPr>
              <a:t>img</a:t>
            </a:r>
            <a:r>
              <a:rPr lang="en-US" sz="2200" dirty="0">
                <a:latin typeface="Courier"/>
                <a:cs typeface="Courier"/>
              </a:rPr>
              <a:t> </a:t>
            </a:r>
            <a:r>
              <a:rPr lang="en-US" sz="2200" dirty="0" err="1">
                <a:latin typeface="Courier"/>
                <a:cs typeface="Courier"/>
              </a:rPr>
              <a:t>src</a:t>
            </a:r>
            <a:r>
              <a:rPr lang="en-US" sz="2200" dirty="0">
                <a:latin typeface="Courier"/>
                <a:cs typeface="Courier"/>
              </a:rPr>
              <a:t>="https://farm' + </a:t>
            </a:r>
            <a:r>
              <a:rPr lang="en-US" sz="2200" dirty="0" err="1">
                <a:latin typeface="Courier"/>
                <a:cs typeface="Courier"/>
              </a:rPr>
              <a:t>farmId</a:t>
            </a:r>
            <a:r>
              <a:rPr lang="en-US" sz="2200" dirty="0">
                <a:latin typeface="Courier"/>
                <a:cs typeface="Courier"/>
              </a:rPr>
              <a:t> + '.</a:t>
            </a:r>
            <a:r>
              <a:rPr lang="en-US" sz="2200" dirty="0" err="1">
                <a:latin typeface="Courier"/>
                <a:cs typeface="Courier"/>
              </a:rPr>
              <a:t>staticflickr.com</a:t>
            </a:r>
            <a:r>
              <a:rPr lang="en-US" sz="2200" dirty="0">
                <a:latin typeface="Courier"/>
                <a:cs typeface="Courier"/>
              </a:rPr>
              <a:t>/' + </a:t>
            </a:r>
            <a:r>
              <a:rPr lang="en-US" sz="2200" dirty="0" err="1">
                <a:latin typeface="Courier"/>
                <a:cs typeface="Courier"/>
              </a:rPr>
              <a:t>serverId</a:t>
            </a:r>
            <a:r>
              <a:rPr lang="en-US" sz="2200" dirty="0">
                <a:latin typeface="Courier"/>
                <a:cs typeface="Courier"/>
              </a:rPr>
              <a:t> + '/' + id + '_' + secret + '.jpg"/&gt;');</a:t>
            </a:r>
          </a:p>
          <a:p>
            <a:pPr marL="0" indent="0">
              <a:buNone/>
            </a:pPr>
            <a:endParaRPr lang="en-US" sz="2200" dirty="0">
              <a:latin typeface="Courier"/>
              <a:cs typeface="Courier"/>
            </a:endParaRPr>
          </a:p>
        </p:txBody>
      </p:sp>
      <p:pic>
        <p:nvPicPr>
          <p:cNvPr id="2" name="Picture 1" descr="flickrcod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806" y="196538"/>
            <a:ext cx="5063722" cy="3464958"/>
          </a:xfrm>
          <a:prstGeom prst="rect">
            <a:avLst/>
          </a:prstGeom>
        </p:spPr>
      </p:pic>
      <p:sp>
        <p:nvSpPr>
          <p:cNvPr id="5" name="Line Callout 1 4"/>
          <p:cNvSpPr/>
          <p:nvPr/>
        </p:nvSpPr>
        <p:spPr>
          <a:xfrm>
            <a:off x="5322345" y="1708358"/>
            <a:ext cx="3567654" cy="2407106"/>
          </a:xfrm>
          <a:prstGeom prst="borderCallout1">
            <a:avLst>
              <a:gd name="adj1" fmla="val -42758"/>
              <a:gd name="adj2" fmla="val -51775"/>
              <a:gd name="adj3" fmla="val -6608"/>
              <a:gd name="adj4" fmla="val 3014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API reference docs don’t tell you how to actually do a real task. To construct the </a:t>
            </a:r>
            <a:r>
              <a:rPr lang="en-US" sz="2400" b="1" dirty="0" err="1" smtClean="0"/>
              <a:t>img</a:t>
            </a:r>
            <a:r>
              <a:rPr lang="en-US" sz="2400" b="1" dirty="0" smtClean="0"/>
              <a:t> URL, you need to combine 4 different parts from the response.</a:t>
            </a:r>
            <a:endParaRPr lang="en-US" sz="2400" b="1" dirty="0"/>
          </a:p>
        </p:txBody>
      </p:sp>
    </p:spTree>
    <p:extLst>
      <p:ext uri="{BB962C8B-B14F-4D97-AF65-F5344CB8AC3E}">
        <p14:creationId xmlns:p14="http://schemas.microsoft.com/office/powerpoint/2010/main" val="188513044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Flickr Result</a:t>
            </a:r>
            <a:endParaRPr lang="en-US" dirty="0"/>
          </a:p>
        </p:txBody>
      </p:sp>
      <p:pic>
        <p:nvPicPr>
          <p:cNvPr id="4" name="Picture 3" descr="flickrresul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17638"/>
            <a:ext cx="8061767" cy="5522552"/>
          </a:xfrm>
          <a:prstGeom prst="rect">
            <a:avLst/>
          </a:prstGeom>
        </p:spPr>
      </p:pic>
    </p:spTree>
    <p:extLst>
      <p:ext uri="{BB962C8B-B14F-4D97-AF65-F5344CB8AC3E}">
        <p14:creationId xmlns:p14="http://schemas.microsoft.com/office/powerpoint/2010/main" val="344494069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on the API calls</a:t>
            </a:r>
            <a:endParaRPr lang="en-US" dirty="0"/>
          </a:p>
        </p:txBody>
      </p:sp>
      <p:pic>
        <p:nvPicPr>
          <p:cNvPr id="4" name="Picture 3" descr="tutorial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63" y="1417638"/>
            <a:ext cx="7979737" cy="4849610"/>
          </a:xfrm>
          <a:prstGeom prst="rect">
            <a:avLst/>
          </a:prstGeom>
        </p:spPr>
      </p:pic>
      <p:sp>
        <p:nvSpPr>
          <p:cNvPr id="5" name="Rectangle 4"/>
          <p:cNvSpPr/>
          <p:nvPr/>
        </p:nvSpPr>
        <p:spPr>
          <a:xfrm>
            <a:off x="4932890" y="1232972"/>
            <a:ext cx="375391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smtClean="0"/>
              <a:t>Go here for details: </a:t>
            </a:r>
          </a:p>
          <a:p>
            <a:r>
              <a:rPr lang="en-US" dirty="0" smtClean="0"/>
              <a:t>http</a:t>
            </a:r>
            <a:r>
              <a:rPr lang="en-US" dirty="0"/>
              <a:t>://</a:t>
            </a:r>
            <a:r>
              <a:rPr lang="en-US" dirty="0" err="1"/>
              <a:t>bit.ly</a:t>
            </a:r>
            <a:r>
              <a:rPr lang="en-US" dirty="0"/>
              <a:t>/</a:t>
            </a:r>
            <a:r>
              <a:rPr lang="en-US" dirty="0" err="1"/>
              <a:t>restapiexamples</a:t>
            </a:r>
            <a:endParaRPr lang="en-US" dirty="0"/>
          </a:p>
        </p:txBody>
      </p:sp>
      <p:sp>
        <p:nvSpPr>
          <p:cNvPr id="6" name="Rounded Rectangle 5"/>
          <p:cNvSpPr/>
          <p:nvPr/>
        </p:nvSpPr>
        <p:spPr>
          <a:xfrm>
            <a:off x="2412783" y="5167140"/>
            <a:ext cx="1911621" cy="1100107"/>
          </a:xfrm>
          <a:prstGeom prst="round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34456051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Convert your help into an API</a:t>
            </a:r>
            <a:endParaRPr lang="en-US" dirty="0"/>
          </a:p>
        </p:txBody>
      </p:sp>
      <p:pic>
        <p:nvPicPr>
          <p:cNvPr id="4" name="Content Placeholder 3" descr="endpointsample.png"/>
          <p:cNvPicPr>
            <a:picLocks noGrp="1" noChangeAspect="1"/>
          </p:cNvPicPr>
          <p:nvPr>
            <p:ph idx="1"/>
          </p:nvPr>
        </p:nvPicPr>
        <p:blipFill>
          <a:blip r:embed="rId2">
            <a:extLst>
              <a:ext uri="{28A0092B-C50C-407E-A947-70E740481C1C}">
                <a14:useLocalDpi xmlns:a14="http://schemas.microsoft.com/office/drawing/2010/main" val="0"/>
              </a:ext>
            </a:extLst>
          </a:blip>
          <a:srcRect t="2329" b="2329"/>
          <a:stretch>
            <a:fillRect/>
          </a:stretch>
        </p:blipFill>
        <p:spPr/>
      </p:pic>
      <p:sp>
        <p:nvSpPr>
          <p:cNvPr id="5" name="Line Callout 1 4"/>
          <p:cNvSpPr/>
          <p:nvPr/>
        </p:nvSpPr>
        <p:spPr>
          <a:xfrm>
            <a:off x="6340929" y="4127500"/>
            <a:ext cx="2549070" cy="1892963"/>
          </a:xfrm>
          <a:prstGeom prst="borderCallout1">
            <a:avLst>
              <a:gd name="adj1" fmla="val -25036"/>
              <a:gd name="adj2" fmla="val 13877"/>
              <a:gd name="adj3" fmla="val -6608"/>
              <a:gd name="adj4" fmla="val 3014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The Jekyll Pages API plugin converts your Jekyll pages into a JSON file.</a:t>
            </a:r>
            <a:endParaRPr lang="en-US" sz="2400" b="1" dirty="0"/>
          </a:p>
        </p:txBody>
      </p:sp>
      <p:sp>
        <p:nvSpPr>
          <p:cNvPr id="6" name="Rectangle 5"/>
          <p:cNvSpPr/>
          <p:nvPr/>
        </p:nvSpPr>
        <p:spPr>
          <a:xfrm>
            <a:off x="653143" y="6115845"/>
            <a:ext cx="6694714" cy="323165"/>
          </a:xfrm>
          <a:prstGeom prst="rect">
            <a:avLst/>
          </a:prstGeom>
        </p:spPr>
        <p:txBody>
          <a:bodyPr wrap="square">
            <a:spAutoFit/>
          </a:bodyPr>
          <a:lstStyle/>
          <a:p>
            <a:r>
              <a:rPr lang="en-US" sz="1500" dirty="0">
                <a:hlinkClick r:id="rId3"/>
              </a:rPr>
              <a:t>http://</a:t>
            </a:r>
            <a:r>
              <a:rPr lang="en-US" sz="1500" dirty="0" err="1">
                <a:hlinkClick r:id="rId3"/>
              </a:rPr>
              <a:t>idratherbewriting.com</a:t>
            </a:r>
            <a:r>
              <a:rPr lang="en-US" sz="1500" dirty="0">
                <a:hlinkClick r:id="rId3"/>
              </a:rPr>
              <a:t>/</a:t>
            </a:r>
            <a:r>
              <a:rPr lang="en-US" sz="1500" dirty="0" err="1">
                <a:hlinkClick r:id="rId3"/>
              </a:rPr>
              <a:t>wp</a:t>
            </a:r>
            <a:r>
              <a:rPr lang="en-US" sz="1500" dirty="0">
                <a:hlinkClick r:id="rId3"/>
              </a:rPr>
              <a:t>-content/</a:t>
            </a:r>
            <a:r>
              <a:rPr lang="en-US" sz="1500" dirty="0" err="1">
                <a:hlinkClick r:id="rId3"/>
              </a:rPr>
              <a:t>apidemos</a:t>
            </a:r>
            <a:r>
              <a:rPr lang="en-US" sz="1500" dirty="0">
                <a:hlinkClick r:id="rId3"/>
              </a:rPr>
              <a:t>/</a:t>
            </a:r>
            <a:r>
              <a:rPr lang="en-US" sz="1500" dirty="0" err="1">
                <a:hlinkClick r:id="rId3"/>
              </a:rPr>
              <a:t>docasapi</a:t>
            </a:r>
            <a:r>
              <a:rPr lang="en-US" sz="1500" dirty="0">
                <a:hlinkClick r:id="rId3"/>
              </a:rPr>
              <a:t>/</a:t>
            </a:r>
            <a:r>
              <a:rPr lang="en-US" sz="1500" dirty="0" err="1">
                <a:hlinkClick r:id="rId3"/>
              </a:rPr>
              <a:t>api</a:t>
            </a:r>
            <a:r>
              <a:rPr lang="en-US" sz="1500" dirty="0">
                <a:hlinkClick r:id="rId3"/>
              </a:rPr>
              <a:t>/v1/</a:t>
            </a:r>
            <a:r>
              <a:rPr lang="en-US" sz="1500" dirty="0" err="1">
                <a:hlinkClick r:id="rId3"/>
              </a:rPr>
              <a:t>pages.json</a:t>
            </a:r>
            <a:endParaRPr lang="en-US" sz="1500" dirty="0"/>
          </a:p>
        </p:txBody>
      </p:sp>
    </p:spTree>
    <p:extLst>
      <p:ext uri="{BB962C8B-B14F-4D97-AF65-F5344CB8AC3E}">
        <p14:creationId xmlns:p14="http://schemas.microsoft.com/office/powerpoint/2010/main" val="288606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4999038"/>
            <a:ext cx="9398000" cy="2444174"/>
          </a:xfrm>
        </p:spPr>
        <p:txBody>
          <a:bodyPr>
            <a:normAutofit/>
          </a:bodyPr>
          <a:lstStyle/>
          <a:p>
            <a:r>
              <a:rPr lang="en-US" sz="2400" dirty="0" smtClean="0"/>
              <a:t>Presentation by John Musser, founder of </a:t>
            </a:r>
            <a:r>
              <a:rPr lang="en-US" sz="2400" dirty="0" err="1" smtClean="0"/>
              <a:t>programmableweb.com</a:t>
            </a:r>
            <a:r>
              <a:rPr lang="en-US" sz="2400" dirty="0" smtClean="0"/>
              <a:t>,</a:t>
            </a:r>
            <a:r>
              <a:rPr lang="en-US" sz="2400" dirty="0"/>
              <a:t> </a:t>
            </a:r>
            <a:r>
              <a:rPr lang="en-US" sz="2400" dirty="0" smtClean="0"/>
              <a:t/>
            </a:r>
            <a:br>
              <a:rPr lang="en-US" sz="2400" dirty="0" smtClean="0"/>
            </a:br>
            <a:r>
              <a:rPr lang="en-US" sz="2400" dirty="0" smtClean="0"/>
              <a:t>which has directory of 12,000+ APIs</a:t>
            </a:r>
            <a:endParaRPr lang="en-US" sz="2400" dirty="0"/>
          </a:p>
        </p:txBody>
      </p:sp>
      <p:pic>
        <p:nvPicPr>
          <p:cNvPr id="6" name="Picture 5" descr="why_dev_hate_api.png">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3793" y="249238"/>
            <a:ext cx="6118607" cy="5309612"/>
          </a:xfrm>
          <a:prstGeom prst="rect">
            <a:avLst/>
          </a:prstGeom>
        </p:spPr>
      </p:pic>
      <p:pic>
        <p:nvPicPr>
          <p:cNvPr id="7" name="Picture 6" descr="10_reason_why_dev_hat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34" y="274638"/>
            <a:ext cx="2297259" cy="2006600"/>
          </a:xfrm>
          <a:prstGeom prst="rect">
            <a:avLst/>
          </a:prstGeom>
        </p:spPr>
      </p:pic>
    </p:spTree>
    <p:extLst>
      <p:ext uri="{BB962C8B-B14F-4D97-AF65-F5344CB8AC3E}">
        <p14:creationId xmlns:p14="http://schemas.microsoft.com/office/powerpoint/2010/main" val="3807577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the API</a:t>
            </a:r>
            <a:endParaRPr lang="en-US" dirty="0"/>
          </a:p>
        </p:txBody>
      </p:sp>
      <p:sp>
        <p:nvSpPr>
          <p:cNvPr id="3" name="Content Placeholder 2"/>
          <p:cNvSpPr>
            <a:spLocks noGrp="1"/>
          </p:cNvSpPr>
          <p:nvPr>
            <p:ph idx="1"/>
          </p:nvPr>
        </p:nvSpPr>
        <p:spPr>
          <a:xfrm>
            <a:off x="457200" y="1417638"/>
            <a:ext cx="8229600" cy="4708525"/>
          </a:xfrm>
        </p:spPr>
        <p:txBody>
          <a:bodyPr>
            <a:noAutofit/>
          </a:bodyPr>
          <a:lstStyle/>
          <a:p>
            <a:pPr marL="0" indent="0">
              <a:buNone/>
            </a:pPr>
            <a:r>
              <a:rPr lang="en-US" sz="1800" dirty="0"/>
              <a:t>&lt;script&gt;</a:t>
            </a:r>
          </a:p>
          <a:p>
            <a:pPr marL="0" indent="0">
              <a:buNone/>
            </a:pPr>
            <a:r>
              <a:rPr lang="en-US" sz="1800" dirty="0"/>
              <a:t>    </a:t>
            </a:r>
            <a:r>
              <a:rPr lang="en-US" sz="1800" dirty="0" err="1"/>
              <a:t>var</a:t>
            </a:r>
            <a:r>
              <a:rPr lang="en-US" sz="1800" dirty="0"/>
              <a:t> </a:t>
            </a:r>
            <a:r>
              <a:rPr lang="en-US" sz="1800" dirty="0" err="1"/>
              <a:t>url</a:t>
            </a:r>
            <a:r>
              <a:rPr lang="en-US" sz="1800" dirty="0"/>
              <a:t> = "http://</a:t>
            </a:r>
            <a:r>
              <a:rPr lang="en-US" sz="1800" dirty="0" err="1"/>
              <a:t>idratherbewriting.com</a:t>
            </a:r>
            <a:r>
              <a:rPr lang="en-US" sz="1800" dirty="0"/>
              <a:t>/</a:t>
            </a:r>
            <a:r>
              <a:rPr lang="en-US" sz="1800" dirty="0" err="1"/>
              <a:t>wp</a:t>
            </a:r>
            <a:r>
              <a:rPr lang="en-US" sz="1800" dirty="0"/>
              <a:t>-content/</a:t>
            </a:r>
            <a:r>
              <a:rPr lang="en-US" sz="1800" dirty="0" err="1"/>
              <a:t>apidemos</a:t>
            </a:r>
            <a:r>
              <a:rPr lang="en-US" sz="1800" dirty="0"/>
              <a:t>/</a:t>
            </a:r>
            <a:r>
              <a:rPr lang="en-US" sz="1800" dirty="0" err="1"/>
              <a:t>docasapi</a:t>
            </a:r>
            <a:r>
              <a:rPr lang="en-US" sz="1800" dirty="0"/>
              <a:t>/</a:t>
            </a:r>
            <a:r>
              <a:rPr lang="en-US" sz="1800" dirty="0" err="1"/>
              <a:t>api</a:t>
            </a:r>
            <a:r>
              <a:rPr lang="en-US" sz="1800" dirty="0"/>
              <a:t>/v1/</a:t>
            </a:r>
            <a:r>
              <a:rPr lang="en-US" sz="1800" dirty="0" err="1"/>
              <a:t>pages.json</a:t>
            </a:r>
            <a:r>
              <a:rPr lang="en-US" sz="1800" dirty="0"/>
              <a:t>";</a:t>
            </a:r>
          </a:p>
          <a:p>
            <a:pPr marL="0" indent="0">
              <a:buNone/>
            </a:pPr>
            <a:r>
              <a:rPr lang="en-US" sz="1800" dirty="0"/>
              <a:t>    $.</a:t>
            </a:r>
            <a:r>
              <a:rPr lang="en-US" sz="1800" dirty="0" err="1"/>
              <a:t>getJSON</a:t>
            </a:r>
            <a:r>
              <a:rPr lang="en-US" sz="1800" dirty="0"/>
              <a:t>(</a:t>
            </a:r>
            <a:r>
              <a:rPr lang="en-US" sz="1800" dirty="0" err="1"/>
              <a:t>url</a:t>
            </a:r>
            <a:r>
              <a:rPr lang="en-US" sz="1800" dirty="0"/>
              <a:t>, function(data) {</a:t>
            </a:r>
          </a:p>
          <a:p>
            <a:pPr marL="0" indent="0">
              <a:buNone/>
            </a:pPr>
            <a:r>
              <a:rPr lang="en-US" sz="1800" dirty="0"/>
              <a:t>        </a:t>
            </a:r>
            <a:r>
              <a:rPr lang="en-US" sz="1800" dirty="0" err="1"/>
              <a:t>console.log</a:t>
            </a:r>
            <a:r>
              <a:rPr lang="en-US" sz="1800" dirty="0"/>
              <a:t>(data);</a:t>
            </a:r>
          </a:p>
          <a:p>
            <a:pPr marL="0" indent="0">
              <a:buNone/>
            </a:pPr>
            <a:endParaRPr lang="en-US" sz="1800" dirty="0"/>
          </a:p>
          <a:p>
            <a:pPr marL="0" indent="0">
              <a:buNone/>
            </a:pPr>
            <a:r>
              <a:rPr lang="en-US" sz="1800" dirty="0"/>
              <a:t>        $.each(</a:t>
            </a:r>
            <a:r>
              <a:rPr lang="en-US" sz="1800" dirty="0" err="1"/>
              <a:t>data.entries</a:t>
            </a:r>
            <a:r>
              <a:rPr lang="en-US" sz="1800" dirty="0"/>
              <a:t>, function(</a:t>
            </a:r>
            <a:r>
              <a:rPr lang="en-US" sz="1800" dirty="0" err="1"/>
              <a:t>i</a:t>
            </a:r>
            <a:r>
              <a:rPr lang="en-US" sz="1800" dirty="0"/>
              <a:t>, page) {</a:t>
            </a:r>
          </a:p>
          <a:p>
            <a:pPr marL="0" indent="0">
              <a:buNone/>
            </a:pPr>
            <a:r>
              <a:rPr lang="en-US" sz="1800" dirty="0"/>
              <a:t>           </a:t>
            </a:r>
            <a:r>
              <a:rPr lang="en-US" sz="1800" b="1" dirty="0">
                <a:solidFill>
                  <a:srgbClr val="FF0000"/>
                </a:solidFill>
              </a:rPr>
              <a:t> if (</a:t>
            </a:r>
            <a:r>
              <a:rPr lang="en-US" sz="1800" b="1" dirty="0" err="1">
                <a:solidFill>
                  <a:srgbClr val="FF0000"/>
                </a:solidFill>
              </a:rPr>
              <a:t>page.url</a:t>
            </a:r>
            <a:r>
              <a:rPr lang="en-US" sz="1800" b="1" dirty="0">
                <a:solidFill>
                  <a:srgbClr val="FF0000"/>
                </a:solidFill>
              </a:rPr>
              <a:t> == "/</a:t>
            </a:r>
            <a:r>
              <a:rPr lang="en-US" sz="1800" b="1" dirty="0" err="1">
                <a:solidFill>
                  <a:srgbClr val="FF0000"/>
                </a:solidFill>
              </a:rPr>
              <a:t>wp</a:t>
            </a:r>
            <a:r>
              <a:rPr lang="en-US" sz="1800" b="1" dirty="0">
                <a:solidFill>
                  <a:srgbClr val="FF0000"/>
                </a:solidFill>
              </a:rPr>
              <a:t>-content/</a:t>
            </a:r>
            <a:r>
              <a:rPr lang="en-US" sz="1800" b="1" dirty="0" err="1">
                <a:solidFill>
                  <a:srgbClr val="FF0000"/>
                </a:solidFill>
              </a:rPr>
              <a:t>apidemos</a:t>
            </a:r>
            <a:r>
              <a:rPr lang="en-US" sz="1800" b="1" dirty="0">
                <a:solidFill>
                  <a:srgbClr val="FF0000"/>
                </a:solidFill>
              </a:rPr>
              <a:t>/</a:t>
            </a:r>
            <a:r>
              <a:rPr lang="en-US" sz="1800" b="1" dirty="0" err="1">
                <a:solidFill>
                  <a:srgbClr val="FF0000"/>
                </a:solidFill>
              </a:rPr>
              <a:t>docasapi</a:t>
            </a:r>
            <a:r>
              <a:rPr lang="en-US" sz="1800" b="1" dirty="0">
                <a:solidFill>
                  <a:srgbClr val="FF0000"/>
                </a:solidFill>
              </a:rPr>
              <a:t>/</a:t>
            </a:r>
            <a:r>
              <a:rPr lang="en-US" sz="1800" b="1" dirty="0" err="1">
                <a:solidFill>
                  <a:srgbClr val="FF0000"/>
                </a:solidFill>
              </a:rPr>
              <a:t>mynameistom</a:t>
            </a:r>
            <a:r>
              <a:rPr lang="en-US" sz="1800" b="1" dirty="0">
                <a:solidFill>
                  <a:srgbClr val="FF0000"/>
                </a:solidFill>
              </a:rPr>
              <a:t>/"</a:t>
            </a:r>
            <a:r>
              <a:rPr lang="en-US" sz="1800" dirty="0">
                <a:solidFill>
                  <a:srgbClr val="FF0000"/>
                </a:solidFill>
              </a:rPr>
              <a:t>) </a:t>
            </a:r>
            <a:r>
              <a:rPr lang="en-US" sz="1800" dirty="0"/>
              <a:t>{</a:t>
            </a:r>
          </a:p>
          <a:p>
            <a:pPr marL="0" indent="0">
              <a:buNone/>
            </a:pPr>
            <a:r>
              <a:rPr lang="en-US" sz="1800" dirty="0"/>
              <a:t>                $("#</a:t>
            </a:r>
            <a:r>
              <a:rPr lang="en-US" sz="1800" dirty="0" err="1"/>
              <a:t>tomsmyname</a:t>
            </a:r>
            <a:r>
              <a:rPr lang="en-US" sz="1800" dirty="0"/>
              <a:t>").append(</a:t>
            </a:r>
            <a:r>
              <a:rPr lang="en-US" sz="1800" dirty="0" err="1"/>
              <a:t>page.body</a:t>
            </a:r>
            <a:r>
              <a:rPr lang="en-US" sz="1800" dirty="0"/>
              <a:t>);</a:t>
            </a:r>
          </a:p>
          <a:p>
            <a:pPr marL="0" indent="0">
              <a:buNone/>
            </a:pPr>
            <a:r>
              <a:rPr lang="en-US" sz="1800" dirty="0"/>
              <a:t>            </a:t>
            </a:r>
            <a:r>
              <a:rPr lang="en-US" sz="1800" dirty="0" smtClean="0"/>
              <a:t>}</a:t>
            </a:r>
            <a:endParaRPr lang="en-US" sz="1800" dirty="0"/>
          </a:p>
          <a:p>
            <a:pPr marL="0" indent="0">
              <a:buNone/>
            </a:pPr>
            <a:r>
              <a:rPr lang="en-US" sz="1800" dirty="0"/>
              <a:t>        });</a:t>
            </a:r>
          </a:p>
          <a:p>
            <a:pPr marL="0" indent="0">
              <a:buNone/>
            </a:pPr>
            <a:r>
              <a:rPr lang="en-US" sz="1800" dirty="0"/>
              <a:t>    });</a:t>
            </a:r>
          </a:p>
          <a:p>
            <a:pPr marL="0" indent="0">
              <a:buNone/>
            </a:pPr>
            <a:r>
              <a:rPr lang="en-US" sz="1800" dirty="0"/>
              <a:t>&lt;/script</a:t>
            </a:r>
            <a:r>
              <a:rPr lang="en-US" sz="1800" dirty="0" smtClean="0"/>
              <a:t>&gt;</a:t>
            </a:r>
          </a:p>
          <a:p>
            <a:pPr marL="0" indent="0">
              <a:buNone/>
            </a:pPr>
            <a:endParaRPr lang="en-US" sz="1800" dirty="0" smtClean="0"/>
          </a:p>
          <a:p>
            <a:pPr marL="0" indent="0">
              <a:buNone/>
            </a:pPr>
            <a:r>
              <a:rPr lang="en-US" sz="1800" dirty="0"/>
              <a:t>&lt;div id="</a:t>
            </a:r>
            <a:r>
              <a:rPr lang="en-US" sz="1800" dirty="0" err="1"/>
              <a:t>tomsmyname</a:t>
            </a:r>
            <a:r>
              <a:rPr lang="en-US" sz="1800" dirty="0"/>
              <a:t>"&gt;&lt;/div&gt;</a:t>
            </a:r>
          </a:p>
        </p:txBody>
      </p:sp>
    </p:spTree>
    <p:extLst>
      <p:ext uri="{BB962C8B-B14F-4D97-AF65-F5344CB8AC3E}">
        <p14:creationId xmlns:p14="http://schemas.microsoft.com/office/powerpoint/2010/main" val="1382091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Responses</a:t>
            </a:r>
            <a:endParaRPr lang="en-US" dirty="0"/>
          </a:p>
        </p:txBody>
      </p:sp>
      <p:pic>
        <p:nvPicPr>
          <p:cNvPr id="4" name="Content Placeholder 3" descr="sampledoccalls.png"/>
          <p:cNvPicPr>
            <a:picLocks noGrp="1" noChangeAspect="1"/>
          </p:cNvPicPr>
          <p:nvPr>
            <p:ph idx="1"/>
          </p:nvPr>
        </p:nvPicPr>
        <p:blipFill>
          <a:blip r:embed="rId2">
            <a:extLst>
              <a:ext uri="{28A0092B-C50C-407E-A947-70E740481C1C}">
                <a14:useLocalDpi xmlns:a14="http://schemas.microsoft.com/office/drawing/2010/main" val="0"/>
              </a:ext>
            </a:extLst>
          </a:blip>
          <a:srcRect l="-11828" r="-11828"/>
          <a:stretch>
            <a:fillRect/>
          </a:stretch>
        </p:blipFill>
        <p:spPr/>
      </p:pic>
      <p:sp>
        <p:nvSpPr>
          <p:cNvPr id="5" name="Rectangle 4"/>
          <p:cNvSpPr/>
          <p:nvPr/>
        </p:nvSpPr>
        <p:spPr>
          <a:xfrm>
            <a:off x="644070" y="6220572"/>
            <a:ext cx="7701643" cy="369332"/>
          </a:xfrm>
          <a:prstGeom prst="rect">
            <a:avLst/>
          </a:prstGeom>
        </p:spPr>
        <p:txBody>
          <a:bodyPr wrap="square">
            <a:spAutoFit/>
          </a:bodyPr>
          <a:lstStyle/>
          <a:p>
            <a:r>
              <a:rPr lang="en-US" dirty="0">
                <a:hlinkClick r:id="rId3"/>
              </a:rPr>
              <a:t>http://</a:t>
            </a:r>
            <a:r>
              <a:rPr lang="en-US" dirty="0" err="1">
                <a:hlinkClick r:id="rId3"/>
              </a:rPr>
              <a:t>idratherbewriting.com</a:t>
            </a:r>
            <a:r>
              <a:rPr lang="en-US" dirty="0">
                <a:hlinkClick r:id="rId3"/>
              </a:rPr>
              <a:t>/</a:t>
            </a:r>
            <a:r>
              <a:rPr lang="en-US" dirty="0" err="1">
                <a:hlinkClick r:id="rId3"/>
              </a:rPr>
              <a:t>wp</a:t>
            </a:r>
            <a:r>
              <a:rPr lang="en-US" dirty="0">
                <a:hlinkClick r:id="rId3"/>
              </a:rPr>
              <a:t>-content/</a:t>
            </a:r>
            <a:r>
              <a:rPr lang="en-US" dirty="0" err="1">
                <a:hlinkClick r:id="rId3"/>
              </a:rPr>
              <a:t>apidemos</a:t>
            </a:r>
            <a:r>
              <a:rPr lang="en-US" dirty="0">
                <a:hlinkClick r:id="rId3"/>
              </a:rPr>
              <a:t>/</a:t>
            </a:r>
            <a:r>
              <a:rPr lang="en-US" dirty="0" err="1">
                <a:hlinkClick r:id="rId3"/>
              </a:rPr>
              <a:t>sampledocapicall.html</a:t>
            </a:r>
            <a:endParaRPr lang="en-US" dirty="0"/>
          </a:p>
        </p:txBody>
      </p:sp>
    </p:spTree>
    <p:extLst>
      <p:ext uri="{BB962C8B-B14F-4D97-AF65-F5344CB8AC3E}">
        <p14:creationId xmlns:p14="http://schemas.microsoft.com/office/powerpoint/2010/main" val="48742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a:t>
            </a:r>
            <a:endParaRPr lang="en-US" dirty="0"/>
          </a:p>
        </p:txBody>
      </p:sp>
      <p:pic>
        <p:nvPicPr>
          <p:cNvPr id="4" name="Picture 3" descr="jsonapidetails.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753" y="1720106"/>
            <a:ext cx="7753652" cy="4139114"/>
          </a:xfrm>
          <a:prstGeom prst="rect">
            <a:avLst/>
          </a:prstGeom>
        </p:spPr>
      </p:pic>
      <p:sp>
        <p:nvSpPr>
          <p:cNvPr id="5" name="Rectangle 4"/>
          <p:cNvSpPr/>
          <p:nvPr/>
        </p:nvSpPr>
        <p:spPr>
          <a:xfrm>
            <a:off x="2475508" y="6080051"/>
            <a:ext cx="2528945" cy="369332"/>
          </a:xfrm>
          <a:prstGeom prst="rect">
            <a:avLst/>
          </a:prstGeom>
        </p:spPr>
        <p:txBody>
          <a:bodyPr wrap="none">
            <a:spAutoFit/>
          </a:bodyPr>
          <a:lstStyle/>
          <a:p>
            <a:r>
              <a:rPr lang="en-US" dirty="0">
                <a:hlinkClick r:id="rId3"/>
              </a:rPr>
              <a:t>http://bit.ly/</a:t>
            </a:r>
            <a:r>
              <a:rPr lang="en-US" dirty="0" smtClean="0">
                <a:hlinkClick r:id="rId3"/>
              </a:rPr>
              <a:t>jekylljsonapi</a:t>
            </a:r>
            <a:r>
              <a:rPr lang="en-US" dirty="0" smtClean="0"/>
              <a:t> </a:t>
            </a:r>
            <a:endParaRPr lang="en-US" dirty="0"/>
          </a:p>
        </p:txBody>
      </p:sp>
    </p:spTree>
    <p:extLst>
      <p:ext uri="{BB962C8B-B14F-4D97-AF65-F5344CB8AC3E}">
        <p14:creationId xmlns:p14="http://schemas.microsoft.com/office/powerpoint/2010/main" val="14403599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With REST APIs, auto-doc not as common b/c source lang. varies</a:t>
            </a:r>
            <a:endParaRPr lang="en-US" dirty="0"/>
          </a:p>
        </p:txBody>
      </p:sp>
      <p:sp>
        <p:nvSpPr>
          <p:cNvPr id="4" name="Rectangle 3"/>
          <p:cNvSpPr/>
          <p:nvPr/>
        </p:nvSpPr>
        <p:spPr>
          <a:xfrm>
            <a:off x="793751" y="1800215"/>
            <a:ext cx="7731124"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400" dirty="0" smtClean="0"/>
              <a:t>“The </a:t>
            </a:r>
            <a:r>
              <a:rPr lang="en-US" sz="2400" dirty="0"/>
              <a:t>beauty of Web APIs is that they can be written in whatever language you like and in whatever manner you like. As long as when an HTTP request comes in, the proper HTTP response goes out, it doesn't matter how it actually happens on the server. But this very flexibility makes automated documentation nearly impossible, since there's no standard mapping between what an API request is and what the code is that generates its response</a:t>
            </a:r>
            <a:r>
              <a:rPr lang="en-US" sz="2400" dirty="0" smtClean="0"/>
              <a:t>.”</a:t>
            </a:r>
          </a:p>
          <a:p>
            <a:r>
              <a:rPr lang="en-US" sz="2400" dirty="0" smtClean="0"/>
              <a:t>-- Kin Lane, </a:t>
            </a:r>
            <a:r>
              <a:rPr lang="en-US" sz="2400" dirty="0" err="1" smtClean="0">
                <a:hlinkClick r:id="rId3"/>
              </a:rPr>
              <a:t>APIevangelist.com</a:t>
            </a:r>
            <a:endParaRPr lang="en-US" sz="2400" dirty="0"/>
          </a:p>
        </p:txBody>
      </p:sp>
    </p:spTree>
    <p:extLst>
      <p:ext uri="{BB962C8B-B14F-4D97-AF65-F5344CB8AC3E}">
        <p14:creationId xmlns:p14="http://schemas.microsoft.com/office/powerpoint/2010/main" val="94072137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Autodoc</a:t>
            </a:r>
            <a:r>
              <a:rPr lang="en-US" dirty="0" smtClean="0"/>
              <a:t> possibility: Swagger spec</a:t>
            </a:r>
            <a:endParaRPr lang="en-US" dirty="0"/>
          </a:p>
        </p:txBody>
      </p:sp>
      <p:pic>
        <p:nvPicPr>
          <p:cNvPr id="4" name="Picture 3" descr="swagger-edit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638"/>
            <a:ext cx="9144000" cy="4741869"/>
          </a:xfrm>
          <a:prstGeom prst="rect">
            <a:avLst/>
          </a:prstGeom>
        </p:spPr>
      </p:pic>
    </p:spTree>
    <p:extLst>
      <p:ext uri="{BB962C8B-B14F-4D97-AF65-F5344CB8AC3E}">
        <p14:creationId xmlns:p14="http://schemas.microsoft.com/office/powerpoint/2010/main" val="165304035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RAML (REST API modeling language)</a:t>
            </a:r>
            <a:endParaRPr lang="en-US" dirty="0"/>
          </a:p>
        </p:txBody>
      </p:sp>
      <p:pic>
        <p:nvPicPr>
          <p:cNvPr id="4" name="Content Placeholder 3" descr="ramlmodelinglang.png"/>
          <p:cNvPicPr>
            <a:picLocks noGrp="1" noChangeAspect="1"/>
          </p:cNvPicPr>
          <p:nvPr>
            <p:ph idx="1"/>
          </p:nvPr>
        </p:nvPicPr>
        <p:blipFill>
          <a:blip r:embed="rId3">
            <a:extLst>
              <a:ext uri="{28A0092B-C50C-407E-A947-70E740481C1C}">
                <a14:useLocalDpi xmlns:a14="http://schemas.microsoft.com/office/drawing/2010/main" val="0"/>
              </a:ext>
            </a:extLst>
          </a:blip>
          <a:srcRect t="2275" b="2275"/>
          <a:stretch>
            <a:fillRect/>
          </a:stretch>
        </p:blipFill>
        <p:spPr/>
      </p:pic>
    </p:spTree>
    <p:extLst>
      <p:ext uri="{BB962C8B-B14F-4D97-AF65-F5344CB8AC3E}">
        <p14:creationId xmlns:p14="http://schemas.microsoft.com/office/powerpoint/2010/main" val="220362112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Swagger UI can parse the Swagger syntax and render an output</a:t>
            </a:r>
            <a:endParaRPr lang="en-US" dirty="0"/>
          </a:p>
        </p:txBody>
      </p:sp>
      <p:pic>
        <p:nvPicPr>
          <p:cNvPr id="6" name="Content Placeholder 3" descr="swagger2.png"/>
          <p:cNvPicPr>
            <a:picLocks noGrp="1" noChangeAspect="1"/>
          </p:cNvPicPr>
          <p:nvPr>
            <p:ph idx="1"/>
          </p:nvPr>
        </p:nvPicPr>
        <p:blipFill>
          <a:blip r:embed="rId3">
            <a:extLst>
              <a:ext uri="{28A0092B-C50C-407E-A947-70E740481C1C}">
                <a14:useLocalDpi xmlns:a14="http://schemas.microsoft.com/office/drawing/2010/main" val="0"/>
              </a:ext>
            </a:extLst>
          </a:blip>
          <a:srcRect t="3873" b="3873"/>
          <a:stretch>
            <a:fillRect/>
          </a:stretch>
        </p:blipFill>
        <p:spPr>
          <a:xfrm>
            <a:off x="457200" y="1600200"/>
            <a:ext cx="8229600" cy="4525963"/>
          </a:xfrm>
          <a:prstGeom prst="rect">
            <a:avLst/>
          </a:prstGeom>
          <a:ln>
            <a:noFill/>
          </a:ln>
          <a:effectLst>
            <a:outerShdw blurRad="292100" dist="139700" dir="2700000" algn="tl" rotWithShape="0">
              <a:srgbClr val="333333">
                <a:alpha val="65000"/>
              </a:srgbClr>
            </a:outerShdw>
          </a:effectLst>
        </p:spPr>
      </p:pic>
      <p:pic>
        <p:nvPicPr>
          <p:cNvPr id="7" name="Content Placeholder 3" descr="swagger1.png"/>
          <p:cNvPicPr>
            <a:picLocks noChangeAspect="1"/>
          </p:cNvPicPr>
          <p:nvPr/>
        </p:nvPicPr>
        <p:blipFill>
          <a:blip r:embed="rId4">
            <a:extLst>
              <a:ext uri="{28A0092B-C50C-407E-A947-70E740481C1C}">
                <a14:useLocalDpi xmlns:a14="http://schemas.microsoft.com/office/drawing/2010/main" val="0"/>
              </a:ext>
            </a:extLst>
          </a:blip>
          <a:srcRect t="323" b="323"/>
          <a:stretch>
            <a:fillRect/>
          </a:stretch>
        </p:blipFill>
        <p:spPr>
          <a:xfrm>
            <a:off x="4580352" y="4310062"/>
            <a:ext cx="4373148" cy="2405063"/>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457200" y="5578297"/>
            <a:ext cx="3302000" cy="120032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Generates an endpoint based on values you enter</a:t>
            </a:r>
            <a:endParaRPr lang="en-US" sz="2400" dirty="0"/>
          </a:p>
        </p:txBody>
      </p:sp>
      <p:cxnSp>
        <p:nvCxnSpPr>
          <p:cNvPr id="10" name="Straight Connector 9"/>
          <p:cNvCxnSpPr/>
          <p:nvPr/>
        </p:nvCxnSpPr>
        <p:spPr>
          <a:xfrm flipV="1">
            <a:off x="1555750" y="3016250"/>
            <a:ext cx="349250" cy="250825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96769326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Mashery</a:t>
            </a:r>
            <a:r>
              <a:rPr lang="en-US" dirty="0" smtClean="0"/>
              <a:t> with </a:t>
            </a:r>
            <a:r>
              <a:rPr lang="en-US" dirty="0" err="1" smtClean="0"/>
              <a:t>Klout</a:t>
            </a:r>
            <a:endParaRPr lang="en-US" dirty="0"/>
          </a:p>
        </p:txBody>
      </p:sp>
      <p:pic>
        <p:nvPicPr>
          <p:cNvPr id="6" name="Picture 5" descr="klout_interactive_conso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500" y="1583380"/>
            <a:ext cx="7620000" cy="5018441"/>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6645275" y="1417638"/>
            <a:ext cx="2200275"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Doc becomes interactive when you’re signed in.</a:t>
            </a:r>
            <a:endParaRPr lang="en-US" sz="2400" dirty="0"/>
          </a:p>
        </p:txBody>
      </p:sp>
      <p:cxnSp>
        <p:nvCxnSpPr>
          <p:cNvPr id="4" name="Straight Connector 3"/>
          <p:cNvCxnSpPr/>
          <p:nvPr/>
        </p:nvCxnSpPr>
        <p:spPr>
          <a:xfrm flipH="1">
            <a:off x="5826125" y="2095500"/>
            <a:ext cx="819150" cy="1127125"/>
          </a:xfrm>
          <a:prstGeom prst="line">
            <a:avLst/>
          </a:prstGeom>
        </p:spPr>
        <p:style>
          <a:lnRef idx="2">
            <a:schemeClr val="accent3"/>
          </a:lnRef>
          <a:fillRef idx="0">
            <a:schemeClr val="accent3"/>
          </a:fillRef>
          <a:effectRef idx="1">
            <a:schemeClr val="accent3"/>
          </a:effectRef>
          <a:fontRef idx="minor">
            <a:schemeClr val="tx1"/>
          </a:fontRef>
        </p:style>
      </p:cxnSp>
      <p:sp>
        <p:nvSpPr>
          <p:cNvPr id="3" name="Rectangle 2"/>
          <p:cNvSpPr/>
          <p:nvPr/>
        </p:nvSpPr>
        <p:spPr>
          <a:xfrm rot="16200000">
            <a:off x="-1430165" y="4655062"/>
            <a:ext cx="3524185" cy="369332"/>
          </a:xfrm>
          <a:prstGeom prst="rect">
            <a:avLst/>
          </a:prstGeom>
        </p:spPr>
        <p:txBody>
          <a:bodyPr wrap="none">
            <a:spAutoFit/>
          </a:bodyPr>
          <a:lstStyle/>
          <a:p>
            <a:r>
              <a:rPr lang="en-US" dirty="0"/>
              <a:t>http://</a:t>
            </a:r>
            <a:r>
              <a:rPr lang="en-US" dirty="0" err="1"/>
              <a:t>developer.klout.com</a:t>
            </a:r>
            <a:r>
              <a:rPr lang="en-US" dirty="0"/>
              <a:t>/</a:t>
            </a:r>
            <a:r>
              <a:rPr lang="en-US" dirty="0" err="1"/>
              <a:t>io</a:t>
            </a:r>
            <a:r>
              <a:rPr lang="en-US" dirty="0"/>
              <a:t>-docs</a:t>
            </a:r>
          </a:p>
        </p:txBody>
      </p:sp>
    </p:spTree>
    <p:extLst>
      <p:ext uri="{BB962C8B-B14F-4D97-AF65-F5344CB8AC3E}">
        <p14:creationId xmlns:p14="http://schemas.microsoft.com/office/powerpoint/2010/main" val="274175260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Mashery.io</a:t>
            </a:r>
            <a:endParaRPr lang="en-US" dirty="0"/>
          </a:p>
        </p:txBody>
      </p:sp>
      <p:pic>
        <p:nvPicPr>
          <p:cNvPr id="4" name="Picture 3" descr="mashery.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825" y="1261087"/>
            <a:ext cx="7667625" cy="4851101"/>
          </a:xfrm>
          <a:prstGeom prst="rect">
            <a:avLst/>
          </a:prstGeom>
        </p:spPr>
      </p:pic>
      <p:sp>
        <p:nvSpPr>
          <p:cNvPr id="5" name="TextBox 4"/>
          <p:cNvSpPr txBox="1"/>
          <p:nvPr/>
        </p:nvSpPr>
        <p:spPr>
          <a:xfrm>
            <a:off x="6245225" y="1876649"/>
            <a:ext cx="2441575"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400" dirty="0" smtClean="0"/>
              <a:t>This is an API for </a:t>
            </a:r>
            <a:br>
              <a:rPr lang="en-US" sz="2400" dirty="0" smtClean="0"/>
            </a:br>
            <a:r>
              <a:rPr lang="en-US" sz="2400" dirty="0" smtClean="0"/>
              <a:t>USA Today. The Swagger and RAML parsers essentially create an API explorer experience with some doc mixed in.</a:t>
            </a:r>
            <a:endParaRPr lang="en-US" sz="2400" dirty="0"/>
          </a:p>
        </p:txBody>
      </p:sp>
      <p:sp>
        <p:nvSpPr>
          <p:cNvPr id="3" name="Rectangle 2"/>
          <p:cNvSpPr/>
          <p:nvPr/>
        </p:nvSpPr>
        <p:spPr>
          <a:xfrm>
            <a:off x="2341592" y="6288934"/>
            <a:ext cx="3903633" cy="369332"/>
          </a:xfrm>
          <a:prstGeom prst="rect">
            <a:avLst/>
          </a:prstGeom>
        </p:spPr>
        <p:txBody>
          <a:bodyPr wrap="none">
            <a:spAutoFit/>
          </a:bodyPr>
          <a:lstStyle/>
          <a:p>
            <a:r>
              <a:rPr lang="en-US" dirty="0"/>
              <a:t>http://</a:t>
            </a:r>
            <a:r>
              <a:rPr lang="en-US" dirty="0" err="1"/>
              <a:t>developer.usatoday.com</a:t>
            </a:r>
            <a:r>
              <a:rPr lang="en-US" dirty="0"/>
              <a:t>/</a:t>
            </a:r>
            <a:r>
              <a:rPr lang="en-US" dirty="0" err="1"/>
              <a:t>io</a:t>
            </a:r>
            <a:r>
              <a:rPr lang="en-US" dirty="0"/>
              <a:t>-docs</a:t>
            </a:r>
          </a:p>
        </p:txBody>
      </p:sp>
    </p:spTree>
    <p:extLst>
      <p:ext uri="{BB962C8B-B14F-4D97-AF65-F5344CB8AC3E}">
        <p14:creationId xmlns:p14="http://schemas.microsoft.com/office/powerpoint/2010/main" val="199102856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Swagger spec can be in</a:t>
            </a:r>
            <a:r>
              <a:rPr lang="en-US" dirty="0"/>
              <a:t> </a:t>
            </a:r>
            <a:r>
              <a:rPr lang="en-US" dirty="0" smtClean="0"/>
              <a:t>source code or in separate YML file</a:t>
            </a:r>
            <a:endParaRPr lang="en-US" dirty="0"/>
          </a:p>
        </p:txBody>
      </p:sp>
      <p:sp>
        <p:nvSpPr>
          <p:cNvPr id="3" name="Content Placeholder 2"/>
          <p:cNvSpPr>
            <a:spLocks noGrp="1"/>
          </p:cNvSpPr>
          <p:nvPr>
            <p:ph idx="1"/>
          </p:nvPr>
        </p:nvSpPr>
        <p:spPr/>
        <p:txBody>
          <a:bodyPr/>
          <a:lstStyle/>
          <a:p>
            <a:r>
              <a:rPr lang="en-US" dirty="0" smtClean="0"/>
              <a:t>Swagger spec syntax can be separate </a:t>
            </a:r>
            <a:r>
              <a:rPr lang="en-US" dirty="0" err="1" smtClean="0"/>
              <a:t>yml</a:t>
            </a:r>
            <a:r>
              <a:rPr lang="en-US" dirty="0" smtClean="0"/>
              <a:t> file or integrated in code using a specific Swagger library</a:t>
            </a:r>
          </a:p>
          <a:p>
            <a:r>
              <a:rPr lang="en-US" dirty="0"/>
              <a:t>Swagger has various libraries for different languages.</a:t>
            </a:r>
          </a:p>
          <a:p>
            <a:r>
              <a:rPr lang="en-US" dirty="0" smtClean="0"/>
              <a:t>Swagger spec is different from Swagger UI</a:t>
            </a:r>
          </a:p>
          <a:p>
            <a:r>
              <a:rPr lang="en-US" dirty="0" smtClean="0"/>
              <a:t>RAML is a competing spec to Swagger</a:t>
            </a:r>
          </a:p>
        </p:txBody>
      </p:sp>
    </p:spTree>
    <p:extLst>
      <p:ext uri="{BB962C8B-B14F-4D97-AF65-F5344CB8AC3E}">
        <p14:creationId xmlns:p14="http://schemas.microsoft.com/office/powerpoint/2010/main" val="299777238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rs_bubble.jp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7112000"/>
          </a:xfrm>
          <a:prstGeom prst="rect">
            <a:avLst/>
          </a:prstGeom>
        </p:spPr>
      </p:pic>
      <p:sp>
        <p:nvSpPr>
          <p:cNvPr id="2" name="Title 1"/>
          <p:cNvSpPr>
            <a:spLocks noGrp="1"/>
          </p:cNvSpPr>
          <p:nvPr>
            <p:ph type="title"/>
          </p:nvPr>
        </p:nvSpPr>
        <p:spPr>
          <a:xfrm>
            <a:off x="1574800" y="1498600"/>
            <a:ext cx="8229600" cy="1143000"/>
          </a:xfrm>
        </p:spPr>
        <p:txBody>
          <a:bodyPr>
            <a:normAutofit/>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API doc world</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40219670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survey on my blog</a:t>
            </a:r>
            <a:endParaRPr lang="en-US" dirty="0"/>
          </a:p>
        </p:txBody>
      </p:sp>
      <p:sp>
        <p:nvSpPr>
          <p:cNvPr id="3" name="Content Placeholder 2"/>
          <p:cNvSpPr>
            <a:spLocks noGrp="1"/>
          </p:cNvSpPr>
          <p:nvPr>
            <p:ph idx="1"/>
          </p:nvPr>
        </p:nvSpPr>
        <p:spPr/>
        <p:txBody>
          <a:bodyPr/>
          <a:lstStyle/>
          <a:p>
            <a:r>
              <a:rPr lang="en-US" dirty="0" smtClean="0"/>
              <a:t>42 respondents working in API documentation</a:t>
            </a:r>
          </a:p>
          <a:p>
            <a:r>
              <a:rPr lang="en-US" dirty="0" smtClean="0"/>
              <a:t>Many people polled from API Documentation group on </a:t>
            </a:r>
            <a:r>
              <a:rPr lang="en-US" dirty="0" err="1" smtClean="0"/>
              <a:t>Linkedin</a:t>
            </a:r>
            <a:r>
              <a:rPr lang="en-US" dirty="0" smtClean="0"/>
              <a:t> + blogosphere</a:t>
            </a:r>
            <a:endParaRPr lang="en-US" dirty="0"/>
          </a:p>
        </p:txBody>
      </p:sp>
    </p:spTree>
    <p:extLst>
      <p:ext uri="{BB962C8B-B14F-4D97-AF65-F5344CB8AC3E}">
        <p14:creationId xmlns:p14="http://schemas.microsoft.com/office/powerpoint/2010/main" val="278345629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Types of APIs that writers document</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208125092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44391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Are you automating REST API docs?</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2818223402"/>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25519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are you automating REST API docs?</a:t>
            </a:r>
            <a:endParaRPr lang="en-US" dirty="0"/>
          </a:p>
        </p:txBody>
      </p:sp>
      <p:sp>
        <p:nvSpPr>
          <p:cNvPr id="3" name="Content Placeholder 2"/>
          <p:cNvSpPr>
            <a:spLocks noGrp="1"/>
          </p:cNvSpPr>
          <p:nvPr>
            <p:ph idx="1"/>
          </p:nvPr>
        </p:nvSpPr>
        <p:spPr/>
        <p:txBody>
          <a:bodyPr>
            <a:normAutofit fontScale="77500" lnSpcReduction="20000"/>
          </a:bodyPr>
          <a:lstStyle/>
          <a:p>
            <a:r>
              <a:rPr lang="en-US" dirty="0"/>
              <a:t>- custom scripts</a:t>
            </a:r>
          </a:p>
          <a:p>
            <a:r>
              <a:rPr lang="en-US" dirty="0"/>
              <a:t>- custom tooling</a:t>
            </a:r>
          </a:p>
          <a:p>
            <a:r>
              <a:rPr lang="en-US" dirty="0"/>
              <a:t>- homegrown framework</a:t>
            </a:r>
          </a:p>
          <a:p>
            <a:r>
              <a:rPr lang="en-US" dirty="0"/>
              <a:t>- </a:t>
            </a:r>
            <a:r>
              <a:rPr lang="en-US" dirty="0" smtClean="0"/>
              <a:t>homegrown </a:t>
            </a:r>
            <a:r>
              <a:rPr lang="en-US" dirty="0"/>
              <a:t>Python scripts</a:t>
            </a:r>
          </a:p>
          <a:p>
            <a:r>
              <a:rPr lang="en-US" dirty="0"/>
              <a:t>- custom tooling</a:t>
            </a:r>
          </a:p>
          <a:p>
            <a:r>
              <a:rPr lang="en-US" dirty="0"/>
              <a:t>- </a:t>
            </a:r>
            <a:r>
              <a:rPr lang="en-US" dirty="0" smtClean="0"/>
              <a:t>Swagger</a:t>
            </a:r>
            <a:endParaRPr lang="en-US" dirty="0"/>
          </a:p>
          <a:p>
            <a:r>
              <a:rPr lang="en-US" dirty="0"/>
              <a:t>- </a:t>
            </a:r>
            <a:r>
              <a:rPr lang="en-US" dirty="0" smtClean="0"/>
              <a:t>Swagger</a:t>
            </a:r>
            <a:endParaRPr lang="en-US" dirty="0"/>
          </a:p>
          <a:p>
            <a:r>
              <a:rPr lang="en-US" dirty="0"/>
              <a:t>- </a:t>
            </a:r>
            <a:r>
              <a:rPr lang="en-US" dirty="0" smtClean="0"/>
              <a:t>Swagger</a:t>
            </a:r>
            <a:endParaRPr lang="en-US" dirty="0"/>
          </a:p>
          <a:p>
            <a:r>
              <a:rPr lang="en-US" dirty="0"/>
              <a:t>- </a:t>
            </a:r>
            <a:r>
              <a:rPr lang="en-US" dirty="0" err="1" smtClean="0"/>
              <a:t>Corilla.co</a:t>
            </a:r>
            <a:endParaRPr lang="en-US" dirty="0"/>
          </a:p>
          <a:p>
            <a:r>
              <a:rPr lang="en-US" dirty="0"/>
              <a:t>- code responses auto-generated</a:t>
            </a:r>
          </a:p>
          <a:p>
            <a:r>
              <a:rPr lang="en-US" dirty="0"/>
              <a:t>- some code samples auto-generated</a:t>
            </a:r>
          </a:p>
        </p:txBody>
      </p:sp>
    </p:spTree>
    <p:extLst>
      <p:ext uri="{BB962C8B-B14F-4D97-AF65-F5344CB8AC3E}">
        <p14:creationId xmlns:p14="http://schemas.microsoft.com/office/powerpoint/2010/main" val="203031769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Authoring tools used by API doc writers</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186098541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6163310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Do you test out the API calls used in your doc yourself?</a:t>
            </a:r>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183134855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17349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IDE do you use?</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3679640048"/>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03699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Most common </a:t>
            </a:r>
            <a:r>
              <a:rPr lang="en-US" dirty="0"/>
              <a:t>p</a:t>
            </a:r>
            <a:r>
              <a:rPr lang="en-US" dirty="0" smtClean="0"/>
              <a:t>rogramming languages tech writers know</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272848139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4711970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 developers write the initial API documentation in the source code?</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360098666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3351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 you write doc by looking in the source code?</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250649557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58958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ndeed.com.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500" y="0"/>
            <a:ext cx="6967553" cy="6858000"/>
          </a:xfrm>
          <a:prstGeom prst="rect">
            <a:avLst/>
          </a:prstGeom>
        </p:spPr>
      </p:pic>
      <p:sp>
        <p:nvSpPr>
          <p:cNvPr id="8" name="Rectangular Callout 7"/>
          <p:cNvSpPr/>
          <p:nvPr/>
        </p:nvSpPr>
        <p:spPr>
          <a:xfrm>
            <a:off x="4175126" y="1158875"/>
            <a:ext cx="3871928" cy="1635126"/>
          </a:xfrm>
          <a:prstGeom prst="wedgeRectCallout">
            <a:avLst>
              <a:gd name="adj1" fmla="val -21976"/>
              <a:gd name="adj2" fmla="val 7350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smtClean="0"/>
              <a:t>Says, “The </a:t>
            </a:r>
            <a:r>
              <a:rPr lang="en-US" sz="2400" dirty="0"/>
              <a:t>client wants to find someone who'll emulate </a:t>
            </a:r>
            <a:r>
              <a:rPr lang="en-US" sz="2400" dirty="0" err="1"/>
              <a:t>Dropbox's</a:t>
            </a:r>
            <a:r>
              <a:rPr lang="en-US" sz="2400" dirty="0"/>
              <a:t> developer </a:t>
            </a:r>
            <a:r>
              <a:rPr lang="en-US" sz="2400" dirty="0" smtClean="0"/>
              <a:t>documentation”</a:t>
            </a:r>
            <a:endParaRPr lang="en-US" sz="2400" dirty="0"/>
          </a:p>
        </p:txBody>
      </p:sp>
    </p:spTree>
    <p:extLst>
      <p:ext uri="{BB962C8B-B14F-4D97-AF65-F5344CB8AC3E}">
        <p14:creationId xmlns:p14="http://schemas.microsoft.com/office/powerpoint/2010/main" val="274113348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you access the source code?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8130425"/>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37858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Most difficult part of API doc?</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326630865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80674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did you learn what you needed to know?</a:t>
            </a:r>
            <a:endParaRPr lang="en-US" dirty="0"/>
          </a:p>
        </p:txBody>
      </p:sp>
      <p:graphicFrame>
        <p:nvGraphicFramePr>
          <p:cNvPr id="4" name="Content Placeholder 3">
            <a:hlinkClick r:id="rId3"/>
          </p:cNvPr>
          <p:cNvGraphicFramePr>
            <a:graphicFrameLocks noGrp="1"/>
          </p:cNvGraphicFramePr>
          <p:nvPr>
            <p:ph idx="1"/>
            <p:extLst>
              <p:ext uri="{D42A27DB-BD31-4B8C-83A1-F6EECF244321}">
                <p14:modId xmlns:p14="http://schemas.microsoft.com/office/powerpoint/2010/main" val="330474732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38724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Takeaways from survey</a:t>
            </a:r>
            <a:endParaRPr lang="en-US" dirty="0"/>
          </a:p>
        </p:txBody>
      </p:sp>
      <p:sp>
        <p:nvSpPr>
          <p:cNvPr id="3" name="Content Placeholder 2"/>
          <p:cNvSpPr>
            <a:spLocks noGrp="1"/>
          </p:cNvSpPr>
          <p:nvPr>
            <p:ph idx="1"/>
          </p:nvPr>
        </p:nvSpPr>
        <p:spPr/>
        <p:txBody>
          <a:bodyPr/>
          <a:lstStyle/>
          <a:p>
            <a:r>
              <a:rPr lang="en-US" dirty="0" smtClean="0"/>
              <a:t>Java, Eclipse, </a:t>
            </a:r>
            <a:r>
              <a:rPr lang="en-US" dirty="0" err="1" smtClean="0"/>
              <a:t>Git</a:t>
            </a:r>
            <a:r>
              <a:rPr lang="en-US" dirty="0"/>
              <a:t> </a:t>
            </a:r>
            <a:r>
              <a:rPr lang="en-US" dirty="0" smtClean="0"/>
              <a:t>are popular</a:t>
            </a:r>
          </a:p>
          <a:p>
            <a:r>
              <a:rPr lang="en-US" dirty="0" smtClean="0"/>
              <a:t>Become familiar with getting info from both source code and developers</a:t>
            </a:r>
          </a:p>
          <a:p>
            <a:r>
              <a:rPr lang="en-US" dirty="0" smtClean="0"/>
              <a:t>Become a self-learner but also interact heavily with engineers</a:t>
            </a:r>
          </a:p>
          <a:p>
            <a:r>
              <a:rPr lang="en-US" dirty="0" smtClean="0"/>
              <a:t>REST APIs are by far most common</a:t>
            </a:r>
          </a:p>
          <a:p>
            <a:r>
              <a:rPr lang="en-US" dirty="0" smtClean="0"/>
              <a:t>Automating REST API doc isn’t all that common</a:t>
            </a:r>
          </a:p>
          <a:p>
            <a:endParaRPr lang="en-US" dirty="0"/>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2866482257"/>
      </p:ext>
    </p:extLst>
  </p:cSld>
  <p:clrMapOvr>
    <a:masterClrMapping/>
  </p:clrMapOvr>
  <mc:AlternateContent xmlns:mc="http://schemas.openxmlformats.org/markup-compatibility/2006" xmlns:p14="http://schemas.microsoft.com/office/powerpoint/2010/main">
    <mc:Choice Requires="p14">
      <p:transition spd="slow" p14:dur="2000" advTm="7381"/>
    </mc:Choice>
    <mc:Fallback xmlns="">
      <p:transition xmlns:p14="http://schemas.microsoft.com/office/powerpoint/2010/main" spd="slow" advTm="738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Programmableweb.com</a:t>
            </a:r>
            <a:r>
              <a:rPr lang="en-US" dirty="0" smtClean="0"/>
              <a:t>: API Directory</a:t>
            </a:r>
            <a:endParaRPr lang="en-US" dirty="0"/>
          </a:p>
        </p:txBody>
      </p:sp>
      <p:pic>
        <p:nvPicPr>
          <p:cNvPr id="4" name="Content Placeholder 3" descr="programmable_web.png"/>
          <p:cNvPicPr>
            <a:picLocks noGrp="1" noChangeAspect="1"/>
          </p:cNvPicPr>
          <p:nvPr>
            <p:ph idx="1"/>
          </p:nvPr>
        </p:nvPicPr>
        <p:blipFill>
          <a:blip r:embed="rId3">
            <a:extLst>
              <a:ext uri="{28A0092B-C50C-407E-A947-70E740481C1C}">
                <a14:useLocalDpi xmlns:a14="http://schemas.microsoft.com/office/drawing/2010/main" val="0"/>
              </a:ext>
            </a:extLst>
          </a:blip>
          <a:srcRect l="901" r="901"/>
          <a:stretch>
            <a:fillRect/>
          </a:stretch>
        </p:blipFill>
        <p:spPr>
          <a:ln>
            <a:solidFill>
              <a:schemeClr val="bg1">
                <a:lumMod val="65000"/>
              </a:schemeClr>
            </a:solidFill>
          </a:ln>
        </p:spPr>
      </p:pic>
      <p:sp>
        <p:nvSpPr>
          <p:cNvPr id="5" name="Line Callout 1 4"/>
          <p:cNvSpPr/>
          <p:nvPr/>
        </p:nvSpPr>
        <p:spPr>
          <a:xfrm>
            <a:off x="5048250" y="1942306"/>
            <a:ext cx="2678222" cy="687388"/>
          </a:xfrm>
          <a:prstGeom prst="borderCallout1">
            <a:avLst>
              <a:gd name="adj1" fmla="val 98218"/>
              <a:gd name="adj2" fmla="val 43017"/>
              <a:gd name="adj3" fmla="val 211129"/>
              <a:gd name="adj4" fmla="val -11761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12,000 + web APIs</a:t>
            </a:r>
            <a:endParaRPr lang="en-US" sz="2400" b="1" dirty="0"/>
          </a:p>
        </p:txBody>
      </p:sp>
    </p:spTree>
    <p:extLst>
      <p:ext uri="{BB962C8B-B14F-4D97-AF65-F5344CB8AC3E}">
        <p14:creationId xmlns:p14="http://schemas.microsoft.com/office/powerpoint/2010/main" val="3556496525"/>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8" descr="finger_ques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Title 1"/>
          <p:cNvSpPr txBox="1">
            <a:spLocks/>
          </p:cNvSpPr>
          <p:nvPr/>
        </p:nvSpPr>
        <p:spPr>
          <a:xfrm>
            <a:off x="631825" y="719137"/>
            <a:ext cx="3400425" cy="3106737"/>
          </a:xfrm>
          <a:prstGeom prst="rect">
            <a:avLst/>
          </a:prstGeom>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3200" dirty="0" smtClean="0"/>
              <a:t>What design trends or patterns do we see among popular API doc sites?</a:t>
            </a:r>
            <a:endParaRPr lang="en-US" sz="3200" dirty="0"/>
          </a:p>
        </p:txBody>
      </p:sp>
    </p:spTree>
    <p:extLst>
      <p:ext uri="{BB962C8B-B14F-4D97-AF65-F5344CB8AC3E}">
        <p14:creationId xmlns:p14="http://schemas.microsoft.com/office/powerpoint/2010/main" val="374484971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7651"/>
            <a:ext cx="8229600" cy="1143000"/>
          </a:xfrm>
        </p:spPr>
        <p:txBody>
          <a:bodyPr/>
          <a:lstStyle/>
          <a:p>
            <a:r>
              <a:rPr lang="en-US" dirty="0" smtClean="0"/>
              <a:t>Stripe API</a:t>
            </a:r>
            <a:endParaRPr lang="en-US" dirty="0"/>
          </a:p>
        </p:txBody>
      </p:sp>
      <p:pic>
        <p:nvPicPr>
          <p:cNvPr id="4" name="Picture 3" descr="stripe_api.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96975"/>
            <a:ext cx="9144000" cy="4993475"/>
          </a:xfrm>
          <a:prstGeom prst="rect">
            <a:avLst/>
          </a:prstGeom>
          <a:ln>
            <a:solidFill>
              <a:schemeClr val="bg1">
                <a:lumMod val="65000"/>
              </a:schemeClr>
            </a:solidFill>
          </a:ln>
        </p:spPr>
      </p:pic>
      <p:sp>
        <p:nvSpPr>
          <p:cNvPr id="6" name="Line Callout 1 5"/>
          <p:cNvSpPr/>
          <p:nvPr/>
        </p:nvSpPr>
        <p:spPr>
          <a:xfrm>
            <a:off x="2772035" y="4825209"/>
            <a:ext cx="2381250" cy="1086014"/>
          </a:xfrm>
          <a:prstGeom prst="borderCallout1">
            <a:avLst>
              <a:gd name="adj1" fmla="val -17332"/>
              <a:gd name="adj2" fmla="val 53667"/>
              <a:gd name="adj3" fmla="val -146106"/>
              <a:gd name="adj4" fmla="val 109575"/>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Code responses next to doc. </a:t>
            </a:r>
            <a:endParaRPr lang="en-US" sz="2400" b="1" dirty="0"/>
          </a:p>
        </p:txBody>
      </p:sp>
      <p:sp>
        <p:nvSpPr>
          <p:cNvPr id="3" name="Rectangle 2"/>
          <p:cNvSpPr/>
          <p:nvPr/>
        </p:nvSpPr>
        <p:spPr>
          <a:xfrm>
            <a:off x="2659311" y="6328449"/>
            <a:ext cx="2797197" cy="369332"/>
          </a:xfrm>
          <a:prstGeom prst="rect">
            <a:avLst/>
          </a:prstGeom>
        </p:spPr>
        <p:txBody>
          <a:bodyPr wrap="none">
            <a:spAutoFit/>
          </a:bodyPr>
          <a:lstStyle/>
          <a:p>
            <a:r>
              <a:rPr lang="en-US" dirty="0"/>
              <a:t>https://</a:t>
            </a:r>
            <a:r>
              <a:rPr lang="en-US" dirty="0" err="1"/>
              <a:t>stripe.com</a:t>
            </a:r>
            <a:r>
              <a:rPr lang="en-US" dirty="0"/>
              <a:t>/docs/</a:t>
            </a:r>
            <a:r>
              <a:rPr lang="en-US" dirty="0" err="1"/>
              <a:t>api</a:t>
            </a:r>
            <a:endParaRPr lang="en-US" dirty="0"/>
          </a:p>
        </p:txBody>
      </p:sp>
    </p:spTree>
    <p:extLst>
      <p:ext uri="{BB962C8B-B14F-4D97-AF65-F5344CB8AC3E}">
        <p14:creationId xmlns:p14="http://schemas.microsoft.com/office/powerpoint/2010/main" val="420246805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page scroll w/ TOC highlight</a:t>
            </a:r>
            <a:endParaRPr lang="en-US" dirty="0"/>
          </a:p>
        </p:txBody>
      </p:sp>
      <p:pic>
        <p:nvPicPr>
          <p:cNvPr id="4" name="Content Placeholder 3" descr="cloudcannonjekylltheme.png">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rcRect t="-2179" b="-2179"/>
          <a:stretch>
            <a:fillRect/>
          </a:stretch>
        </p:blipFill>
        <p:spPr/>
      </p:pic>
      <p:sp>
        <p:nvSpPr>
          <p:cNvPr id="5" name="Line Callout 1 4"/>
          <p:cNvSpPr/>
          <p:nvPr/>
        </p:nvSpPr>
        <p:spPr>
          <a:xfrm>
            <a:off x="457200" y="5518148"/>
            <a:ext cx="3912566" cy="1192852"/>
          </a:xfrm>
          <a:prstGeom prst="borderCallout1">
            <a:avLst>
              <a:gd name="adj1" fmla="val 48187"/>
              <a:gd name="adj2" fmla="val 100430"/>
              <a:gd name="adj3" fmla="val -12160"/>
              <a:gd name="adj4" fmla="val 13903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a:t>Third column to show responses or code </a:t>
            </a:r>
            <a:r>
              <a:rPr lang="en-US" sz="2400" b="1" dirty="0" smtClean="0"/>
              <a:t>samples</a:t>
            </a:r>
            <a:r>
              <a:rPr lang="en-US" sz="2400" b="1" dirty="0"/>
              <a:t>.</a:t>
            </a:r>
          </a:p>
        </p:txBody>
      </p:sp>
      <p:sp>
        <p:nvSpPr>
          <p:cNvPr id="3" name="Rectangle 2"/>
          <p:cNvSpPr/>
          <p:nvPr/>
        </p:nvSpPr>
        <p:spPr>
          <a:xfrm>
            <a:off x="4737979" y="6341668"/>
            <a:ext cx="4083169" cy="369332"/>
          </a:xfrm>
          <a:prstGeom prst="rect">
            <a:avLst/>
          </a:prstGeom>
        </p:spPr>
        <p:txBody>
          <a:bodyPr wrap="none">
            <a:spAutoFit/>
          </a:bodyPr>
          <a:lstStyle/>
          <a:p>
            <a:r>
              <a:rPr lang="en-US" dirty="0"/>
              <a:t>http://crimson-</a:t>
            </a:r>
            <a:r>
              <a:rPr lang="en-US" dirty="0" err="1"/>
              <a:t>cormorant.cloudvent.net</a:t>
            </a:r>
            <a:r>
              <a:rPr lang="en-US" dirty="0"/>
              <a:t>/</a:t>
            </a:r>
          </a:p>
        </p:txBody>
      </p:sp>
    </p:spTree>
    <p:extLst>
      <p:ext uri="{BB962C8B-B14F-4D97-AF65-F5344CB8AC3E}">
        <p14:creationId xmlns:p14="http://schemas.microsoft.com/office/powerpoint/2010/main" val="3817477552"/>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Jekyll API doc theme from </a:t>
            </a:r>
            <a:r>
              <a:rPr lang="en-US" dirty="0" err="1" smtClean="0"/>
              <a:t>CloudCannon</a:t>
            </a:r>
            <a:endParaRPr lang="en-US" dirty="0"/>
          </a:p>
        </p:txBody>
      </p:sp>
      <p:pic>
        <p:nvPicPr>
          <p:cNvPr id="4" name="longpage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88347" y="1270000"/>
            <a:ext cx="9033885" cy="4760913"/>
          </a:xfrm>
        </p:spPr>
      </p:pic>
    </p:spTree>
    <p:extLst>
      <p:ext uri="{BB962C8B-B14F-4D97-AF65-F5344CB8AC3E}">
        <p14:creationId xmlns:p14="http://schemas.microsoft.com/office/powerpoint/2010/main" val="392369256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Bootstrap </a:t>
            </a:r>
            <a:r>
              <a:rPr lang="en-US" dirty="0" err="1" smtClean="0"/>
              <a:t>scollspy</a:t>
            </a:r>
            <a:r>
              <a:rPr lang="en-US" dirty="0" smtClean="0"/>
              <a:t> demo</a:t>
            </a:r>
            <a:endParaRPr lang="en-US" dirty="0"/>
          </a:p>
        </p:txBody>
      </p:sp>
      <p:pic>
        <p:nvPicPr>
          <p:cNvPr id="4" name="bootstrap_infinite_scroll.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01650" y="1600200"/>
            <a:ext cx="8139113" cy="4525963"/>
          </a:xfrm>
        </p:spPr>
      </p:pic>
    </p:spTree>
    <p:extLst>
      <p:ext uri="{BB962C8B-B14F-4D97-AF65-F5344CB8AC3E}">
        <p14:creationId xmlns:p14="http://schemas.microsoft.com/office/powerpoint/2010/main" val="370208112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rop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50815"/>
            <a:ext cx="9144000" cy="5275709"/>
          </a:xfrm>
          <a:prstGeom prst="rect">
            <a:avLst/>
          </a:prstGeom>
        </p:spPr>
      </p:pic>
      <p:sp>
        <p:nvSpPr>
          <p:cNvPr id="4" name="Line Callout 1 3"/>
          <p:cNvSpPr/>
          <p:nvPr/>
        </p:nvSpPr>
        <p:spPr>
          <a:xfrm>
            <a:off x="5431692" y="1946276"/>
            <a:ext cx="3255108" cy="1199416"/>
          </a:xfrm>
          <a:prstGeom prst="borderCallout1">
            <a:avLst>
              <a:gd name="adj1" fmla="val 18750"/>
              <a:gd name="adj2" fmla="val -8333"/>
              <a:gd name="adj3" fmla="val 4186"/>
              <a:gd name="adj4" fmla="val -1754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smtClean="0"/>
              <a:t>Docs are how users navigate an API product.</a:t>
            </a:r>
            <a:endParaRPr lang="en-US" sz="2400" dirty="0"/>
          </a:p>
        </p:txBody>
      </p:sp>
      <p:sp>
        <p:nvSpPr>
          <p:cNvPr id="5" name="Title 1"/>
          <p:cNvSpPr>
            <a:spLocks noGrp="1"/>
          </p:cNvSpPr>
          <p:nvPr>
            <p:ph type="title"/>
          </p:nvPr>
        </p:nvSpPr>
        <p:spPr>
          <a:xfrm>
            <a:off x="457200" y="97692"/>
            <a:ext cx="8229600" cy="890100"/>
          </a:xfrm>
        </p:spPr>
        <p:txBody>
          <a:bodyPr/>
          <a:lstStyle/>
          <a:p>
            <a:r>
              <a:rPr lang="en-US" dirty="0" smtClean="0"/>
              <a:t>With APIs, docs </a:t>
            </a:r>
            <a:r>
              <a:rPr lang="en-US" i="1" dirty="0" smtClean="0"/>
              <a:t>are</a:t>
            </a:r>
            <a:r>
              <a:rPr lang="en-US" dirty="0" smtClean="0"/>
              <a:t> the interface</a:t>
            </a:r>
            <a:endParaRPr lang="en-US" dirty="0"/>
          </a:p>
        </p:txBody>
      </p:sp>
    </p:spTree>
    <p:extLst>
      <p:ext uri="{BB962C8B-B14F-4D97-AF65-F5344CB8AC3E}">
        <p14:creationId xmlns:p14="http://schemas.microsoft.com/office/powerpoint/2010/main" val="126299952"/>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Yelp API</a:t>
            </a:r>
            <a:endParaRPr lang="en-US" dirty="0"/>
          </a:p>
        </p:txBody>
      </p:sp>
      <p:pic>
        <p:nvPicPr>
          <p:cNvPr id="4" name="Picture 3" descr="yelpapi.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09458"/>
            <a:ext cx="8307092" cy="5194996"/>
          </a:xfrm>
          <a:prstGeom prst="rect">
            <a:avLst/>
          </a:prstGeom>
        </p:spPr>
      </p:pic>
      <p:sp>
        <p:nvSpPr>
          <p:cNvPr id="5" name="Line Callout 1 4"/>
          <p:cNvSpPr/>
          <p:nvPr/>
        </p:nvSpPr>
        <p:spPr>
          <a:xfrm>
            <a:off x="5432425" y="4088944"/>
            <a:ext cx="3254375" cy="1333502"/>
          </a:xfrm>
          <a:prstGeom prst="borderCallout1">
            <a:avLst>
              <a:gd name="adj1" fmla="val -10115"/>
              <a:gd name="adj2" fmla="val 50334"/>
              <a:gd name="adj3" fmla="val -116185"/>
              <a:gd name="adj4" fmla="val -827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One seamless website</a:t>
            </a:r>
            <a:r>
              <a:rPr lang="en-US" sz="2400" b="1" dirty="0"/>
              <a:t> </a:t>
            </a:r>
            <a:r>
              <a:rPr lang="en-US" sz="2400" b="1" dirty="0" smtClean="0"/>
              <a:t>matching product branding.</a:t>
            </a:r>
            <a:endParaRPr lang="en-US" sz="2400" b="1" dirty="0"/>
          </a:p>
        </p:txBody>
      </p:sp>
      <p:sp>
        <p:nvSpPr>
          <p:cNvPr id="3" name="Rectangle 2"/>
          <p:cNvSpPr/>
          <p:nvPr/>
        </p:nvSpPr>
        <p:spPr>
          <a:xfrm>
            <a:off x="0" y="6390162"/>
            <a:ext cx="9143999" cy="369332"/>
          </a:xfrm>
          <a:prstGeom prst="rect">
            <a:avLst/>
          </a:prstGeom>
        </p:spPr>
        <p:txBody>
          <a:bodyPr wrap="square">
            <a:spAutoFit/>
          </a:bodyPr>
          <a:lstStyle/>
          <a:p>
            <a:pPr algn="ctr"/>
            <a:r>
              <a:rPr lang="en-US" dirty="0"/>
              <a:t>http://</a:t>
            </a:r>
            <a:r>
              <a:rPr lang="en-US" dirty="0" err="1"/>
              <a:t>www.yelp.com</a:t>
            </a:r>
            <a:r>
              <a:rPr lang="en-US" dirty="0"/>
              <a:t>/developers/documentation</a:t>
            </a:r>
          </a:p>
        </p:txBody>
      </p:sp>
    </p:spTree>
    <p:extLst>
      <p:ext uri="{BB962C8B-B14F-4D97-AF65-F5344CB8AC3E}">
        <p14:creationId xmlns:p14="http://schemas.microsoft.com/office/powerpoint/2010/main" val="42159406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Twilio</a:t>
            </a:r>
            <a:r>
              <a:rPr lang="en-US" dirty="0" smtClean="0"/>
              <a:t> API</a:t>
            </a:r>
            <a:endParaRPr lang="en-US" dirty="0"/>
          </a:p>
        </p:txBody>
      </p:sp>
      <p:pic>
        <p:nvPicPr>
          <p:cNvPr id="4" name="Picture 3" descr="twilio_nav_tabber.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17638"/>
            <a:ext cx="9144000" cy="5841742"/>
          </a:xfrm>
          <a:prstGeom prst="rect">
            <a:avLst/>
          </a:prstGeom>
        </p:spPr>
      </p:pic>
      <p:sp>
        <p:nvSpPr>
          <p:cNvPr id="5" name="Line Callout 1 4"/>
          <p:cNvSpPr/>
          <p:nvPr/>
        </p:nvSpPr>
        <p:spPr>
          <a:xfrm>
            <a:off x="6572250" y="3952874"/>
            <a:ext cx="2381250" cy="1539875"/>
          </a:xfrm>
          <a:prstGeom prst="borderCallout1">
            <a:avLst>
              <a:gd name="adj1" fmla="val 18750"/>
              <a:gd name="adj2" fmla="val -8333"/>
              <a:gd name="adj3" fmla="val -53881"/>
              <a:gd name="adj4" fmla="val -84585"/>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One output, with </a:t>
            </a:r>
            <a:r>
              <a:rPr lang="en-US" sz="2400" b="1" dirty="0" err="1" smtClean="0"/>
              <a:t>nav</a:t>
            </a:r>
            <a:r>
              <a:rPr lang="en-US" sz="2400" b="1" dirty="0" smtClean="0"/>
              <a:t> tabs to show different languages</a:t>
            </a:r>
            <a:endParaRPr lang="en-US" sz="2400" b="1" dirty="0"/>
          </a:p>
        </p:txBody>
      </p:sp>
      <p:sp>
        <p:nvSpPr>
          <p:cNvPr id="3" name="Rectangle 2"/>
          <p:cNvSpPr/>
          <p:nvPr/>
        </p:nvSpPr>
        <p:spPr>
          <a:xfrm>
            <a:off x="0" y="6764229"/>
            <a:ext cx="9144000" cy="369332"/>
          </a:xfrm>
          <a:prstGeom prst="rect">
            <a:avLst/>
          </a:prstGeom>
        </p:spPr>
        <p:txBody>
          <a:bodyPr wrap="square">
            <a:spAutoFit/>
          </a:bodyPr>
          <a:lstStyle/>
          <a:p>
            <a:pPr algn="ctr"/>
            <a:r>
              <a:rPr lang="en-US" dirty="0"/>
              <a:t>http://</a:t>
            </a:r>
            <a:r>
              <a:rPr lang="en-US" dirty="0" err="1"/>
              <a:t>www.twilio.com</a:t>
            </a:r>
            <a:r>
              <a:rPr lang="en-US" dirty="0"/>
              <a:t>/docs/</a:t>
            </a:r>
            <a:r>
              <a:rPr lang="en-US" dirty="0" err="1"/>
              <a:t>api</a:t>
            </a:r>
            <a:r>
              <a:rPr lang="en-US" dirty="0"/>
              <a:t>/rest/conference</a:t>
            </a:r>
          </a:p>
        </p:txBody>
      </p:sp>
    </p:spTree>
    <p:extLst>
      <p:ext uri="{BB962C8B-B14F-4D97-AF65-F5344CB8AC3E}">
        <p14:creationId xmlns:p14="http://schemas.microsoft.com/office/powerpoint/2010/main" val="334878046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 API</a:t>
            </a:r>
            <a:endParaRPr lang="en-US" dirty="0"/>
          </a:p>
        </p:txBody>
      </p:sp>
      <p:pic>
        <p:nvPicPr>
          <p:cNvPr id="5" name="Picture 4" descr="twitter_personalization.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058" y="1417638"/>
            <a:ext cx="7697191" cy="4476213"/>
          </a:xfrm>
          <a:prstGeom prst="rect">
            <a:avLst/>
          </a:prstGeom>
        </p:spPr>
      </p:pic>
      <p:sp>
        <p:nvSpPr>
          <p:cNvPr id="7" name="Line Callout 1 6"/>
          <p:cNvSpPr/>
          <p:nvPr/>
        </p:nvSpPr>
        <p:spPr>
          <a:xfrm>
            <a:off x="6585857" y="2381251"/>
            <a:ext cx="2358571" cy="1619250"/>
          </a:xfrm>
          <a:prstGeom prst="borderCallout1">
            <a:avLst>
              <a:gd name="adj1" fmla="val 18750"/>
              <a:gd name="adj2" fmla="val -8333"/>
              <a:gd name="adj3" fmla="val 86574"/>
              <a:gd name="adj4" fmla="val -71996"/>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Interactive, real-time requests based on your </a:t>
            </a:r>
            <a:r>
              <a:rPr lang="en-US" sz="2400" b="1" dirty="0" err="1" smtClean="0"/>
              <a:t>auth</a:t>
            </a:r>
            <a:r>
              <a:rPr lang="en-US" sz="2400" b="1" dirty="0" smtClean="0"/>
              <a:t> key</a:t>
            </a:r>
            <a:endParaRPr lang="en-US" sz="2400" b="1" dirty="0"/>
          </a:p>
        </p:txBody>
      </p:sp>
    </p:spTree>
    <p:extLst>
      <p:ext uri="{BB962C8B-B14F-4D97-AF65-F5344CB8AC3E}">
        <p14:creationId xmlns:p14="http://schemas.microsoft.com/office/powerpoint/2010/main" val="291812023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tripeapidynamic2.png">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rcRect l="-1849" r="-1849"/>
          <a:stretch>
            <a:fillRect/>
          </a:stretch>
        </p:blipFill>
        <p:spPr/>
      </p:pic>
      <p:sp>
        <p:nvSpPr>
          <p:cNvPr id="5" name="Line Callout 1 4"/>
          <p:cNvSpPr/>
          <p:nvPr/>
        </p:nvSpPr>
        <p:spPr>
          <a:xfrm>
            <a:off x="1409450" y="4055270"/>
            <a:ext cx="2553210" cy="1539875"/>
          </a:xfrm>
          <a:prstGeom prst="borderCallout1">
            <a:avLst>
              <a:gd name="adj1" fmla="val 23910"/>
              <a:gd name="adj2" fmla="val 102450"/>
              <a:gd name="adj3" fmla="val 12188"/>
              <a:gd name="adj4" fmla="val 138441"/>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Dynamically inserted API keys into code samples.</a:t>
            </a:r>
            <a:endParaRPr lang="en-US" sz="2400" b="1" dirty="0"/>
          </a:p>
        </p:txBody>
      </p:sp>
      <p:sp>
        <p:nvSpPr>
          <p:cNvPr id="3" name="Rectangle 2"/>
          <p:cNvSpPr/>
          <p:nvPr/>
        </p:nvSpPr>
        <p:spPr>
          <a:xfrm>
            <a:off x="2976837" y="6237741"/>
            <a:ext cx="2797197" cy="369332"/>
          </a:xfrm>
          <a:prstGeom prst="rect">
            <a:avLst/>
          </a:prstGeom>
        </p:spPr>
        <p:txBody>
          <a:bodyPr wrap="none">
            <a:spAutoFit/>
          </a:bodyPr>
          <a:lstStyle/>
          <a:p>
            <a:r>
              <a:rPr lang="en-US" dirty="0"/>
              <a:t>https://</a:t>
            </a:r>
            <a:r>
              <a:rPr lang="en-US" dirty="0" err="1"/>
              <a:t>stripe.com</a:t>
            </a:r>
            <a:r>
              <a:rPr lang="en-US" dirty="0"/>
              <a:t>/docs/</a:t>
            </a:r>
            <a:r>
              <a:rPr lang="en-US" dirty="0" err="1"/>
              <a:t>api</a:t>
            </a:r>
            <a:endParaRPr lang="en-US" dirty="0"/>
          </a:p>
        </p:txBody>
      </p:sp>
    </p:spTree>
    <p:extLst>
      <p:ext uri="{BB962C8B-B14F-4D97-AF65-F5344CB8AC3E}">
        <p14:creationId xmlns:p14="http://schemas.microsoft.com/office/powerpoint/2010/main" val="4211344135"/>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Foursquare API</a:t>
            </a:r>
            <a:endParaRPr lang="en-US" dirty="0"/>
          </a:p>
        </p:txBody>
      </p:sp>
      <p:pic>
        <p:nvPicPr>
          <p:cNvPr id="4" name="Picture 3" descr="foursquare.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310" y="1343340"/>
            <a:ext cx="8660139" cy="5057521"/>
          </a:xfrm>
          <a:prstGeom prst="rect">
            <a:avLst/>
          </a:prstGeom>
        </p:spPr>
      </p:pic>
      <p:sp>
        <p:nvSpPr>
          <p:cNvPr id="5" name="Line Callout 1 4"/>
          <p:cNvSpPr/>
          <p:nvPr/>
        </p:nvSpPr>
        <p:spPr>
          <a:xfrm>
            <a:off x="5206999" y="2667000"/>
            <a:ext cx="3254375" cy="1524000"/>
          </a:xfrm>
          <a:prstGeom prst="borderCallout1">
            <a:avLst>
              <a:gd name="adj1" fmla="val 98218"/>
              <a:gd name="adj2" fmla="val 43017"/>
              <a:gd name="adj3" fmla="val 128755"/>
              <a:gd name="adj4" fmla="val -4827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Often begin with Getting Started section, providing a sample “Hello World” tutorial</a:t>
            </a:r>
            <a:endParaRPr lang="en-US" sz="2400" b="1" dirty="0"/>
          </a:p>
        </p:txBody>
      </p:sp>
      <p:sp>
        <p:nvSpPr>
          <p:cNvPr id="3" name="Rectangle 2"/>
          <p:cNvSpPr/>
          <p:nvPr/>
        </p:nvSpPr>
        <p:spPr>
          <a:xfrm>
            <a:off x="2607359" y="6412729"/>
            <a:ext cx="3929281" cy="369332"/>
          </a:xfrm>
          <a:prstGeom prst="rect">
            <a:avLst/>
          </a:prstGeom>
        </p:spPr>
        <p:txBody>
          <a:bodyPr wrap="none">
            <a:spAutoFit/>
          </a:bodyPr>
          <a:lstStyle/>
          <a:p>
            <a:r>
              <a:rPr lang="en-US" dirty="0"/>
              <a:t>https://</a:t>
            </a:r>
            <a:r>
              <a:rPr lang="en-US" dirty="0" err="1"/>
              <a:t>developer.foursquare.com</a:t>
            </a:r>
            <a:r>
              <a:rPr lang="en-US" dirty="0"/>
              <a:t>/start</a:t>
            </a:r>
          </a:p>
        </p:txBody>
      </p:sp>
    </p:spTree>
    <p:extLst>
      <p:ext uri="{BB962C8B-B14F-4D97-AF65-F5344CB8AC3E}">
        <p14:creationId xmlns:p14="http://schemas.microsoft.com/office/powerpoint/2010/main" val="3790464585"/>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Youtube</a:t>
            </a:r>
            <a:r>
              <a:rPr lang="en-US" dirty="0" smtClean="0"/>
              <a:t> API</a:t>
            </a:r>
            <a:endParaRPr lang="en-US" dirty="0"/>
          </a:p>
        </p:txBody>
      </p:sp>
      <p:pic>
        <p:nvPicPr>
          <p:cNvPr id="4" name="Content Placeholder 3" descr="youtube.png">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rcRect l="3912" r="3912"/>
          <a:stretch>
            <a:fillRect/>
          </a:stretch>
        </p:blipFill>
        <p:spPr/>
      </p:pic>
      <p:sp>
        <p:nvSpPr>
          <p:cNvPr id="5" name="Line Callout 1 4"/>
          <p:cNvSpPr/>
          <p:nvPr/>
        </p:nvSpPr>
        <p:spPr>
          <a:xfrm>
            <a:off x="5064124" y="3159125"/>
            <a:ext cx="3622676" cy="1524000"/>
          </a:xfrm>
          <a:prstGeom prst="borderCallout1">
            <a:avLst>
              <a:gd name="adj1" fmla="val 98218"/>
              <a:gd name="adj2" fmla="val 43017"/>
              <a:gd name="adj3" fmla="val 135005"/>
              <a:gd name="adj4" fmla="val -6326"/>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smtClean="0"/>
              <a:t>Lots of code samples, usually with syntax highlighting and surrounding commentary.</a:t>
            </a:r>
            <a:endParaRPr lang="en-US" sz="2400" b="1" dirty="0"/>
          </a:p>
        </p:txBody>
      </p:sp>
      <p:sp>
        <p:nvSpPr>
          <p:cNvPr id="3" name="Rectangle 2"/>
          <p:cNvSpPr/>
          <p:nvPr/>
        </p:nvSpPr>
        <p:spPr>
          <a:xfrm>
            <a:off x="804967" y="6222954"/>
            <a:ext cx="8070648" cy="369332"/>
          </a:xfrm>
          <a:prstGeom prst="rect">
            <a:avLst/>
          </a:prstGeom>
        </p:spPr>
        <p:txBody>
          <a:bodyPr wrap="square">
            <a:spAutoFit/>
          </a:bodyPr>
          <a:lstStyle/>
          <a:p>
            <a:r>
              <a:rPr lang="en-US" dirty="0"/>
              <a:t>https://</a:t>
            </a:r>
            <a:r>
              <a:rPr lang="en-US" dirty="0" err="1"/>
              <a:t>developers.google.com</a:t>
            </a:r>
            <a:r>
              <a:rPr lang="en-US" dirty="0"/>
              <a:t>/</a:t>
            </a:r>
            <a:r>
              <a:rPr lang="en-US" dirty="0" err="1"/>
              <a:t>youtube</a:t>
            </a:r>
            <a:r>
              <a:rPr lang="en-US" dirty="0"/>
              <a:t>/v3/</a:t>
            </a:r>
            <a:r>
              <a:rPr lang="en-US" dirty="0" err="1"/>
              <a:t>code_samples</a:t>
            </a:r>
            <a:r>
              <a:rPr lang="en-US" dirty="0"/>
              <a:t>/apps-script</a:t>
            </a:r>
          </a:p>
        </p:txBody>
      </p:sp>
    </p:spTree>
    <p:extLst>
      <p:ext uri="{BB962C8B-B14F-4D97-AF65-F5344CB8AC3E}">
        <p14:creationId xmlns:p14="http://schemas.microsoft.com/office/powerpoint/2010/main" val="3265304506"/>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8</a:t>
            </a:r>
            <a:r>
              <a:rPr lang="en-US" dirty="0" smtClean="0"/>
              <a:t> design trends with API doc</a:t>
            </a:r>
            <a:endParaRPr lang="en-US" dirty="0"/>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a:t>Third column to show responses &amp; </a:t>
            </a:r>
            <a:r>
              <a:rPr lang="en-US" dirty="0" smtClean="0"/>
              <a:t>code</a:t>
            </a:r>
          </a:p>
          <a:p>
            <a:pPr marL="514350" indent="-514350">
              <a:buFont typeface="+mj-lt"/>
              <a:buAutoNum type="arabicPeriod"/>
            </a:pPr>
            <a:r>
              <a:rPr lang="en-US" dirty="0"/>
              <a:t>Single page scroll with </a:t>
            </a:r>
            <a:r>
              <a:rPr lang="en-US" dirty="0" err="1"/>
              <a:t>scrollspy</a:t>
            </a:r>
            <a:r>
              <a:rPr lang="en-US" dirty="0"/>
              <a:t> TOC highlight and floating </a:t>
            </a:r>
            <a:r>
              <a:rPr lang="en-US" dirty="0" smtClean="0"/>
              <a:t>sidebar</a:t>
            </a:r>
          </a:p>
          <a:p>
            <a:pPr marL="514350" indent="-514350">
              <a:buFont typeface="+mj-lt"/>
              <a:buAutoNum type="arabicPeriod"/>
            </a:pPr>
            <a:r>
              <a:rPr lang="en-US" dirty="0"/>
              <a:t>Seamless website matching product </a:t>
            </a:r>
            <a:r>
              <a:rPr lang="en-US" dirty="0" smtClean="0"/>
              <a:t>branding</a:t>
            </a:r>
          </a:p>
          <a:p>
            <a:pPr marL="514350" indent="-514350">
              <a:buFont typeface="+mj-lt"/>
              <a:buAutoNum type="arabicPeriod"/>
            </a:pPr>
            <a:r>
              <a:rPr lang="en-US" dirty="0" err="1"/>
              <a:t>Nav</a:t>
            </a:r>
            <a:r>
              <a:rPr lang="en-US" dirty="0"/>
              <a:t> tabs to show different </a:t>
            </a:r>
            <a:r>
              <a:rPr lang="en-US" dirty="0" smtClean="0"/>
              <a:t>code samples</a:t>
            </a:r>
          </a:p>
          <a:p>
            <a:pPr marL="514350" indent="-514350">
              <a:buFont typeface="+mj-lt"/>
              <a:buAutoNum type="arabicPeriod"/>
            </a:pPr>
            <a:r>
              <a:rPr lang="en-US" dirty="0"/>
              <a:t>Code syntax </a:t>
            </a:r>
            <a:r>
              <a:rPr lang="en-US" dirty="0" smtClean="0"/>
              <a:t>highlighting</a:t>
            </a:r>
            <a:endParaRPr lang="en-US" dirty="0"/>
          </a:p>
          <a:p>
            <a:pPr marL="514350" indent="-514350">
              <a:buFont typeface="+mj-lt"/>
              <a:buAutoNum type="arabicPeriod"/>
            </a:pPr>
            <a:r>
              <a:rPr lang="en-US" dirty="0" smtClean="0"/>
              <a:t>Hello </a:t>
            </a:r>
            <a:r>
              <a:rPr lang="en-US" dirty="0"/>
              <a:t>World getting started </a:t>
            </a:r>
            <a:r>
              <a:rPr lang="en-US" dirty="0" smtClean="0"/>
              <a:t>section</a:t>
            </a:r>
          </a:p>
          <a:p>
            <a:pPr marL="514350" indent="-514350">
              <a:buFont typeface="+mj-lt"/>
              <a:buAutoNum type="arabicPeriod"/>
            </a:pPr>
            <a:r>
              <a:rPr lang="en-US" dirty="0" smtClean="0"/>
              <a:t>Interactive, personalized API explorer </a:t>
            </a:r>
          </a:p>
          <a:p>
            <a:pPr marL="514350" indent="-514350">
              <a:buFont typeface="+mj-lt"/>
              <a:buAutoNum type="arabicPeriod"/>
            </a:pPr>
            <a:r>
              <a:rPr lang="en-US" dirty="0" smtClean="0"/>
              <a:t>Static </a:t>
            </a:r>
            <a:r>
              <a:rPr lang="en-US" dirty="0"/>
              <a:t>site generators </a:t>
            </a:r>
            <a:r>
              <a:rPr lang="en-US" dirty="0" smtClean="0"/>
              <a:t>that process Markdown </a:t>
            </a:r>
            <a:r>
              <a:rPr lang="en-US" dirty="0"/>
              <a:t>syntax</a:t>
            </a:r>
          </a:p>
          <a:p>
            <a:pPr marL="0" indent="0">
              <a:buNone/>
            </a:pPr>
            <a:endParaRPr lang="en-US" dirty="0"/>
          </a:p>
        </p:txBody>
      </p:sp>
    </p:spTree>
    <p:extLst>
      <p:ext uri="{BB962C8B-B14F-4D97-AF65-F5344CB8AC3E}">
        <p14:creationId xmlns:p14="http://schemas.microsoft.com/office/powerpoint/2010/main" val="1370878909"/>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non-trends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dirty="0" smtClean="0"/>
              <a:t>PDF output</a:t>
            </a:r>
          </a:p>
          <a:p>
            <a:pPr marL="514350" indent="-514350">
              <a:buFont typeface="+mj-lt"/>
              <a:buAutoNum type="arabicPeriod"/>
            </a:pPr>
            <a:r>
              <a:rPr lang="en-US" dirty="0" smtClean="0"/>
              <a:t>Short pages</a:t>
            </a:r>
          </a:p>
          <a:p>
            <a:pPr marL="514350" indent="-514350">
              <a:buFont typeface="+mj-lt"/>
              <a:buAutoNum type="arabicPeriod"/>
            </a:pPr>
            <a:r>
              <a:rPr lang="en-US" dirty="0" smtClean="0"/>
              <a:t>Multiple (highly duplicate) outputs of content for different audiences</a:t>
            </a:r>
          </a:p>
          <a:p>
            <a:pPr marL="514350" indent="-514350">
              <a:buFont typeface="+mj-lt"/>
              <a:buAutoNum type="arabicPeriod"/>
            </a:pPr>
            <a:r>
              <a:rPr lang="en-US" dirty="0" smtClean="0"/>
              <a:t>DITA or XML authoring models</a:t>
            </a:r>
          </a:p>
          <a:p>
            <a:pPr marL="514350" indent="-514350">
              <a:buFont typeface="+mj-lt"/>
              <a:buAutoNum type="arabicPeriod"/>
            </a:pPr>
            <a:r>
              <a:rPr lang="en-US" dirty="0" smtClean="0"/>
              <a:t>EPUB formats</a:t>
            </a:r>
          </a:p>
          <a:p>
            <a:pPr marL="514350" indent="-514350">
              <a:buFont typeface="+mj-lt"/>
              <a:buAutoNum type="arabicPeriod"/>
            </a:pPr>
            <a:r>
              <a:rPr lang="en-US" dirty="0" smtClean="0"/>
              <a:t>Comments on pages</a:t>
            </a:r>
          </a:p>
          <a:p>
            <a:pPr marL="514350" indent="-514350">
              <a:buFont typeface="+mj-lt"/>
              <a:buAutoNum type="arabicPeriod"/>
            </a:pPr>
            <a:r>
              <a:rPr lang="en-US" dirty="0" smtClean="0"/>
              <a:t>Wikis</a:t>
            </a:r>
          </a:p>
          <a:p>
            <a:pPr marL="514350" indent="-514350">
              <a:buFont typeface="+mj-lt"/>
              <a:buAutoNum type="arabicPeriod"/>
            </a:pPr>
            <a:r>
              <a:rPr lang="en-US" dirty="0" smtClean="0"/>
              <a:t>Video tutorials</a:t>
            </a:r>
          </a:p>
          <a:p>
            <a:pPr marL="0" indent="0">
              <a:buNone/>
            </a:pPr>
            <a:endParaRPr lang="en-US" dirty="0" smtClean="0"/>
          </a:p>
          <a:p>
            <a:endParaRPr lang="en-US" dirty="0" smtClean="0"/>
          </a:p>
        </p:txBody>
      </p:sp>
    </p:spTree>
    <p:extLst>
      <p:ext uri="{BB962C8B-B14F-4D97-AF65-F5344CB8AC3E}">
        <p14:creationId xmlns:p14="http://schemas.microsoft.com/office/powerpoint/2010/main" val="3983512790"/>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Slides + recording + code samples are freely downloadable</a:t>
            </a:r>
            <a:endParaRPr lang="en-US" dirty="0"/>
          </a:p>
        </p:txBody>
      </p:sp>
      <p:pic>
        <p:nvPicPr>
          <p:cNvPr id="5" name="Picture 4" descr="idratherbewriti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34924"/>
            <a:ext cx="8282780" cy="4473465"/>
          </a:xfrm>
          <a:prstGeom prst="rect">
            <a:avLst/>
          </a:prstGeom>
        </p:spPr>
      </p:pic>
    </p:spTree>
    <p:extLst>
      <p:ext uri="{BB962C8B-B14F-4D97-AF65-F5344CB8AC3E}">
        <p14:creationId xmlns:p14="http://schemas.microsoft.com/office/powerpoint/2010/main" val="381121461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yblog.png"/>
          <p:cNvPicPr>
            <a:picLocks noChangeAspect="1"/>
          </p:cNvPicPr>
          <p:nvPr/>
        </p:nvPicPr>
        <p:blipFill rotWithShape="1">
          <a:blip r:embed="rId3">
            <a:extLst>
              <a:ext uri="{BEBA8EAE-BF5A-486C-A8C5-ECC9F3942E4B}">
                <a14:imgProps xmlns:a14="http://schemas.microsoft.com/office/drawing/2010/main">
                  <a14:imgLayer r:embed="rId4">
                    <a14:imgEffect>
                      <a14:backgroundRemoval t="3680" b="97403" l="2525" r="99327">
                        <a14:backgroundMark x1="80808" y1="14935" x2="80808" y2="14935"/>
                        <a14:backgroundMark x1="95455" y1="86147" x2="95455" y2="86147"/>
                      </a14:backgroundRemoval>
                    </a14:imgEffect>
                  </a14:imgLayer>
                </a14:imgProps>
              </a:ext>
              <a:ext uri="{28A0092B-C50C-407E-A947-70E740481C1C}">
                <a14:useLocalDpi xmlns:a14="http://schemas.microsoft.com/office/drawing/2010/main" val="0"/>
              </a:ext>
            </a:extLst>
          </a:blip>
          <a:srcRect b="28334"/>
          <a:stretch/>
        </p:blipFill>
        <p:spPr>
          <a:xfrm>
            <a:off x="0" y="300446"/>
            <a:ext cx="7610355" cy="2121021"/>
          </a:xfrm>
          <a:prstGeom prst="rect">
            <a:avLst/>
          </a:prstGeom>
        </p:spPr>
      </p:pic>
      <p:sp>
        <p:nvSpPr>
          <p:cNvPr id="2" name="Rectangle 1"/>
          <p:cNvSpPr/>
          <p:nvPr/>
        </p:nvSpPr>
        <p:spPr>
          <a:xfrm>
            <a:off x="931333" y="2709333"/>
            <a:ext cx="6062133" cy="1569660"/>
          </a:xfrm>
          <a:prstGeom prst="rect">
            <a:avLst/>
          </a:prstGeom>
        </p:spPr>
        <p:txBody>
          <a:bodyPr wrap="square">
            <a:spAutoFit/>
          </a:bodyPr>
          <a:lstStyle/>
          <a:p>
            <a:r>
              <a:rPr lang="en-US" sz="3200" dirty="0"/>
              <a:t>Tom Johnson</a:t>
            </a:r>
          </a:p>
          <a:p>
            <a:r>
              <a:rPr lang="en-US" sz="3200" dirty="0" smtClean="0">
                <a:hlinkClick r:id="rId5"/>
              </a:rPr>
              <a:t>http://idratherbewriting.com</a:t>
            </a:r>
            <a:r>
              <a:rPr lang="en-US" sz="3200" smtClean="0"/>
              <a:t> </a:t>
            </a:r>
            <a:endParaRPr lang="en-US" sz="3200" dirty="0"/>
          </a:p>
          <a:p>
            <a:r>
              <a:rPr lang="en-US" sz="3200" dirty="0" smtClean="0"/>
              <a:t>@</a:t>
            </a:r>
            <a:r>
              <a:rPr lang="en-US" sz="3200" dirty="0" err="1"/>
              <a:t>tomjohnson</a:t>
            </a:r>
            <a:r>
              <a:rPr lang="en-US" sz="3200" dirty="0"/>
              <a:t> </a:t>
            </a:r>
            <a:endParaRPr lang="en-US" dirty="0"/>
          </a:p>
        </p:txBody>
      </p:sp>
    </p:spTree>
    <p:extLst>
      <p:ext uri="{BB962C8B-B14F-4D97-AF65-F5344CB8AC3E}">
        <p14:creationId xmlns:p14="http://schemas.microsoft.com/office/powerpoint/2010/main" val="347416786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000"/>
            <a:ext cx="2133600" cy="1981200"/>
          </a:xfrm>
        </p:spPr>
        <p:txBody>
          <a:bodyPr>
            <a:normAutofit fontScale="90000"/>
          </a:bodyPr>
          <a:lstStyle/>
          <a:p>
            <a:r>
              <a:rPr lang="en-US" dirty="0" smtClean="0"/>
              <a:t>More info needed</a:t>
            </a:r>
            <a:endParaRPr lang="en-US" dirty="0"/>
          </a:p>
        </p:txBody>
      </p:sp>
      <p:pic>
        <p:nvPicPr>
          <p:cNvPr id="6" name="Picture 5" descr="interco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0"/>
            <a:ext cx="7010400" cy="7193678"/>
          </a:xfrm>
          <a:prstGeom prst="rect">
            <a:avLst/>
          </a:prstGeom>
        </p:spPr>
      </p:pic>
    </p:spTree>
    <p:extLst>
      <p:ext uri="{BB962C8B-B14F-4D97-AF65-F5344CB8AC3E}">
        <p14:creationId xmlns:p14="http://schemas.microsoft.com/office/powerpoint/2010/main" val="3910997366"/>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credits</a:t>
            </a:r>
            <a:endParaRPr lang="en-US" dirty="0"/>
          </a:p>
        </p:txBody>
      </p:sp>
      <p:sp>
        <p:nvSpPr>
          <p:cNvPr id="3" name="Content Placeholder 2"/>
          <p:cNvSpPr>
            <a:spLocks noGrp="1"/>
          </p:cNvSpPr>
          <p:nvPr>
            <p:ph idx="1"/>
          </p:nvPr>
        </p:nvSpPr>
        <p:spPr/>
        <p:txBody>
          <a:bodyPr>
            <a:normAutofit fontScale="62500" lnSpcReduction="20000"/>
          </a:bodyPr>
          <a:lstStyle/>
          <a:p>
            <a:r>
              <a:rPr lang="en-US" dirty="0"/>
              <a:t>slide 2: "API consumers want reliability, documentation and community." </a:t>
            </a:r>
            <a:r>
              <a:rPr lang="en-US" dirty="0" err="1"/>
              <a:t>Programmableweb.com</a:t>
            </a:r>
            <a:r>
              <a:rPr lang="en-US" dirty="0"/>
              <a:t>. http://</a:t>
            </a:r>
            <a:r>
              <a:rPr lang="en-US" dirty="0" err="1"/>
              <a:t>bit.ly</a:t>
            </a:r>
            <a:r>
              <a:rPr lang="en-US" dirty="0"/>
              <a:t>/</a:t>
            </a:r>
            <a:r>
              <a:rPr lang="en-US" dirty="0" err="1"/>
              <a:t>progwebsurvey</a:t>
            </a:r>
            <a:endParaRPr lang="en-US" dirty="0"/>
          </a:p>
          <a:p>
            <a:endParaRPr lang="en-US" dirty="0"/>
          </a:p>
          <a:p>
            <a:r>
              <a:rPr lang="en-US" dirty="0"/>
              <a:t>slide 3: </a:t>
            </a:r>
            <a:r>
              <a:rPr lang="en-US" dirty="0" smtClean="0"/>
              <a:t>“10 </a:t>
            </a:r>
            <a:r>
              <a:rPr lang="en-US" dirty="0"/>
              <a:t>Reasons Developers Hate Your </a:t>
            </a:r>
            <a:r>
              <a:rPr lang="en-US" dirty="0" smtClean="0"/>
              <a:t>API” </a:t>
            </a:r>
            <a:r>
              <a:rPr lang="en-US" dirty="0"/>
              <a:t>(and what to do about it). By John Musser. </a:t>
            </a:r>
            <a:r>
              <a:rPr lang="en-US" dirty="0" err="1"/>
              <a:t>Slideshare</a:t>
            </a:r>
            <a:r>
              <a:rPr lang="en-US" dirty="0"/>
              <a:t>. http://</a:t>
            </a:r>
            <a:r>
              <a:rPr lang="en-US" dirty="0" err="1"/>
              <a:t>slidesha.re</a:t>
            </a:r>
            <a:r>
              <a:rPr lang="en-US" dirty="0"/>
              <a:t>/1pnnDRf </a:t>
            </a:r>
          </a:p>
          <a:p>
            <a:endParaRPr lang="en-US" dirty="0"/>
          </a:p>
          <a:p>
            <a:r>
              <a:rPr lang="en-US" dirty="0"/>
              <a:t>slide 4: Mars, once. By Kevin Dooley. http://</a:t>
            </a:r>
            <a:r>
              <a:rPr lang="en-US" dirty="0" err="1"/>
              <a:t>bit.ly</a:t>
            </a:r>
            <a:r>
              <a:rPr lang="en-US" dirty="0"/>
              <a:t>/ZFYI0T</a:t>
            </a:r>
          </a:p>
          <a:p>
            <a:endParaRPr lang="en-US" dirty="0"/>
          </a:p>
          <a:p>
            <a:r>
              <a:rPr lang="en-US" dirty="0"/>
              <a:t>slide 15: Spinning gears. By Brent 2.0. Flickr. http://</a:t>
            </a:r>
            <a:r>
              <a:rPr lang="en-US" dirty="0" err="1"/>
              <a:t>bit.ly</a:t>
            </a:r>
            <a:r>
              <a:rPr lang="en-US" dirty="0"/>
              <a:t>/1DexWM0</a:t>
            </a:r>
          </a:p>
          <a:p>
            <a:endParaRPr lang="en-US" dirty="0"/>
          </a:p>
          <a:p>
            <a:r>
              <a:rPr lang="en-US" dirty="0"/>
              <a:t>slide 21: Continental Drift. Wikipedia. http://</a:t>
            </a:r>
            <a:r>
              <a:rPr lang="en-US" dirty="0" err="1"/>
              <a:t>en.wikipedia.org</a:t>
            </a:r>
            <a:r>
              <a:rPr lang="en-US" dirty="0"/>
              <a:t>/wiki/</a:t>
            </a:r>
            <a:r>
              <a:rPr lang="en-US" dirty="0" err="1"/>
              <a:t>Continental_drift</a:t>
            </a:r>
            <a:endParaRPr lang="en-US" dirty="0"/>
          </a:p>
          <a:p>
            <a:endParaRPr lang="en-US" dirty="0"/>
          </a:p>
          <a:p>
            <a:r>
              <a:rPr lang="en-US" dirty="0"/>
              <a:t>slide 24: </a:t>
            </a:r>
            <a:r>
              <a:rPr lang="en-US" dirty="0" err="1"/>
              <a:t>Programmableweb</a:t>
            </a:r>
            <a:r>
              <a:rPr lang="en-US" dirty="0"/>
              <a:t> Research Center. http://</a:t>
            </a:r>
            <a:r>
              <a:rPr lang="en-US" dirty="0" err="1"/>
              <a:t>www.programmableweb.com</a:t>
            </a:r>
            <a:r>
              <a:rPr lang="en-US" dirty="0"/>
              <a:t>/</a:t>
            </a:r>
            <a:r>
              <a:rPr lang="en-US" dirty="0" err="1"/>
              <a:t>api</a:t>
            </a:r>
            <a:r>
              <a:rPr lang="en-US" dirty="0"/>
              <a:t>-research</a:t>
            </a:r>
          </a:p>
        </p:txBody>
      </p:sp>
    </p:spTree>
    <p:extLst>
      <p:ext uri="{BB962C8B-B14F-4D97-AF65-F5344CB8AC3E}">
        <p14:creationId xmlns:p14="http://schemas.microsoft.com/office/powerpoint/2010/main" val="2719008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3" name="Content Placeholder 2"/>
          <p:cNvSpPr>
            <a:spLocks noGrp="1"/>
          </p:cNvSpPr>
          <p:nvPr>
            <p:ph idx="1"/>
          </p:nvPr>
        </p:nvSpPr>
        <p:spPr>
          <a:xfrm>
            <a:off x="244231" y="1600200"/>
            <a:ext cx="6537569" cy="4525963"/>
          </a:xfrm>
        </p:spPr>
        <p:txBody>
          <a:bodyPr>
            <a:normAutofit fontScale="92500"/>
          </a:bodyPr>
          <a:lstStyle/>
          <a:p>
            <a:r>
              <a:rPr lang="en-US" dirty="0" smtClean="0"/>
              <a:t>Started doing API/SDK documentation a couple of years ago.</a:t>
            </a:r>
          </a:p>
          <a:p>
            <a:r>
              <a:rPr lang="en-US" dirty="0" smtClean="0"/>
              <a:t>Am still learning a ton, but enjoy </a:t>
            </a:r>
            <a:br>
              <a:rPr lang="en-US" dirty="0" smtClean="0"/>
            </a:br>
            <a:r>
              <a:rPr lang="en-US" dirty="0" smtClean="0"/>
              <a:t>this type of documentation a lot.</a:t>
            </a:r>
          </a:p>
          <a:p>
            <a:r>
              <a:rPr lang="en-US" dirty="0"/>
              <a:t>English </a:t>
            </a:r>
            <a:r>
              <a:rPr lang="en-US" dirty="0" smtClean="0"/>
              <a:t>major / writing background. Not a programmer, but I do like code.</a:t>
            </a:r>
          </a:p>
          <a:p>
            <a:r>
              <a:rPr lang="en-US" dirty="0" smtClean="0"/>
              <a:t>Blog and podcast at </a:t>
            </a:r>
            <a:r>
              <a:rPr lang="en-US" dirty="0" err="1" smtClean="0"/>
              <a:t>idratherbewriting.com</a:t>
            </a:r>
            <a:endParaRPr lang="en-US" dirty="0" smtClean="0"/>
          </a:p>
        </p:txBody>
      </p:sp>
      <p:pic>
        <p:nvPicPr>
          <p:cNvPr id="4" name="Picture 3" descr="tom_johns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0" y="376238"/>
            <a:ext cx="1905000" cy="2082800"/>
          </a:xfrm>
          <a:prstGeom prst="rect">
            <a:avLst/>
          </a:prstGeom>
        </p:spPr>
      </p:pic>
      <p:sp>
        <p:nvSpPr>
          <p:cNvPr id="5" name="Line Callout 1 4"/>
          <p:cNvSpPr/>
          <p:nvPr/>
        </p:nvSpPr>
        <p:spPr>
          <a:xfrm>
            <a:off x="6781800" y="3642429"/>
            <a:ext cx="1905000" cy="2147145"/>
          </a:xfrm>
          <a:prstGeom prst="borderCallout1">
            <a:avLst>
              <a:gd name="adj1" fmla="val -30408"/>
              <a:gd name="adj2" fmla="val -60086"/>
              <a:gd name="adj3" fmla="val 28875"/>
              <a:gd name="adj4" fmla="val -6418"/>
            </a:avLst>
          </a:prstGeom>
          <a:ln/>
        </p:spPr>
        <p:style>
          <a:lnRef idx="1">
            <a:schemeClr val="accent3"/>
          </a:lnRef>
          <a:fillRef idx="2">
            <a:schemeClr val="accent3"/>
          </a:fillRef>
          <a:effectRef idx="1">
            <a:schemeClr val="accent3"/>
          </a:effectRef>
          <a:fontRef idx="minor">
            <a:schemeClr val="dk1"/>
          </a:fontRef>
        </p:style>
        <p:txBody>
          <a:bodyPr/>
          <a:lstStyle/>
          <a:p>
            <a:r>
              <a:rPr lang="en-US" sz="2400" dirty="0" smtClean="0"/>
              <a:t>Disclaimer: There’s a lot of things I simply do not know.</a:t>
            </a:r>
            <a:endParaRPr lang="en-US" sz="2400" dirty="0"/>
          </a:p>
        </p:txBody>
      </p:sp>
    </p:spTree>
    <p:extLst>
      <p:ext uri="{BB962C8B-B14F-4D97-AF65-F5344CB8AC3E}">
        <p14:creationId xmlns:p14="http://schemas.microsoft.com/office/powerpoint/2010/main" val="385460285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Some basics about the API landscape</a:t>
            </a:r>
            <a:endParaRPr lang="en-US" dirty="0"/>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pic>
        <p:nvPicPr>
          <p:cNvPr id="4" name="Picture 3" descr="gear_api_metaphor.jp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8457" y="1417638"/>
            <a:ext cx="2960439" cy="4445000"/>
          </a:xfrm>
          <a:prstGeom prst="rect">
            <a:avLst/>
          </a:prstGeom>
        </p:spPr>
      </p:pic>
      <p:sp>
        <p:nvSpPr>
          <p:cNvPr id="8" name="Line Callout 1 7"/>
          <p:cNvSpPr/>
          <p:nvPr/>
        </p:nvSpPr>
        <p:spPr>
          <a:xfrm>
            <a:off x="6518275" y="1417638"/>
            <a:ext cx="1482725" cy="598487"/>
          </a:xfrm>
          <a:prstGeom prst="borderCallout1">
            <a:avLst>
              <a:gd name="adj1" fmla="val 161694"/>
              <a:gd name="adj2" fmla="val -72367"/>
              <a:gd name="adj3" fmla="val 60227"/>
              <a:gd name="adj4" fmla="val -6418"/>
            </a:avLst>
          </a:prstGeom>
          <a:ln/>
        </p:spPr>
        <p:style>
          <a:lnRef idx="1">
            <a:schemeClr val="accent3"/>
          </a:lnRef>
          <a:fillRef idx="2">
            <a:schemeClr val="accent3"/>
          </a:fillRef>
          <a:effectRef idx="1">
            <a:schemeClr val="accent3"/>
          </a:effectRef>
          <a:fontRef idx="minor">
            <a:schemeClr val="dk1"/>
          </a:fontRef>
        </p:style>
        <p:txBody>
          <a:bodyPr/>
          <a:lstStyle/>
          <a:p>
            <a:r>
              <a:rPr lang="en-US" sz="2400" dirty="0" smtClean="0"/>
              <a:t>System B</a:t>
            </a:r>
            <a:endParaRPr lang="en-US" sz="2400" dirty="0"/>
          </a:p>
        </p:txBody>
      </p:sp>
      <p:sp>
        <p:nvSpPr>
          <p:cNvPr id="9" name="Line Callout 1 8"/>
          <p:cNvSpPr/>
          <p:nvPr/>
        </p:nvSpPr>
        <p:spPr>
          <a:xfrm>
            <a:off x="727076" y="1589088"/>
            <a:ext cx="1511300" cy="566737"/>
          </a:xfrm>
          <a:prstGeom prst="borderCallout1">
            <a:avLst>
              <a:gd name="adj1" fmla="val 40468"/>
              <a:gd name="adj2" fmla="val 101242"/>
              <a:gd name="adj3" fmla="val 120057"/>
              <a:gd name="adj4" fmla="val 168792"/>
            </a:avLst>
          </a:prstGeom>
          <a:ln/>
        </p:spPr>
        <p:style>
          <a:lnRef idx="1">
            <a:schemeClr val="accent3"/>
          </a:lnRef>
          <a:fillRef idx="2">
            <a:schemeClr val="accent3"/>
          </a:fillRef>
          <a:effectRef idx="1">
            <a:schemeClr val="accent3"/>
          </a:effectRef>
          <a:fontRef idx="minor">
            <a:schemeClr val="dk1"/>
          </a:fontRef>
        </p:style>
        <p:txBody>
          <a:bodyPr/>
          <a:lstStyle/>
          <a:p>
            <a:r>
              <a:rPr lang="en-US" sz="2400" dirty="0" smtClean="0"/>
              <a:t>System A</a:t>
            </a:r>
            <a:endParaRPr lang="en-US" sz="2400" dirty="0"/>
          </a:p>
        </p:txBody>
      </p:sp>
      <p:sp>
        <p:nvSpPr>
          <p:cNvPr id="10" name="Rectangle 9"/>
          <p:cNvSpPr/>
          <p:nvPr/>
        </p:nvSpPr>
        <p:spPr>
          <a:xfrm>
            <a:off x="2475914" y="5685157"/>
            <a:ext cx="3372982" cy="995362"/>
          </a:xfrm>
          <a:prstGeom prst="rect">
            <a:avLst/>
          </a:prstGeom>
          <a:ln/>
        </p:spPr>
        <p:style>
          <a:lnRef idx="1">
            <a:schemeClr val="accent3"/>
          </a:lnRef>
          <a:fillRef idx="2">
            <a:schemeClr val="accent3"/>
          </a:fillRef>
          <a:effectRef idx="1">
            <a:schemeClr val="accent3"/>
          </a:effectRef>
          <a:fontRef idx="minor">
            <a:schemeClr val="dk1"/>
          </a:fontRef>
        </p:style>
        <p:txBody>
          <a:bodyPr/>
          <a:lstStyle/>
          <a:p>
            <a:r>
              <a:rPr lang="en-US" sz="2400" b="1" dirty="0" smtClean="0">
                <a:solidFill>
                  <a:srgbClr val="595959"/>
                </a:solidFill>
              </a:rPr>
              <a:t>An API is an interface between two systems.</a:t>
            </a:r>
            <a:endParaRPr lang="en-US" sz="2400" b="1" dirty="0">
              <a:solidFill>
                <a:srgbClr val="595959"/>
              </a:solidFill>
            </a:endParaRPr>
          </a:p>
        </p:txBody>
      </p:sp>
      <p:cxnSp>
        <p:nvCxnSpPr>
          <p:cNvPr id="13" name="Straight Arrow Connector 12"/>
          <p:cNvCxnSpPr/>
          <p:nvPr/>
        </p:nvCxnSpPr>
        <p:spPr>
          <a:xfrm flipH="1" flipV="1">
            <a:off x="4445000" y="4191000"/>
            <a:ext cx="25400" cy="1671638"/>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4" name="TextBox 13"/>
          <p:cNvSpPr txBox="1"/>
          <p:nvPr/>
        </p:nvSpPr>
        <p:spPr>
          <a:xfrm>
            <a:off x="5944146" y="2397186"/>
            <a:ext cx="3082925" cy="3785652"/>
          </a:xfrm>
          <a:prstGeom prst="rect">
            <a:avLst/>
          </a:prstGeom>
          <a:noFill/>
        </p:spPr>
        <p:txBody>
          <a:bodyPr wrap="square" rtlCol="0">
            <a:spAutoFit/>
          </a:bodyPr>
          <a:lstStyle/>
          <a:p>
            <a:r>
              <a:rPr lang="en-US" sz="2400" dirty="0" smtClean="0"/>
              <a:t>Lots of different types of APIs – for example:</a:t>
            </a:r>
            <a:br>
              <a:rPr lang="en-US" sz="2400" dirty="0" smtClean="0"/>
            </a:br>
            <a:endParaRPr lang="en-US" sz="2400" dirty="0" smtClean="0"/>
          </a:p>
          <a:p>
            <a:pPr marL="342900" indent="-342900">
              <a:buAutoNum type="arabicPeriod"/>
            </a:pPr>
            <a:r>
              <a:rPr lang="en-US" sz="2400" b="1" dirty="0" smtClean="0"/>
              <a:t>Platform APIs </a:t>
            </a:r>
            <a:r>
              <a:rPr lang="en-US" sz="2400" dirty="0" smtClean="0"/>
              <a:t>that you download and add to your project before compiling.</a:t>
            </a:r>
          </a:p>
          <a:p>
            <a:pPr marL="342900" indent="-342900">
              <a:buAutoNum type="arabicPeriod"/>
            </a:pPr>
            <a:r>
              <a:rPr lang="en-US" sz="2400" b="1" dirty="0" smtClean="0"/>
              <a:t>REST APIs </a:t>
            </a:r>
            <a:r>
              <a:rPr lang="en-US" sz="2400" dirty="0" smtClean="0"/>
              <a:t>that you access through HTTP web requests.</a:t>
            </a:r>
            <a:endParaRPr lang="en-US" sz="2400" dirty="0"/>
          </a:p>
        </p:txBody>
      </p:sp>
    </p:spTree>
    <p:extLst>
      <p:ext uri="{BB962C8B-B14F-4D97-AF65-F5344CB8AC3E}">
        <p14:creationId xmlns:p14="http://schemas.microsoft.com/office/powerpoint/2010/main" val="242942108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25509</TotalTime>
  <Words>2980</Words>
  <Application>Microsoft Macintosh PowerPoint</Application>
  <PresentationFormat>On-screen Show (4:3)</PresentationFormat>
  <Paragraphs>379</Paragraphs>
  <Slides>70</Slides>
  <Notes>65</Notes>
  <HiddenSlides>0</HiddenSlides>
  <MMClips>3</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Survival Strategies for API Documentation</vt:lpstr>
      <vt:lpstr>Important factors in API doc</vt:lpstr>
      <vt:lpstr>Presentation by John Musser, founder of programmableweb.com,  which has directory of 12,000+ APIs</vt:lpstr>
      <vt:lpstr>API doc world</vt:lpstr>
      <vt:lpstr>PowerPoint Presentation</vt:lpstr>
      <vt:lpstr>With APIs, docs are the interface</vt:lpstr>
      <vt:lpstr>More info needed</vt:lpstr>
      <vt:lpstr>About me</vt:lpstr>
      <vt:lpstr>Some basics about the API landscape</vt:lpstr>
      <vt:lpstr>SDK versus API</vt:lpstr>
      <vt:lpstr>Reference and User Guides</vt:lpstr>
      <vt:lpstr>Auto-doc with Platform APIs</vt:lpstr>
      <vt:lpstr>Comments get rendered into Javadoc</vt:lpstr>
      <vt:lpstr>Doxygen</vt:lpstr>
      <vt:lpstr>Good example of source-gen. doc</vt:lpstr>
      <vt:lpstr>Pros of in-source documentation</vt:lpstr>
      <vt:lpstr>Pros/cons with Platform APIs</vt:lpstr>
      <vt:lpstr>PowerPoint Presentation</vt:lpstr>
      <vt:lpstr>REST API basics</vt:lpstr>
      <vt:lpstr>Responses in JSON or XML</vt:lpstr>
      <vt:lpstr>Add parameters to endpoints</vt:lpstr>
      <vt:lpstr>cURL calls</vt:lpstr>
      <vt:lpstr>Flickr Example: Get gallery photos</vt:lpstr>
      <vt:lpstr>PowerPoint Presentation</vt:lpstr>
      <vt:lpstr>Flickr Response</vt:lpstr>
      <vt:lpstr>PowerPoint Presentation</vt:lpstr>
      <vt:lpstr>Flickr Result</vt:lpstr>
      <vt:lpstr>More details on the API calls</vt:lpstr>
      <vt:lpstr>Convert your help into an API</vt:lpstr>
      <vt:lpstr>Call the API</vt:lpstr>
      <vt:lpstr>Sample Responses</vt:lpstr>
      <vt:lpstr>More details</vt:lpstr>
      <vt:lpstr>With REST APIs, auto-doc not as common b/c source lang. varies</vt:lpstr>
      <vt:lpstr>Autodoc possibility: Swagger spec</vt:lpstr>
      <vt:lpstr>RAML (REST API modeling language)</vt:lpstr>
      <vt:lpstr>Swagger UI can parse the Swagger syntax and render an output</vt:lpstr>
      <vt:lpstr>Mashery with Klout</vt:lpstr>
      <vt:lpstr>Mashery.io</vt:lpstr>
      <vt:lpstr>Swagger spec can be in source code or in separate YML file</vt:lpstr>
      <vt:lpstr>Information survey on my blog</vt:lpstr>
      <vt:lpstr>Types of APIs that writers document</vt:lpstr>
      <vt:lpstr>Are you automating REST API docs?</vt:lpstr>
      <vt:lpstr>How are you automating REST API docs?</vt:lpstr>
      <vt:lpstr>Authoring tools used by API doc writers</vt:lpstr>
      <vt:lpstr>Do you test out the API calls used in your doc yourself?</vt:lpstr>
      <vt:lpstr>What IDE do you use?</vt:lpstr>
      <vt:lpstr>Most common programming languages tech writers know</vt:lpstr>
      <vt:lpstr>Do developers write the initial API documentation in the source code?</vt:lpstr>
      <vt:lpstr>Do you write doc by looking in the source code?</vt:lpstr>
      <vt:lpstr>How do you access the source code?</vt:lpstr>
      <vt:lpstr>Most difficult part of API doc?</vt:lpstr>
      <vt:lpstr>How did you learn what you needed to know?</vt:lpstr>
      <vt:lpstr>Takeaways from survey</vt:lpstr>
      <vt:lpstr>Programmableweb.com: API Directory</vt:lpstr>
      <vt:lpstr>PowerPoint Presentation</vt:lpstr>
      <vt:lpstr>Stripe API</vt:lpstr>
      <vt:lpstr>Single page scroll w/ TOC highlight</vt:lpstr>
      <vt:lpstr>Jekyll API doc theme from CloudCannon</vt:lpstr>
      <vt:lpstr>Bootstrap scollspy demo</vt:lpstr>
      <vt:lpstr>Yelp API</vt:lpstr>
      <vt:lpstr>Twilio API</vt:lpstr>
      <vt:lpstr>Twitter API</vt:lpstr>
      <vt:lpstr>PowerPoint Presentation</vt:lpstr>
      <vt:lpstr>Foursquare API</vt:lpstr>
      <vt:lpstr>Youtube API</vt:lpstr>
      <vt:lpstr>8 design trends with API doc</vt:lpstr>
      <vt:lpstr>Some non-trends</vt:lpstr>
      <vt:lpstr>Slides + recording + code samples are freely downloadable</vt:lpstr>
      <vt:lpstr>PowerPoint Presentation</vt:lpstr>
      <vt:lpstr>Image credits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Johnson</dc:creator>
  <cp:lastModifiedBy>Thomas Johnson</cp:lastModifiedBy>
  <cp:revision>136</cp:revision>
  <dcterms:created xsi:type="dcterms:W3CDTF">2014-12-17T14:41:38Z</dcterms:created>
  <dcterms:modified xsi:type="dcterms:W3CDTF">2015-02-02T23:49:48Z</dcterms:modified>
</cp:coreProperties>
</file>