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4" r:id="rId1"/>
  </p:sldMasterIdLst>
  <p:notesMasterIdLst>
    <p:notesMasterId r:id="rId62"/>
  </p:notesMasterIdLst>
  <p:sldIdLst>
    <p:sldId id="256" r:id="rId2"/>
    <p:sldId id="326" r:id="rId3"/>
    <p:sldId id="278" r:id="rId4"/>
    <p:sldId id="283" r:id="rId5"/>
    <p:sldId id="360" r:id="rId6"/>
    <p:sldId id="362" r:id="rId7"/>
    <p:sldId id="341" r:id="rId8"/>
    <p:sldId id="259" r:id="rId9"/>
    <p:sldId id="257" r:id="rId10"/>
    <p:sldId id="267" r:id="rId11"/>
    <p:sldId id="300" r:id="rId12"/>
    <p:sldId id="380" r:id="rId13"/>
    <p:sldId id="342" r:id="rId14"/>
    <p:sldId id="343" r:id="rId15"/>
    <p:sldId id="398" r:id="rId16"/>
    <p:sldId id="284" r:id="rId17"/>
    <p:sldId id="399" r:id="rId18"/>
    <p:sldId id="382" r:id="rId19"/>
    <p:sldId id="383" r:id="rId20"/>
    <p:sldId id="384" r:id="rId21"/>
    <p:sldId id="385" r:id="rId22"/>
    <p:sldId id="386" r:id="rId23"/>
    <p:sldId id="387" r:id="rId24"/>
    <p:sldId id="388" r:id="rId25"/>
    <p:sldId id="390" r:id="rId26"/>
    <p:sldId id="415" r:id="rId27"/>
    <p:sldId id="363" r:id="rId28"/>
    <p:sldId id="364" r:id="rId29"/>
    <p:sldId id="366" r:id="rId30"/>
    <p:sldId id="400" r:id="rId31"/>
    <p:sldId id="365" r:id="rId32"/>
    <p:sldId id="393" r:id="rId33"/>
    <p:sldId id="376" r:id="rId34"/>
    <p:sldId id="394" r:id="rId35"/>
    <p:sldId id="392" r:id="rId36"/>
    <p:sldId id="377" r:id="rId37"/>
    <p:sldId id="368" r:id="rId38"/>
    <p:sldId id="403" r:id="rId39"/>
    <p:sldId id="395" r:id="rId40"/>
    <p:sldId id="404" r:id="rId41"/>
    <p:sldId id="355" r:id="rId42"/>
    <p:sldId id="402" r:id="rId43"/>
    <p:sldId id="401" r:id="rId44"/>
    <p:sldId id="369" r:id="rId45"/>
    <p:sldId id="345" r:id="rId46"/>
    <p:sldId id="297" r:id="rId47"/>
    <p:sldId id="391" r:id="rId48"/>
    <p:sldId id="348" r:id="rId49"/>
    <p:sldId id="301" r:id="rId50"/>
    <p:sldId id="290" r:id="rId51"/>
    <p:sldId id="413" r:id="rId52"/>
    <p:sldId id="396" r:id="rId53"/>
    <p:sldId id="409" r:id="rId54"/>
    <p:sldId id="307" r:id="rId55"/>
    <p:sldId id="408" r:id="rId56"/>
    <p:sldId id="265" r:id="rId57"/>
    <p:sldId id="406" r:id="rId58"/>
    <p:sldId id="412" r:id="rId59"/>
    <p:sldId id="414" r:id="rId60"/>
    <p:sldId id="41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DB1D"/>
    <a:srgbClr val="FFDA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77273" autoAdjust="0"/>
  </p:normalViewPr>
  <p:slideViewPr>
    <p:cSldViewPr snapToGrid="0" snapToObjects="1" showGuides="1">
      <p:cViewPr>
        <p:scale>
          <a:sx n="80" d="100"/>
          <a:sy n="80" d="100"/>
        </p:scale>
        <p:origin x="-1720" y="-24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2" d="100"/>
        <a:sy n="102" d="100"/>
      </p:scale>
      <p:origin x="0" y="10144"/>
    </p:cViewPr>
  </p:sorterViewPr>
  <p:notesViewPr>
    <p:cSldViewPr snapToGrid="0" snapToObjects="1">
      <p:cViewPr varScale="1">
        <p:scale>
          <a:sx n="95" d="100"/>
          <a:sy n="95" d="100"/>
        </p:scale>
        <p:origin x="-37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1C18CC-DC3F-E242-8D7A-A3E3A23E4527}"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22C9656D-3414-2844-A217-03DDDC34AC97}">
      <dgm:prSet>
        <dgm:style>
          <a:lnRef idx="1">
            <a:schemeClr val="accent3"/>
          </a:lnRef>
          <a:fillRef idx="2">
            <a:schemeClr val="accent3"/>
          </a:fillRef>
          <a:effectRef idx="1">
            <a:schemeClr val="accent3"/>
          </a:effectRef>
          <a:fontRef idx="minor">
            <a:schemeClr val="dk1"/>
          </a:fontRef>
        </dgm:style>
      </dgm:prSet>
      <dgm:spPr/>
      <dgm:t>
        <a:bodyPr/>
        <a:lstStyle/>
        <a:p>
          <a:pPr rtl="0"/>
          <a:r>
            <a:rPr lang="en-US" dirty="0" smtClean="0"/>
            <a:t>Native API Docs</a:t>
          </a:r>
          <a:endParaRPr lang="en-US" dirty="0"/>
        </a:p>
      </dgm:t>
    </dgm:pt>
    <dgm:pt modelId="{DB176602-A30A-9C45-B78B-667EFB698494}" type="parTrans" cxnId="{D77CFE72-76DB-A24D-8DE0-F774BEC0239F}">
      <dgm:prSet/>
      <dgm:spPr/>
      <dgm:t>
        <a:bodyPr/>
        <a:lstStyle/>
        <a:p>
          <a:endParaRPr lang="en-US"/>
        </a:p>
      </dgm:t>
    </dgm:pt>
    <dgm:pt modelId="{370F74EA-27D0-0144-8BAA-57C40646D0D8}" type="sibTrans" cxnId="{D77CFE72-76DB-A24D-8DE0-F774BEC0239F}">
      <dgm:prSet/>
      <dgm:spPr/>
      <dgm:t>
        <a:bodyPr/>
        <a:lstStyle/>
        <a:p>
          <a:endParaRPr lang="en-US"/>
        </a:p>
      </dgm:t>
    </dgm:pt>
    <dgm:pt modelId="{FFD0D22D-E6ED-0E4D-B13A-B5B73E9506E1}">
      <dgm:prSet>
        <dgm:style>
          <a:lnRef idx="1">
            <a:schemeClr val="accent3"/>
          </a:lnRef>
          <a:fillRef idx="2">
            <a:schemeClr val="accent3"/>
          </a:fillRef>
          <a:effectRef idx="1">
            <a:schemeClr val="accent3"/>
          </a:effectRef>
          <a:fontRef idx="minor">
            <a:schemeClr val="dk1"/>
          </a:fontRef>
        </dgm:style>
      </dgm:prSet>
      <dgm:spPr/>
      <dgm:t>
        <a:bodyPr/>
        <a:lstStyle/>
        <a:p>
          <a:pPr rtl="0"/>
          <a:r>
            <a:rPr lang="en-US" dirty="0" smtClean="0"/>
            <a:t>REST API </a:t>
          </a:r>
          <a:r>
            <a:rPr lang="en-US" dirty="0" smtClean="0"/>
            <a:t>Docs</a:t>
          </a:r>
          <a:endParaRPr lang="en-US" dirty="0"/>
        </a:p>
      </dgm:t>
    </dgm:pt>
    <dgm:pt modelId="{01809C9C-AFB8-0443-960E-D1BC94279250}" type="parTrans" cxnId="{489A806D-7AC5-6742-BEC3-F157B9BC3AE1}">
      <dgm:prSet/>
      <dgm:spPr/>
      <dgm:t>
        <a:bodyPr/>
        <a:lstStyle/>
        <a:p>
          <a:endParaRPr lang="en-US"/>
        </a:p>
      </dgm:t>
    </dgm:pt>
    <dgm:pt modelId="{CA690304-EAAD-E84B-9F7E-8585C2A628A7}" type="sibTrans" cxnId="{489A806D-7AC5-6742-BEC3-F157B9BC3AE1}">
      <dgm:prSet/>
      <dgm:spPr/>
      <dgm:t>
        <a:bodyPr/>
        <a:lstStyle/>
        <a:p>
          <a:endParaRPr lang="en-US"/>
        </a:p>
      </dgm:t>
    </dgm:pt>
    <dgm:pt modelId="{2916DB87-E810-1444-932C-90C702778319}">
      <dgm:prSet>
        <dgm:style>
          <a:lnRef idx="1">
            <a:schemeClr val="accent3"/>
          </a:lnRef>
          <a:fillRef idx="2">
            <a:schemeClr val="accent3"/>
          </a:fillRef>
          <a:effectRef idx="1">
            <a:schemeClr val="accent3"/>
          </a:effectRef>
          <a:fontRef idx="minor">
            <a:schemeClr val="dk1"/>
          </a:fontRef>
        </dgm:style>
      </dgm:prSet>
      <dgm:spPr/>
      <dgm:t>
        <a:bodyPr/>
        <a:lstStyle/>
        <a:p>
          <a:pPr rtl="0"/>
          <a:r>
            <a:rPr lang="en-US" dirty="0" smtClean="0"/>
            <a:t>10 Best Practices</a:t>
          </a:r>
          <a:endParaRPr lang="en-US" dirty="0"/>
        </a:p>
      </dgm:t>
    </dgm:pt>
    <dgm:pt modelId="{D80A62FF-6FD1-E343-86D7-FE16AE153E78}" type="parTrans" cxnId="{9387A06E-C672-874E-AE69-FCAA0A900074}">
      <dgm:prSet/>
      <dgm:spPr/>
      <dgm:t>
        <a:bodyPr/>
        <a:lstStyle/>
        <a:p>
          <a:endParaRPr lang="en-US"/>
        </a:p>
      </dgm:t>
    </dgm:pt>
    <dgm:pt modelId="{19E829F8-251D-B744-8B39-BD26DF9FA814}" type="sibTrans" cxnId="{9387A06E-C672-874E-AE69-FCAA0A900074}">
      <dgm:prSet/>
      <dgm:spPr/>
      <dgm:t>
        <a:bodyPr/>
        <a:lstStyle/>
        <a:p>
          <a:endParaRPr lang="en-US"/>
        </a:p>
      </dgm:t>
    </dgm:pt>
    <dgm:pt modelId="{E24D8A23-9646-2442-95FC-F677A5754CBB}" type="pres">
      <dgm:prSet presAssocID="{311C18CC-DC3F-E242-8D7A-A3E3A23E4527}" presName="Name0" presStyleCnt="0">
        <dgm:presLayoutVars>
          <dgm:dir/>
          <dgm:resizeHandles val="exact"/>
        </dgm:presLayoutVars>
      </dgm:prSet>
      <dgm:spPr/>
      <dgm:t>
        <a:bodyPr/>
        <a:lstStyle/>
        <a:p>
          <a:endParaRPr lang="en-US"/>
        </a:p>
      </dgm:t>
    </dgm:pt>
    <dgm:pt modelId="{83A588EC-CC9D-104C-8F52-004168A043F4}" type="pres">
      <dgm:prSet presAssocID="{22C9656D-3414-2844-A217-03DDDC34AC97}" presName="parTxOnly" presStyleLbl="node1" presStyleIdx="0" presStyleCnt="3">
        <dgm:presLayoutVars>
          <dgm:bulletEnabled val="1"/>
        </dgm:presLayoutVars>
      </dgm:prSet>
      <dgm:spPr/>
      <dgm:t>
        <a:bodyPr/>
        <a:lstStyle/>
        <a:p>
          <a:endParaRPr lang="en-US"/>
        </a:p>
      </dgm:t>
    </dgm:pt>
    <dgm:pt modelId="{BDA8728C-532D-8C4B-A6E9-1E490ADBC516}" type="pres">
      <dgm:prSet presAssocID="{370F74EA-27D0-0144-8BAA-57C40646D0D8}" presName="parSpace" presStyleCnt="0"/>
      <dgm:spPr/>
    </dgm:pt>
    <dgm:pt modelId="{A3061C60-C8D0-6942-BC48-29BB41491313}" type="pres">
      <dgm:prSet presAssocID="{FFD0D22D-E6ED-0E4D-B13A-B5B73E9506E1}" presName="parTxOnly" presStyleLbl="node1" presStyleIdx="1" presStyleCnt="3">
        <dgm:presLayoutVars>
          <dgm:bulletEnabled val="1"/>
        </dgm:presLayoutVars>
      </dgm:prSet>
      <dgm:spPr/>
      <dgm:t>
        <a:bodyPr/>
        <a:lstStyle/>
        <a:p>
          <a:endParaRPr lang="en-US"/>
        </a:p>
      </dgm:t>
    </dgm:pt>
    <dgm:pt modelId="{34546D3E-8D6F-8E44-9D9C-D790BD2737AE}" type="pres">
      <dgm:prSet presAssocID="{CA690304-EAAD-E84B-9F7E-8585C2A628A7}" presName="parSpace" presStyleCnt="0"/>
      <dgm:spPr/>
    </dgm:pt>
    <dgm:pt modelId="{12ECE725-CC53-5349-AD1B-8DCAFE402E55}" type="pres">
      <dgm:prSet presAssocID="{2916DB87-E810-1444-932C-90C702778319}" presName="parTxOnly" presStyleLbl="node1" presStyleIdx="2" presStyleCnt="3">
        <dgm:presLayoutVars>
          <dgm:bulletEnabled val="1"/>
        </dgm:presLayoutVars>
      </dgm:prSet>
      <dgm:spPr/>
      <dgm:t>
        <a:bodyPr/>
        <a:lstStyle/>
        <a:p>
          <a:endParaRPr lang="en-US"/>
        </a:p>
      </dgm:t>
    </dgm:pt>
  </dgm:ptLst>
  <dgm:cxnLst>
    <dgm:cxn modelId="{F218289C-4CF2-6B43-B55F-7104F9B4C02E}" type="presOf" srcId="{311C18CC-DC3F-E242-8D7A-A3E3A23E4527}" destId="{E24D8A23-9646-2442-95FC-F677A5754CBB}" srcOrd="0" destOrd="0" presId="urn:microsoft.com/office/officeart/2005/8/layout/hChevron3"/>
    <dgm:cxn modelId="{489A806D-7AC5-6742-BEC3-F157B9BC3AE1}" srcId="{311C18CC-DC3F-E242-8D7A-A3E3A23E4527}" destId="{FFD0D22D-E6ED-0E4D-B13A-B5B73E9506E1}" srcOrd="1" destOrd="0" parTransId="{01809C9C-AFB8-0443-960E-D1BC94279250}" sibTransId="{CA690304-EAAD-E84B-9F7E-8585C2A628A7}"/>
    <dgm:cxn modelId="{9A116531-C784-7542-8727-4801CBB01414}" type="presOf" srcId="{2916DB87-E810-1444-932C-90C702778319}" destId="{12ECE725-CC53-5349-AD1B-8DCAFE402E55}" srcOrd="0" destOrd="0" presId="urn:microsoft.com/office/officeart/2005/8/layout/hChevron3"/>
    <dgm:cxn modelId="{D77CFE72-76DB-A24D-8DE0-F774BEC0239F}" srcId="{311C18CC-DC3F-E242-8D7A-A3E3A23E4527}" destId="{22C9656D-3414-2844-A217-03DDDC34AC97}" srcOrd="0" destOrd="0" parTransId="{DB176602-A30A-9C45-B78B-667EFB698494}" sibTransId="{370F74EA-27D0-0144-8BAA-57C40646D0D8}"/>
    <dgm:cxn modelId="{236F6023-6368-8344-8E4B-EE5490132AC4}" type="presOf" srcId="{22C9656D-3414-2844-A217-03DDDC34AC97}" destId="{83A588EC-CC9D-104C-8F52-004168A043F4}" srcOrd="0" destOrd="0" presId="urn:microsoft.com/office/officeart/2005/8/layout/hChevron3"/>
    <dgm:cxn modelId="{9241D8B4-1FD8-CC45-B518-62B4E3DE2DDD}" type="presOf" srcId="{FFD0D22D-E6ED-0E4D-B13A-B5B73E9506E1}" destId="{A3061C60-C8D0-6942-BC48-29BB41491313}" srcOrd="0" destOrd="0" presId="urn:microsoft.com/office/officeart/2005/8/layout/hChevron3"/>
    <dgm:cxn modelId="{9387A06E-C672-874E-AE69-FCAA0A900074}" srcId="{311C18CC-DC3F-E242-8D7A-A3E3A23E4527}" destId="{2916DB87-E810-1444-932C-90C702778319}" srcOrd="2" destOrd="0" parTransId="{D80A62FF-6FD1-E343-86D7-FE16AE153E78}" sibTransId="{19E829F8-251D-B744-8B39-BD26DF9FA814}"/>
    <dgm:cxn modelId="{24089959-7E9E-F947-B1B1-2D7A39172831}" type="presParOf" srcId="{E24D8A23-9646-2442-95FC-F677A5754CBB}" destId="{83A588EC-CC9D-104C-8F52-004168A043F4}" srcOrd="0" destOrd="0" presId="urn:microsoft.com/office/officeart/2005/8/layout/hChevron3"/>
    <dgm:cxn modelId="{75CE7614-FE3B-0845-9F85-309AB64FE0AA}" type="presParOf" srcId="{E24D8A23-9646-2442-95FC-F677A5754CBB}" destId="{BDA8728C-532D-8C4B-A6E9-1E490ADBC516}" srcOrd="1" destOrd="0" presId="urn:microsoft.com/office/officeart/2005/8/layout/hChevron3"/>
    <dgm:cxn modelId="{04774D4B-42AA-D441-9B36-61185F88F49B}" type="presParOf" srcId="{E24D8A23-9646-2442-95FC-F677A5754CBB}" destId="{A3061C60-C8D0-6942-BC48-29BB41491313}" srcOrd="2" destOrd="0" presId="urn:microsoft.com/office/officeart/2005/8/layout/hChevron3"/>
    <dgm:cxn modelId="{914F839E-A593-574E-817A-BD1271BB3E26}" type="presParOf" srcId="{E24D8A23-9646-2442-95FC-F677A5754CBB}" destId="{34546D3E-8D6F-8E44-9D9C-D790BD2737AE}" srcOrd="3" destOrd="0" presId="urn:microsoft.com/office/officeart/2005/8/layout/hChevron3"/>
    <dgm:cxn modelId="{6BF32A57-6E77-7B45-9C59-7A3C5C5C0AFC}" type="presParOf" srcId="{E24D8A23-9646-2442-95FC-F677A5754CBB}" destId="{12ECE725-CC53-5349-AD1B-8DCAFE402E55}"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588EC-CC9D-104C-8F52-004168A043F4}">
      <dsp:nvSpPr>
        <dsp:cNvPr id="0" name=""/>
        <dsp:cNvSpPr/>
      </dsp:nvSpPr>
      <dsp:spPr>
        <a:xfrm>
          <a:off x="3616" y="1630491"/>
          <a:ext cx="3162448" cy="1264979"/>
        </a:xfrm>
        <a:prstGeom prst="homePlat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92024" tIns="96012" rIns="48006" bIns="96012" numCol="1" spcCol="1270" anchor="ctr" anchorCtr="0">
          <a:noAutofit/>
        </a:bodyPr>
        <a:lstStyle/>
        <a:p>
          <a:pPr lvl="0" algn="ctr" defTabSz="1600200" rtl="0">
            <a:lnSpc>
              <a:spcPct val="90000"/>
            </a:lnSpc>
            <a:spcBef>
              <a:spcPct val="0"/>
            </a:spcBef>
            <a:spcAft>
              <a:spcPct val="35000"/>
            </a:spcAft>
          </a:pPr>
          <a:r>
            <a:rPr lang="en-US" sz="3600" kern="1200" dirty="0" smtClean="0"/>
            <a:t>Native API Docs</a:t>
          </a:r>
          <a:endParaRPr lang="en-US" sz="3600" kern="1200" dirty="0"/>
        </a:p>
      </dsp:txBody>
      <dsp:txXfrm>
        <a:off x="3616" y="1630491"/>
        <a:ext cx="2846203" cy="1264979"/>
      </dsp:txXfrm>
    </dsp:sp>
    <dsp:sp modelId="{A3061C60-C8D0-6942-BC48-29BB41491313}">
      <dsp:nvSpPr>
        <dsp:cNvPr id="0" name=""/>
        <dsp:cNvSpPr/>
      </dsp:nvSpPr>
      <dsp:spPr>
        <a:xfrm>
          <a:off x="2533575" y="1630491"/>
          <a:ext cx="3162448" cy="1264979"/>
        </a:xfrm>
        <a:prstGeom prst="chevron">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44018" tIns="96012" rIns="48006" bIns="96012" numCol="1" spcCol="1270" anchor="ctr" anchorCtr="0">
          <a:noAutofit/>
        </a:bodyPr>
        <a:lstStyle/>
        <a:p>
          <a:pPr lvl="0" algn="ctr" defTabSz="1600200" rtl="0">
            <a:lnSpc>
              <a:spcPct val="90000"/>
            </a:lnSpc>
            <a:spcBef>
              <a:spcPct val="0"/>
            </a:spcBef>
            <a:spcAft>
              <a:spcPct val="35000"/>
            </a:spcAft>
          </a:pPr>
          <a:r>
            <a:rPr lang="en-US" sz="3600" kern="1200" dirty="0" smtClean="0"/>
            <a:t>REST API </a:t>
          </a:r>
          <a:r>
            <a:rPr lang="en-US" sz="3600" kern="1200" dirty="0" smtClean="0"/>
            <a:t>Docs</a:t>
          </a:r>
          <a:endParaRPr lang="en-US" sz="3600" kern="1200" dirty="0"/>
        </a:p>
      </dsp:txBody>
      <dsp:txXfrm>
        <a:off x="3166065" y="1630491"/>
        <a:ext cx="1897469" cy="1264979"/>
      </dsp:txXfrm>
    </dsp:sp>
    <dsp:sp modelId="{12ECE725-CC53-5349-AD1B-8DCAFE402E55}">
      <dsp:nvSpPr>
        <dsp:cNvPr id="0" name=""/>
        <dsp:cNvSpPr/>
      </dsp:nvSpPr>
      <dsp:spPr>
        <a:xfrm>
          <a:off x="5063534" y="1630491"/>
          <a:ext cx="3162448" cy="1264979"/>
        </a:xfrm>
        <a:prstGeom prst="chevron">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44018" tIns="96012" rIns="48006" bIns="96012" numCol="1" spcCol="1270" anchor="ctr" anchorCtr="0">
          <a:noAutofit/>
        </a:bodyPr>
        <a:lstStyle/>
        <a:p>
          <a:pPr lvl="0" algn="ctr" defTabSz="1600200" rtl="0">
            <a:lnSpc>
              <a:spcPct val="90000"/>
            </a:lnSpc>
            <a:spcBef>
              <a:spcPct val="0"/>
            </a:spcBef>
            <a:spcAft>
              <a:spcPct val="35000"/>
            </a:spcAft>
          </a:pPr>
          <a:r>
            <a:rPr lang="en-US" sz="3600" kern="1200" dirty="0" smtClean="0"/>
            <a:t>10 Best Practices</a:t>
          </a:r>
          <a:endParaRPr lang="en-US" sz="3600" kern="1200" dirty="0"/>
        </a:p>
      </dsp:txBody>
      <dsp:txXfrm>
        <a:off x="5696024" y="1630491"/>
        <a:ext cx="1897469" cy="126497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A69BAE-6203-4D4A-8A0B-052F32267A70}" type="datetimeFigureOut">
              <a:rPr lang="en-US" smtClean="0"/>
              <a:t>10/15/14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EC1216-96A2-694D-930D-D8AF66214067}" type="slidenum">
              <a:rPr lang="en-US" smtClean="0"/>
              <a:t>‹#›</a:t>
            </a:fld>
            <a:endParaRPr lang="en-US"/>
          </a:p>
        </p:txBody>
      </p:sp>
    </p:spTree>
    <p:extLst>
      <p:ext uri="{BB962C8B-B14F-4D97-AF65-F5344CB8AC3E}">
        <p14:creationId xmlns:p14="http://schemas.microsoft.com/office/powerpoint/2010/main" val="1098951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bokardo.com/archives/scrolling-easier-clickin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2</a:t>
            </a:fld>
            <a:endParaRPr lang="en-US"/>
          </a:p>
        </p:txBody>
      </p:sp>
    </p:spTree>
    <p:extLst>
      <p:ext uri="{BB962C8B-B14F-4D97-AF65-F5344CB8AC3E}">
        <p14:creationId xmlns:p14="http://schemas.microsoft.com/office/powerpoint/2010/main" val="51264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13</a:t>
            </a:fld>
            <a:endParaRPr lang="en-US"/>
          </a:p>
        </p:txBody>
      </p:sp>
    </p:spTree>
    <p:extLst>
      <p:ext uri="{BB962C8B-B14F-4D97-AF65-F5344CB8AC3E}">
        <p14:creationId xmlns:p14="http://schemas.microsoft.com/office/powerpoint/2010/main" val="396884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16</a:t>
            </a:fld>
            <a:endParaRPr lang="en-US"/>
          </a:p>
        </p:txBody>
      </p:sp>
    </p:spTree>
    <p:extLst>
      <p:ext uri="{BB962C8B-B14F-4D97-AF65-F5344CB8AC3E}">
        <p14:creationId xmlns:p14="http://schemas.microsoft.com/office/powerpoint/2010/main" val="3344635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17</a:t>
            </a:fld>
            <a:endParaRPr lang="en-US"/>
          </a:p>
        </p:txBody>
      </p:sp>
    </p:spTree>
    <p:extLst>
      <p:ext uri="{BB962C8B-B14F-4D97-AF65-F5344CB8AC3E}">
        <p14:creationId xmlns:p14="http://schemas.microsoft.com/office/powerpoint/2010/main" val="260728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online.wsj.com</a:t>
            </a:r>
            <a:r>
              <a:rPr lang="en-US" dirty="0" smtClean="0"/>
              <a:t>/articles/the-cause-of-bad-writing-1411660188</a:t>
            </a:r>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18</a:t>
            </a:fld>
            <a:endParaRPr lang="en-US"/>
          </a:p>
        </p:txBody>
      </p:sp>
    </p:spTree>
    <p:extLst>
      <p:ext uri="{BB962C8B-B14F-4D97-AF65-F5344CB8AC3E}">
        <p14:creationId xmlns:p14="http://schemas.microsoft.com/office/powerpoint/2010/main" val="2667484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20</a:t>
            </a:fld>
            <a:endParaRPr lang="en-US"/>
          </a:p>
        </p:txBody>
      </p:sp>
    </p:spTree>
    <p:extLst>
      <p:ext uri="{BB962C8B-B14F-4D97-AF65-F5344CB8AC3E}">
        <p14:creationId xmlns:p14="http://schemas.microsoft.com/office/powerpoint/2010/main" val="186373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21</a:t>
            </a:fld>
            <a:endParaRPr lang="en-US"/>
          </a:p>
        </p:txBody>
      </p:sp>
    </p:spTree>
    <p:extLst>
      <p:ext uri="{BB962C8B-B14F-4D97-AF65-F5344CB8AC3E}">
        <p14:creationId xmlns:p14="http://schemas.microsoft.com/office/powerpoint/2010/main" val="138098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Another source:  “Auto-generated documentation that documents each API end-point directly from source code have their place (e.g., its great for team that built the API and its great for a reference document) but hand-crafted quality documentation that walks you through a use case for the API is invaluable.  It should tell you about the key end-points that are needed for solving a particular problem and it should provide you with code samples.” https://</a:t>
            </a:r>
            <a:r>
              <a:rPr lang="en-US" dirty="0" err="1" smtClean="0"/>
              <a:t>communities.cisco.com</a:t>
            </a:r>
            <a:r>
              <a:rPr lang="en-US" dirty="0" smtClean="0"/>
              <a:t>/community/developer/blog/2014/09/03/introducing-</a:t>
            </a:r>
            <a:r>
              <a:rPr lang="en-US" dirty="0" err="1" smtClean="0"/>
              <a:t>devnet</a:t>
            </a:r>
            <a:r>
              <a:rPr lang="en-US" dirty="0" smtClean="0"/>
              <a:t>-slate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22</a:t>
            </a:fld>
            <a:endParaRPr lang="en-US"/>
          </a:p>
        </p:txBody>
      </p:sp>
    </p:spTree>
    <p:extLst>
      <p:ext uri="{BB962C8B-B14F-4D97-AF65-F5344CB8AC3E}">
        <p14:creationId xmlns:p14="http://schemas.microsoft.com/office/powerpoint/2010/main" val="2139425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23</a:t>
            </a:fld>
            <a:endParaRPr lang="en-US"/>
          </a:p>
        </p:txBody>
      </p:sp>
    </p:spTree>
    <p:extLst>
      <p:ext uri="{BB962C8B-B14F-4D97-AF65-F5344CB8AC3E}">
        <p14:creationId xmlns:p14="http://schemas.microsoft.com/office/powerpoint/2010/main" val="1890402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28</a:t>
            </a:fld>
            <a:endParaRPr lang="en-US"/>
          </a:p>
        </p:txBody>
      </p:sp>
    </p:spTree>
    <p:extLst>
      <p:ext uri="{BB962C8B-B14F-4D97-AF65-F5344CB8AC3E}">
        <p14:creationId xmlns:p14="http://schemas.microsoft.com/office/powerpoint/2010/main" val="825896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29</a:t>
            </a:fld>
            <a:endParaRPr lang="en-US"/>
          </a:p>
        </p:txBody>
      </p:sp>
    </p:spTree>
    <p:extLst>
      <p:ext uri="{BB962C8B-B14F-4D97-AF65-F5344CB8AC3E}">
        <p14:creationId xmlns:p14="http://schemas.microsoft.com/office/powerpoint/2010/main" val="121407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3</a:t>
            </a:fld>
            <a:endParaRPr lang="en-US"/>
          </a:p>
        </p:txBody>
      </p:sp>
    </p:spTree>
    <p:extLst>
      <p:ext uri="{BB962C8B-B14F-4D97-AF65-F5344CB8AC3E}">
        <p14:creationId xmlns:p14="http://schemas.microsoft.com/office/powerpoint/2010/main" val="3983466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30</a:t>
            </a:fld>
            <a:endParaRPr lang="en-US"/>
          </a:p>
        </p:txBody>
      </p:sp>
    </p:spTree>
    <p:extLst>
      <p:ext uri="{BB962C8B-B14F-4D97-AF65-F5344CB8AC3E}">
        <p14:creationId xmlns:p14="http://schemas.microsoft.com/office/powerpoint/2010/main" val="2158808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31</a:t>
            </a:fld>
            <a:endParaRPr lang="en-US"/>
          </a:p>
        </p:txBody>
      </p:sp>
    </p:spTree>
    <p:extLst>
      <p:ext uri="{BB962C8B-B14F-4D97-AF65-F5344CB8AC3E}">
        <p14:creationId xmlns:p14="http://schemas.microsoft.com/office/powerpoint/2010/main" val="4236117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32</a:t>
            </a:fld>
            <a:endParaRPr lang="en-US"/>
          </a:p>
        </p:txBody>
      </p:sp>
    </p:spTree>
    <p:extLst>
      <p:ext uri="{BB962C8B-B14F-4D97-AF65-F5344CB8AC3E}">
        <p14:creationId xmlns:p14="http://schemas.microsoft.com/office/powerpoint/2010/main" val="2224738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enunciate http://</a:t>
            </a:r>
            <a:r>
              <a:rPr lang="en-US" dirty="0" err="1" smtClean="0"/>
              <a:t>enunciate.codehaus.org</a:t>
            </a:r>
            <a:r>
              <a:rPr lang="en-US" dirty="0" smtClean="0"/>
              <a:t>/ and https://</a:t>
            </a:r>
            <a:r>
              <a:rPr lang="en-US" dirty="0" err="1" smtClean="0"/>
              <a:t>github.com</a:t>
            </a:r>
            <a:r>
              <a:rPr lang="en-US" dirty="0" smtClean="0"/>
              <a:t>/</a:t>
            </a:r>
            <a:r>
              <a:rPr lang="en-US" dirty="0" err="1" smtClean="0"/>
              <a:t>mashery</a:t>
            </a:r>
            <a:r>
              <a:rPr lang="en-US" dirty="0" smtClean="0"/>
              <a:t>/</a:t>
            </a:r>
            <a:r>
              <a:rPr lang="en-US" dirty="0" err="1" smtClean="0"/>
              <a:t>iodocs</a:t>
            </a:r>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33</a:t>
            </a:fld>
            <a:endParaRPr lang="en-US"/>
          </a:p>
        </p:txBody>
      </p:sp>
    </p:spTree>
    <p:extLst>
      <p:ext uri="{BB962C8B-B14F-4D97-AF65-F5344CB8AC3E}">
        <p14:creationId xmlns:p14="http://schemas.microsoft.com/office/powerpoint/2010/main" val="3846133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developer.usatoday.com</a:t>
            </a:r>
            <a:r>
              <a:rPr lang="en-US" dirty="0" smtClean="0"/>
              <a:t>/</a:t>
            </a:r>
            <a:r>
              <a:rPr lang="en-US" dirty="0" err="1" smtClean="0"/>
              <a:t>io</a:t>
            </a:r>
            <a:r>
              <a:rPr lang="en-US" dirty="0" smtClean="0"/>
              <a:t>-</a:t>
            </a:r>
            <a:r>
              <a:rPr lang="en-US" dirty="0" smtClean="0"/>
              <a:t>docs</a:t>
            </a:r>
          </a:p>
        </p:txBody>
      </p:sp>
      <p:sp>
        <p:nvSpPr>
          <p:cNvPr id="4" name="Slide Number Placeholder 3"/>
          <p:cNvSpPr>
            <a:spLocks noGrp="1"/>
          </p:cNvSpPr>
          <p:nvPr>
            <p:ph type="sldNum" sz="quarter" idx="10"/>
          </p:nvPr>
        </p:nvSpPr>
        <p:spPr/>
        <p:txBody>
          <a:bodyPr/>
          <a:lstStyle/>
          <a:p>
            <a:fld id="{ABEC1216-96A2-694D-930D-D8AF66214067}" type="slidenum">
              <a:rPr lang="en-US" smtClean="0"/>
              <a:t>34</a:t>
            </a:fld>
            <a:endParaRPr lang="en-US"/>
          </a:p>
        </p:txBody>
      </p:sp>
    </p:spTree>
    <p:extLst>
      <p:ext uri="{BB962C8B-B14F-4D97-AF65-F5344CB8AC3E}">
        <p14:creationId xmlns:p14="http://schemas.microsoft.com/office/powerpoint/2010/main" val="3808233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smtClean="0"/>
              <a:t>://</a:t>
            </a:r>
            <a:r>
              <a:rPr lang="en-US" dirty="0" err="1" smtClean="0"/>
              <a:t>developer.klout.com</a:t>
            </a:r>
            <a:r>
              <a:rPr lang="en-US" dirty="0" smtClean="0"/>
              <a:t>/</a:t>
            </a:r>
            <a:r>
              <a:rPr lang="en-US" dirty="0" err="1" smtClean="0"/>
              <a:t>io</a:t>
            </a:r>
            <a:r>
              <a:rPr lang="en-US" dirty="0" smtClean="0"/>
              <a:t>-docs</a:t>
            </a:r>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35</a:t>
            </a:fld>
            <a:endParaRPr lang="en-US"/>
          </a:p>
        </p:txBody>
      </p:sp>
    </p:spTree>
    <p:extLst>
      <p:ext uri="{BB962C8B-B14F-4D97-AF65-F5344CB8AC3E}">
        <p14:creationId xmlns:p14="http://schemas.microsoft.com/office/powerpoint/2010/main" val="2901663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37</a:t>
            </a:fld>
            <a:endParaRPr lang="en-US"/>
          </a:p>
        </p:txBody>
      </p:sp>
    </p:spTree>
    <p:extLst>
      <p:ext uri="{BB962C8B-B14F-4D97-AF65-F5344CB8AC3E}">
        <p14:creationId xmlns:p14="http://schemas.microsoft.com/office/powerpoint/2010/main" val="2814227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41</a:t>
            </a:fld>
            <a:endParaRPr lang="en-US"/>
          </a:p>
        </p:txBody>
      </p:sp>
    </p:spTree>
    <p:extLst>
      <p:ext uri="{BB962C8B-B14F-4D97-AF65-F5344CB8AC3E}">
        <p14:creationId xmlns:p14="http://schemas.microsoft.com/office/powerpoint/2010/main" val="610820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developer.foursquare.com</a:t>
            </a:r>
            <a:r>
              <a:rPr lang="en-US" dirty="0" smtClean="0"/>
              <a:t>/start</a:t>
            </a:r>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42</a:t>
            </a:fld>
            <a:endParaRPr lang="en-US"/>
          </a:p>
        </p:txBody>
      </p:sp>
    </p:spTree>
    <p:extLst>
      <p:ext uri="{BB962C8B-B14F-4D97-AF65-F5344CB8AC3E}">
        <p14:creationId xmlns:p14="http://schemas.microsoft.com/office/powerpoint/2010/main" val="2794141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developers.google.com</a:t>
            </a:r>
            <a:r>
              <a:rPr lang="en-US" dirty="0" smtClean="0"/>
              <a:t>/</a:t>
            </a:r>
            <a:r>
              <a:rPr lang="en-US" dirty="0" err="1" smtClean="0"/>
              <a:t>youtube</a:t>
            </a:r>
            <a:r>
              <a:rPr lang="en-US" dirty="0" smtClean="0"/>
              <a:t>/v3/</a:t>
            </a:r>
            <a:r>
              <a:rPr lang="en-US" dirty="0" err="1" smtClean="0"/>
              <a:t>code_samples</a:t>
            </a:r>
            <a:r>
              <a:rPr lang="en-US" dirty="0" smtClean="0"/>
              <a:t>/apps-script</a:t>
            </a:r>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43</a:t>
            </a:fld>
            <a:endParaRPr lang="en-US"/>
          </a:p>
        </p:txBody>
      </p:sp>
    </p:spTree>
    <p:extLst>
      <p:ext uri="{BB962C8B-B14F-4D97-AF65-F5344CB8AC3E}">
        <p14:creationId xmlns:p14="http://schemas.microsoft.com/office/powerpoint/2010/main" val="1127329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ttp</a:t>
            </a:r>
            <a:r>
              <a:rPr lang="en-US" dirty="0" smtClean="0"/>
              <a:t>://</a:t>
            </a:r>
            <a:r>
              <a:rPr lang="en-US" dirty="0" err="1" smtClean="0"/>
              <a:t>www.slideshare.net</a:t>
            </a:r>
            <a:r>
              <a:rPr lang="en-US" dirty="0" smtClean="0"/>
              <a:t>/</a:t>
            </a:r>
            <a:r>
              <a:rPr lang="en-US" dirty="0" err="1" smtClean="0"/>
              <a:t>jmusser</a:t>
            </a:r>
            <a:r>
              <a:rPr lang="en-US" dirty="0" smtClean="0"/>
              <a:t>/ten-reasons-</a:t>
            </a:r>
            <a:r>
              <a:rPr lang="en-US" dirty="0" err="1" smtClean="0"/>
              <a:t>developershateyourapi</a:t>
            </a:r>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4</a:t>
            </a:fld>
            <a:endParaRPr lang="en-US"/>
          </a:p>
        </p:txBody>
      </p:sp>
    </p:spTree>
    <p:extLst>
      <p:ext uri="{BB962C8B-B14F-4D97-AF65-F5344CB8AC3E}">
        <p14:creationId xmlns:p14="http://schemas.microsoft.com/office/powerpoint/2010/main" val="4009652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http://</a:t>
            </a:r>
            <a:r>
              <a:rPr lang="en-US" dirty="0" err="1" smtClean="0"/>
              <a:t>ricostacruz.com</a:t>
            </a:r>
            <a:r>
              <a:rPr lang="en-US" dirty="0" smtClean="0"/>
              <a:t>/</a:t>
            </a:r>
            <a:r>
              <a:rPr lang="en-US" dirty="0" err="1" smtClean="0"/>
              <a:t>jquery.transit</a:t>
            </a:r>
            <a:r>
              <a:rPr lang="en-US" dirty="0" smtClean="0"/>
              <a:t>/source/ for </a:t>
            </a:r>
            <a:r>
              <a:rPr lang="en-US" dirty="0" err="1" smtClean="0"/>
              <a:t>docco</a:t>
            </a:r>
            <a:r>
              <a:rPr lang="en-US" baseline="0" dirty="0" smtClean="0"/>
              <a:t> sidebar style</a:t>
            </a:r>
          </a:p>
          <a:p>
            <a:endParaRPr lang="en-US" baseline="0" dirty="0" smtClean="0"/>
          </a:p>
          <a:p>
            <a:r>
              <a:rPr lang="en-US" baseline="0" dirty="0" smtClean="0"/>
              <a:t>Slate patterned after it, and </a:t>
            </a:r>
            <a:r>
              <a:rPr lang="en-US" baseline="0" dirty="0" err="1" smtClean="0"/>
              <a:t>docco</a:t>
            </a:r>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44</a:t>
            </a:fld>
            <a:endParaRPr lang="en-US"/>
          </a:p>
        </p:txBody>
      </p:sp>
    </p:spTree>
    <p:extLst>
      <p:ext uri="{BB962C8B-B14F-4D97-AF65-F5344CB8AC3E}">
        <p14:creationId xmlns:p14="http://schemas.microsoft.com/office/powerpoint/2010/main" val="2022613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www.twilio.com</a:t>
            </a:r>
            <a:r>
              <a:rPr lang="en-US" dirty="0" smtClean="0"/>
              <a:t>/docs/</a:t>
            </a:r>
            <a:r>
              <a:rPr lang="en-US" dirty="0" err="1" smtClean="0"/>
              <a:t>api</a:t>
            </a:r>
            <a:r>
              <a:rPr lang="en-US" dirty="0" smtClean="0"/>
              <a:t>/rest/conference</a:t>
            </a:r>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45</a:t>
            </a:fld>
            <a:endParaRPr lang="en-US"/>
          </a:p>
        </p:txBody>
      </p:sp>
    </p:spTree>
    <p:extLst>
      <p:ext uri="{BB962C8B-B14F-4D97-AF65-F5344CB8AC3E}">
        <p14:creationId xmlns:p14="http://schemas.microsoft.com/office/powerpoint/2010/main" val="3179131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Article </a:t>
            </a:r>
            <a:r>
              <a:rPr lang="en-US" dirty="0" smtClean="0"/>
              <a:t>by </a:t>
            </a:r>
            <a:r>
              <a:rPr lang="en-US" dirty="0" err="1" smtClean="0"/>
              <a:t>bokardo</a:t>
            </a:r>
            <a:r>
              <a:rPr lang="en-US" dirty="0" smtClean="0"/>
              <a:t>: clicking is easier than scrolling: </a:t>
            </a:r>
            <a:r>
              <a:rPr lang="en-US" dirty="0" smtClean="0">
                <a:hlinkClick r:id="rId3"/>
              </a:rPr>
              <a:t>http://bokardo.com/archives/scrolling-easier-clicking/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46</a:t>
            </a:fld>
            <a:endParaRPr lang="en-US"/>
          </a:p>
        </p:txBody>
      </p:sp>
    </p:spTree>
    <p:extLst>
      <p:ext uri="{BB962C8B-B14F-4D97-AF65-F5344CB8AC3E}">
        <p14:creationId xmlns:p14="http://schemas.microsoft.com/office/powerpoint/2010/main" val="1065952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dev.twitter.com</a:t>
            </a:r>
            <a:r>
              <a:rPr lang="en-US" dirty="0" smtClean="0"/>
              <a:t>/rest/reference/get/statuses/</a:t>
            </a:r>
            <a:r>
              <a:rPr lang="en-US" dirty="0" err="1" smtClean="0"/>
              <a:t>user_timeline</a:t>
            </a:r>
            <a:endParaRPr lang="en-US" dirty="0" smtClean="0"/>
          </a:p>
        </p:txBody>
      </p:sp>
      <p:sp>
        <p:nvSpPr>
          <p:cNvPr id="4" name="Slide Number Placeholder 3"/>
          <p:cNvSpPr>
            <a:spLocks noGrp="1"/>
          </p:cNvSpPr>
          <p:nvPr>
            <p:ph type="sldNum" sz="quarter" idx="10"/>
          </p:nvPr>
        </p:nvSpPr>
        <p:spPr/>
        <p:txBody>
          <a:bodyPr/>
          <a:lstStyle/>
          <a:p>
            <a:fld id="{ABEC1216-96A2-694D-930D-D8AF66214067}" type="slidenum">
              <a:rPr lang="en-US" smtClean="0"/>
              <a:t>48</a:t>
            </a:fld>
            <a:endParaRPr lang="en-US"/>
          </a:p>
        </p:txBody>
      </p:sp>
    </p:spTree>
    <p:extLst>
      <p:ext uri="{BB962C8B-B14F-4D97-AF65-F5344CB8AC3E}">
        <p14:creationId xmlns:p14="http://schemas.microsoft.com/office/powerpoint/2010/main" val="416235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49</a:t>
            </a:fld>
            <a:endParaRPr lang="en-US"/>
          </a:p>
        </p:txBody>
      </p:sp>
    </p:spTree>
    <p:extLst>
      <p:ext uri="{BB962C8B-B14F-4D97-AF65-F5344CB8AC3E}">
        <p14:creationId xmlns:p14="http://schemas.microsoft.com/office/powerpoint/2010/main" val="1826177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50</a:t>
            </a:fld>
            <a:endParaRPr lang="en-US"/>
          </a:p>
        </p:txBody>
      </p:sp>
    </p:spTree>
    <p:extLst>
      <p:ext uri="{BB962C8B-B14F-4D97-AF65-F5344CB8AC3E}">
        <p14:creationId xmlns:p14="http://schemas.microsoft.com/office/powerpoint/2010/main" val="2820854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C1216-96A2-694D-930D-D8AF66214067}" type="slidenum">
              <a:rPr lang="en-US" smtClean="0"/>
              <a:t>52</a:t>
            </a:fld>
            <a:endParaRPr lang="en-US"/>
          </a:p>
        </p:txBody>
      </p:sp>
    </p:spTree>
    <p:extLst>
      <p:ext uri="{BB962C8B-B14F-4D97-AF65-F5344CB8AC3E}">
        <p14:creationId xmlns:p14="http://schemas.microsoft.com/office/powerpoint/2010/main" val="1017622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Splunk’s</a:t>
            </a:r>
            <a:r>
              <a:rPr lang="en-US" dirty="0" smtClean="0"/>
              <a:t> documentation </a:t>
            </a:r>
            <a:r>
              <a:rPr lang="en-US" dirty="0" smtClean="0"/>
              <a:t>is an exception to the non-wiki</a:t>
            </a:r>
            <a:r>
              <a:rPr lang="en-US" baseline="0" dirty="0" smtClean="0"/>
              <a:t> trend.</a:t>
            </a:r>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53</a:t>
            </a:fld>
            <a:endParaRPr lang="en-US"/>
          </a:p>
        </p:txBody>
      </p:sp>
    </p:spTree>
    <p:extLst>
      <p:ext uri="{BB962C8B-B14F-4D97-AF65-F5344CB8AC3E}">
        <p14:creationId xmlns:p14="http://schemas.microsoft.com/office/powerpoint/2010/main" val="2878777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54</a:t>
            </a:fld>
            <a:endParaRPr lang="en-US"/>
          </a:p>
        </p:txBody>
      </p:sp>
    </p:spTree>
    <p:extLst>
      <p:ext uri="{BB962C8B-B14F-4D97-AF65-F5344CB8AC3E}">
        <p14:creationId xmlns:p14="http://schemas.microsoft.com/office/powerpoint/2010/main" val="2314652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blog.iwantmyname.com</a:t>
            </a:r>
            <a:r>
              <a:rPr lang="en-US" dirty="0" smtClean="0"/>
              <a:t>/2014/05/the-updated-big-list-of-static-website-generators-for-your-site-blog-or-</a:t>
            </a:r>
            <a:r>
              <a:rPr lang="en-US" dirty="0" smtClean="0"/>
              <a:t>wiki.html</a:t>
            </a:r>
            <a:endParaRPr lang="en-US" dirty="0" smtClean="0"/>
          </a:p>
          <a:p>
            <a:pPr marL="285750" indent="-285750">
              <a:buFont typeface="Arial"/>
              <a:buChar char="•"/>
            </a:pPr>
            <a:endParaRPr lang="en-US" dirty="0" smtClean="0"/>
          </a:p>
          <a:p>
            <a:pPr marL="0" indent="0">
              <a:buFont typeface="Arial"/>
              <a:buNone/>
            </a:pPr>
            <a:r>
              <a:rPr lang="en-US" dirty="0" smtClean="0"/>
              <a:t>https://</a:t>
            </a:r>
            <a:r>
              <a:rPr lang="en-US" dirty="0" err="1" smtClean="0"/>
              <a:t>github.com</a:t>
            </a:r>
            <a:r>
              <a:rPr lang="en-US" dirty="0" smtClean="0"/>
              <a:t>/</a:t>
            </a:r>
            <a:r>
              <a:rPr lang="en-US" dirty="0" err="1" smtClean="0"/>
              <a:t>skx</a:t>
            </a:r>
            <a:r>
              <a:rPr lang="en-US" dirty="0" smtClean="0"/>
              <a:t>/static-site-generators/blob/master/</a:t>
            </a:r>
            <a:r>
              <a:rPr lang="en-US" dirty="0" err="1" smtClean="0"/>
              <a:t>README.md</a:t>
            </a:r>
            <a:endParaRPr lang="en-US" dirty="0" smtClean="0"/>
          </a:p>
          <a:p>
            <a:pPr marL="0" indent="0">
              <a:buFont typeface="Arial"/>
              <a:buNone/>
            </a:pPr>
            <a:endParaRPr lang="en-US" dirty="0" smtClean="0"/>
          </a:p>
          <a:p>
            <a:pPr marL="0" indent="0">
              <a:buFont typeface="Arial"/>
              <a:buNone/>
            </a:pPr>
            <a:r>
              <a:rPr lang="en-US" dirty="0" smtClean="0"/>
              <a:t>http</a:t>
            </a:r>
            <a:r>
              <a:rPr lang="en-US" dirty="0" smtClean="0"/>
              <a:t>://</a:t>
            </a:r>
            <a:r>
              <a:rPr lang="en-US" dirty="0" err="1" smtClean="0"/>
              <a:t>lwn.net</a:t>
            </a:r>
            <a:r>
              <a:rPr lang="en-US" dirty="0" smtClean="0"/>
              <a:t>/Articles/541299/</a:t>
            </a:r>
          </a:p>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55</a:t>
            </a:fld>
            <a:endParaRPr lang="en-US"/>
          </a:p>
        </p:txBody>
      </p:sp>
    </p:spTree>
    <p:extLst>
      <p:ext uri="{BB962C8B-B14F-4D97-AF65-F5344CB8AC3E}">
        <p14:creationId xmlns:p14="http://schemas.microsoft.com/office/powerpoint/2010/main" val="300668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5</a:t>
            </a:fld>
            <a:endParaRPr lang="en-US"/>
          </a:p>
        </p:txBody>
      </p:sp>
    </p:spTree>
    <p:extLst>
      <p:ext uri="{BB962C8B-B14F-4D97-AF65-F5344CB8AC3E}">
        <p14:creationId xmlns:p14="http://schemas.microsoft.com/office/powerpoint/2010/main" val="2169420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56</a:t>
            </a:fld>
            <a:endParaRPr lang="en-US"/>
          </a:p>
        </p:txBody>
      </p:sp>
    </p:spTree>
    <p:extLst>
      <p:ext uri="{BB962C8B-B14F-4D97-AF65-F5344CB8AC3E}">
        <p14:creationId xmlns:p14="http://schemas.microsoft.com/office/powerpoint/2010/main" val="2177273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59</a:t>
            </a:fld>
            <a:endParaRPr lang="en-US"/>
          </a:p>
        </p:txBody>
      </p:sp>
    </p:spTree>
    <p:extLst>
      <p:ext uri="{BB962C8B-B14F-4D97-AF65-F5344CB8AC3E}">
        <p14:creationId xmlns:p14="http://schemas.microsoft.com/office/powerpoint/2010/main" val="314342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6</a:t>
            </a:fld>
            <a:endParaRPr lang="en-US"/>
          </a:p>
        </p:txBody>
      </p:sp>
    </p:spTree>
    <p:extLst>
      <p:ext uri="{BB962C8B-B14F-4D97-AF65-F5344CB8AC3E}">
        <p14:creationId xmlns:p14="http://schemas.microsoft.com/office/powerpoint/2010/main" val="2040835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7</a:t>
            </a:fld>
            <a:endParaRPr lang="en-US"/>
          </a:p>
        </p:txBody>
      </p:sp>
    </p:spTree>
    <p:extLst>
      <p:ext uri="{BB962C8B-B14F-4D97-AF65-F5344CB8AC3E}">
        <p14:creationId xmlns:p14="http://schemas.microsoft.com/office/powerpoint/2010/main" val="2855660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9</a:t>
            </a:fld>
            <a:endParaRPr lang="en-US"/>
          </a:p>
        </p:txBody>
      </p:sp>
    </p:spTree>
    <p:extLst>
      <p:ext uri="{BB962C8B-B14F-4D97-AF65-F5344CB8AC3E}">
        <p14:creationId xmlns:p14="http://schemas.microsoft.com/office/powerpoint/2010/main" val="3444804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C1216-96A2-694D-930D-D8AF66214067}" type="slidenum">
              <a:rPr lang="en-US" smtClean="0"/>
              <a:t>10</a:t>
            </a:fld>
            <a:endParaRPr lang="en-US"/>
          </a:p>
        </p:txBody>
      </p:sp>
    </p:spTree>
    <p:extLst>
      <p:ext uri="{BB962C8B-B14F-4D97-AF65-F5344CB8AC3E}">
        <p14:creationId xmlns:p14="http://schemas.microsoft.com/office/powerpoint/2010/main" val="3401169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code: http://</a:t>
            </a:r>
            <a:r>
              <a:rPr lang="en-US" dirty="0" err="1" smtClean="0"/>
              <a:t>www.docjar.net</a:t>
            </a:r>
            <a:r>
              <a:rPr lang="en-US" dirty="0" smtClean="0"/>
              <a:t>/html/</a:t>
            </a:r>
            <a:r>
              <a:rPr lang="en-US" dirty="0" err="1" smtClean="0"/>
              <a:t>api</a:t>
            </a:r>
            <a:r>
              <a:rPr lang="en-US" dirty="0" smtClean="0"/>
              <a:t>/java/</a:t>
            </a:r>
            <a:r>
              <a:rPr lang="en-US" dirty="0" err="1" smtClean="0"/>
              <a:t>util</a:t>
            </a:r>
            <a:r>
              <a:rPr lang="en-US" dirty="0" smtClean="0"/>
              <a:t>/</a:t>
            </a:r>
            <a:r>
              <a:rPr lang="en-US" dirty="0" err="1" smtClean="0"/>
              <a:t>Collections.java.html</a:t>
            </a:r>
            <a:endParaRPr lang="en-US" dirty="0" smtClean="0"/>
          </a:p>
        </p:txBody>
      </p:sp>
      <p:sp>
        <p:nvSpPr>
          <p:cNvPr id="4" name="Slide Number Placeholder 3"/>
          <p:cNvSpPr>
            <a:spLocks noGrp="1"/>
          </p:cNvSpPr>
          <p:nvPr>
            <p:ph type="sldNum" sz="quarter" idx="10"/>
          </p:nvPr>
        </p:nvSpPr>
        <p:spPr/>
        <p:txBody>
          <a:bodyPr/>
          <a:lstStyle/>
          <a:p>
            <a:fld id="{ABEC1216-96A2-694D-930D-D8AF66214067}" type="slidenum">
              <a:rPr lang="en-US" smtClean="0"/>
              <a:t>11</a:t>
            </a:fld>
            <a:endParaRPr lang="en-US"/>
          </a:p>
        </p:txBody>
      </p:sp>
    </p:spTree>
    <p:extLst>
      <p:ext uri="{BB962C8B-B14F-4D97-AF65-F5344CB8AC3E}">
        <p14:creationId xmlns:p14="http://schemas.microsoft.com/office/powerpoint/2010/main" val="343280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CFFCC">
            <a:alpha val="57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defRPr sz="6000" b="1" cap="all" spc="0">
                <a:ln w="0"/>
                <a:solidFill>
                  <a:schemeClr val="tx1">
                    <a:lumMod val="65000"/>
                    <a:lumOff val="35000"/>
                  </a:schemeClr>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6B0A3C6-F9EE-B640-83B3-87282F523C99}"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65325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B0A3C6-F9EE-B640-83B3-87282F523C99}" type="datetimeFigureOut">
              <a:rPr lang="en-US" smtClean="0"/>
              <a:t>10/15/14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74104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p:cNvSpPr>
            <a:spLocks noGrp="1"/>
          </p:cNvSpPr>
          <p:nvPr>
            <p:ph type="dt" sz="half" idx="10"/>
          </p:nvPr>
        </p:nvSpPr>
        <p:spPr/>
        <p:txBody>
          <a:bodyPr/>
          <a:lstStyle/>
          <a:p>
            <a:fld id="{26B0A3C6-F9EE-B640-83B3-87282F523C99}" type="datetimeFigureOut">
              <a:rPr lang="en-US" smtClean="0"/>
              <a:t>10/15/14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1905852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0A3C6-F9EE-B640-83B3-87282F523C99}"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3989787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0A3C6-F9EE-B640-83B3-87282F523C99}"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214444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FDA42">
            <a:alpha val="57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defRPr sz="6000" b="1" cap="all" spc="0">
                <a:ln w="0"/>
                <a:solidFill>
                  <a:schemeClr val="tx1">
                    <a:lumMod val="65000"/>
                    <a:lumOff val="35000"/>
                  </a:schemeClr>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B0A3C6-F9EE-B640-83B3-87282F523C99}"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64482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B0A3C6-F9EE-B640-83B3-87282F523C99}" type="datetimeFigureOut">
              <a:rPr lang="en-US" smtClean="0"/>
              <a:t>10/15/14</a:t>
            </a:fld>
            <a:endParaRPr lang="en-US"/>
          </a:p>
        </p:txBody>
      </p:sp>
      <p:sp>
        <p:nvSpPr>
          <p:cNvPr id="4" name="Footer Placeholder 3"/>
          <p:cNvSpPr>
            <a:spLocks noGrp="1"/>
          </p:cNvSpPr>
          <p:nvPr>
            <p:ph type="ftr" sz="quarter" idx="11"/>
          </p:nvPr>
        </p:nvSpPr>
        <p:spPr/>
        <p:txBody>
          <a:bodyPr/>
          <a:lstStyle/>
          <a:p>
            <a:fld id="{E57C92FC-219B-6F4E-9A05-0FCAD94A8841}" type="slidenum">
              <a:rPr lang="en-US" smtClean="0"/>
              <a:t>‹#›</a:t>
            </a:fld>
            <a:endParaRPr lang="en-US" dirty="0"/>
          </a:p>
        </p:txBody>
      </p:sp>
      <p:sp>
        <p:nvSpPr>
          <p:cNvPr id="5" name="Slide Number Placeholder 4"/>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219120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0A3C6-F9EE-B640-83B3-87282F523C99}"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3853262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B0A3C6-F9EE-B640-83B3-87282F523C99}" type="datetimeFigureOut">
              <a:rPr lang="en-US" smtClean="0"/>
              <a:t>10/15/14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1993315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B0A3C6-F9EE-B640-83B3-87282F523C99}" type="datetimeFigureOut">
              <a:rPr lang="en-US" smtClean="0"/>
              <a:t>10/15/14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322130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B0A3C6-F9EE-B640-83B3-87282F523C99}" type="datetimeFigureOut">
              <a:rPr lang="en-US" smtClean="0"/>
              <a:t>10/15/14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364422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B0A3C6-F9EE-B640-83B3-87282F523C99}" type="datetimeFigureOut">
              <a:rPr lang="en-US" smtClean="0"/>
              <a:t>10/15/14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403797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B0A3C6-F9EE-B640-83B3-87282F523C99}" type="datetimeFigureOut">
              <a:rPr lang="en-US" smtClean="0"/>
              <a:t>10/15/14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4707E-C03C-0F47-9691-FFC0CE5E543C}" type="slidenum">
              <a:rPr lang="en-US" smtClean="0"/>
              <a:t>‹#›</a:t>
            </a:fld>
            <a:endParaRPr lang="en-US"/>
          </a:p>
        </p:txBody>
      </p:sp>
    </p:spTree>
    <p:extLst>
      <p:ext uri="{BB962C8B-B14F-4D97-AF65-F5344CB8AC3E}">
        <p14:creationId xmlns:p14="http://schemas.microsoft.com/office/powerpoint/2010/main" val="23524177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bg1">
                <a:alpha val="51000"/>
              </a:schemeClr>
            </a:gs>
          </a:gsLst>
          <a:lin ang="522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0A3C6-F9EE-B640-83B3-87282F523C99}" type="datetimeFigureOut">
              <a:rPr lang="en-US" smtClean="0"/>
              <a:t>10/15/14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E57C92FC-219B-6F4E-9A05-0FCAD94A8841}" type="slidenum">
              <a:rPr lang="en-US" smtClean="0"/>
              <a:t>‹#›</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4707E-C03C-0F47-9691-FFC0CE5E543C}" type="slidenum">
              <a:rPr lang="en-US" smtClean="0"/>
              <a:t>‹#›</a:t>
            </a:fld>
            <a:endParaRPr lang="en-US"/>
          </a:p>
        </p:txBody>
      </p:sp>
    </p:spTree>
    <p:extLst>
      <p:ext uri="{BB962C8B-B14F-4D97-AF65-F5344CB8AC3E}">
        <p14:creationId xmlns:p14="http://schemas.microsoft.com/office/powerpoint/2010/main" val="129465492"/>
      </p:ext>
    </p:extLst>
  </p:cSld>
  <p:clrMap bg1="lt1" tx1="dk1" bg2="lt2" tx2="dk2" accent1="accent1" accent2="accent2" accent3="accent3" accent4="accent4" accent5="accent5" accent6="accent6" hlink="hlink" folHlink="folHlink"/>
  <p:sldLayoutIdLst>
    <p:sldLayoutId id="2147483985" r:id="rId1"/>
    <p:sldLayoutId id="2147483997" r:id="rId2"/>
    <p:sldLayoutId id="2147483996"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www.docjar.net/html/api/java/util/Collections.java.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hyperlink" Target="http://online.wsj.com/articles/the-cause-of-bad-writing-1411660188" TargetMode="External"/><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hyperlink" Target="file://localhost/Mosshttp/::jacobian.org:writing:what-to-write:" TargetMode="External"/><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klout.com/s/developers/v2" TargetMode="External"/><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apievangelist.com/2012/03/08/automated-documentation-for-rest-api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hyperlink" Target="file://localhost/ttp/::www.slideshare.net:jmusser:ten-reasons-developershateyourapi" TargetMode="External"/><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hyperlink" Target="https://developers.google.com/youtube/v3/code_samples/apps-script" TargetMode="External"/><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hyperlink" Target="http://www.twilio.com/docs/api/rest/conference" TargetMode="External"/><Relationship Id="rId4"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hyperlink" Target="http://getbootstrap.com/2.3.2/javascript.html%23dropdowns" TargetMode="External"/><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42.png"/><Relationship Id="rId1" Type="http://schemas.microsoft.com/office/2007/relationships/media" Target="../media/media1.mp4"/><Relationship Id="rId2" Type="http://schemas.openxmlformats.org/officeDocument/2006/relationships/video" Target="../media/media1.mp4"/></Relationships>
</file>

<file path=ppt/slides/_rels/slide48.xml.rels><?xml version="1.0" encoding="UTF-8" standalone="yes"?>
<Relationships xmlns="http://schemas.openxmlformats.org/package/2006/relationships"><Relationship Id="rId3" Type="http://schemas.openxmlformats.org/officeDocument/2006/relationships/hyperlink" Target="https://dev.twitter.com/rest/reference/get/statuses/user_timeline" TargetMode="External"/><Relationship Id="rId4"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hyperlink" Target="http://www.indeed.com/viewjob?jk=ebb2a2403d062299&amp;from=tellafriend&amp;utm_source=jobseeker_emails&amp;utm_medium=email&amp;cd%20-=tell_a_friend" TargetMode="External"/><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mailto:tom@idratherbewriting.com" TargetMode="External"/><Relationship Id="rId4" Type="http://schemas.openxmlformats.org/officeDocument/2006/relationships/image" Target="../media/image49.png"/><Relationship Id="rId5"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solidFill>
                  <a:srgbClr val="595959"/>
                </a:solidFill>
              </a:rPr>
              <a:t>Publishing Strategies for API Documentation</a:t>
            </a:r>
            <a:endParaRPr lang="en-US" sz="5000" dirty="0">
              <a:solidFill>
                <a:srgbClr val="595959"/>
              </a:solidFill>
            </a:endParaRPr>
          </a:p>
        </p:txBody>
      </p:sp>
      <p:sp>
        <p:nvSpPr>
          <p:cNvPr id="3" name="Subtitle 2"/>
          <p:cNvSpPr>
            <a:spLocks noGrp="1"/>
          </p:cNvSpPr>
          <p:nvPr>
            <p:ph type="subTitle" idx="1"/>
          </p:nvPr>
        </p:nvSpPr>
        <p:spPr/>
        <p:txBody>
          <a:bodyPr>
            <a:noAutofit/>
          </a:bodyPr>
          <a:lstStyle/>
          <a:p>
            <a:r>
              <a:rPr lang="en-US" sz="2400" dirty="0" smtClean="0"/>
              <a:t>By Tom </a:t>
            </a:r>
            <a:r>
              <a:rPr lang="en-US" sz="2400" dirty="0" smtClean="0"/>
              <a:t>Johnson</a:t>
            </a:r>
          </a:p>
          <a:p>
            <a:r>
              <a:rPr lang="en-US" sz="2400" dirty="0" err="1" smtClean="0"/>
              <a:t>www.idratherbewriting.com</a:t>
            </a:r>
            <a:endParaRPr lang="en-US" sz="2400" dirty="0" smtClean="0"/>
          </a:p>
          <a:p>
            <a:r>
              <a:rPr lang="en-US" sz="2400" dirty="0" smtClean="0"/>
              <a:t>October 15, 2014</a:t>
            </a:r>
            <a:r>
              <a:rPr lang="en-US" sz="2400" dirty="0" smtClean="0"/>
              <a:t/>
            </a:r>
            <a:br>
              <a:rPr lang="en-US" sz="2400" dirty="0" smtClean="0"/>
            </a:br>
            <a:endParaRPr lang="en-US" sz="2400" dirty="0"/>
          </a:p>
        </p:txBody>
      </p:sp>
      <p:pic>
        <p:nvPicPr>
          <p:cNvPr id="5" name="Picture 4" descr="myblog.png"/>
          <p:cNvPicPr>
            <a:picLocks noChangeAspect="1"/>
          </p:cNvPicPr>
          <p:nvPr/>
        </p:nvPicPr>
        <p:blipFill rotWithShape="1">
          <a:blip r:embed="rId2">
            <a:extLst>
              <a:ext uri="{BEBA8EAE-BF5A-486C-A8C5-ECC9F3942E4B}">
                <a14:imgProps xmlns:a14="http://schemas.microsoft.com/office/drawing/2010/main">
                  <a14:imgLayer r:embed="rId3">
                    <a14:imgEffect>
                      <a14:backgroundRemoval t="6061" b="95022" l="4125" r="100000"/>
                    </a14:imgEffect>
                  </a14:imgLayer>
                </a14:imgProps>
              </a:ext>
              <a:ext uri="{28A0092B-C50C-407E-A947-70E740481C1C}">
                <a14:useLocalDpi xmlns:a14="http://schemas.microsoft.com/office/drawing/2010/main" val="0"/>
              </a:ext>
            </a:extLst>
          </a:blip>
          <a:srcRect l="6031" t="19955" b="31268"/>
          <a:stretch/>
        </p:blipFill>
        <p:spPr>
          <a:xfrm>
            <a:off x="142875" y="5842000"/>
            <a:ext cx="3067051" cy="619125"/>
          </a:xfrm>
          <a:prstGeom prst="rect">
            <a:avLst/>
          </a:prstGeom>
        </p:spPr>
      </p:pic>
    </p:spTree>
    <p:extLst>
      <p:ext uri="{BB962C8B-B14F-4D97-AF65-F5344CB8AC3E}">
        <p14:creationId xmlns:p14="http://schemas.microsoft.com/office/powerpoint/2010/main" val="2320030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tech writer’s responsibility</a:t>
            </a:r>
            <a:endParaRPr lang="en-US" dirty="0"/>
          </a:p>
        </p:txBody>
      </p:sp>
      <p:pic>
        <p:nvPicPr>
          <p:cNvPr id="4" name="Picture 3" descr="cat_typin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99" y="1417638"/>
            <a:ext cx="7762673" cy="5169940"/>
          </a:xfrm>
          <a:prstGeom prst="rect">
            <a:avLst/>
          </a:prstGeom>
        </p:spPr>
      </p:pic>
    </p:spTree>
    <p:extLst>
      <p:ext uri="{BB962C8B-B14F-4D97-AF65-F5344CB8AC3E}">
        <p14:creationId xmlns:p14="http://schemas.microsoft.com/office/powerpoint/2010/main" val="4443882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concept of auto-doc</a:t>
            </a:r>
            <a:endParaRPr lang="en-US" dirty="0"/>
          </a:p>
        </p:txBody>
      </p:sp>
      <p:sp>
        <p:nvSpPr>
          <p:cNvPr id="4" name="Rectangle 3"/>
          <p:cNvSpPr/>
          <p:nvPr/>
        </p:nvSpPr>
        <p:spPr>
          <a:xfrm>
            <a:off x="457200" y="1417638"/>
            <a:ext cx="8432800" cy="5539979"/>
          </a:xfrm>
          <a:prstGeom prst="rect">
            <a:avLst/>
          </a:prstGeom>
        </p:spPr>
        <p:txBody>
          <a:bodyPr wrap="square">
            <a:spAutoFit/>
          </a:bodyPr>
          <a:lstStyle/>
          <a:p>
            <a:r>
              <a:rPr lang="en-US" sz="1600" b="1" dirty="0">
                <a:latin typeface="Courier"/>
                <a:cs typeface="Courier"/>
              </a:rPr>
              <a:t>/**</a:t>
            </a:r>
          </a:p>
          <a:p>
            <a:r>
              <a:rPr lang="en-US" sz="1600" b="1" dirty="0" smtClean="0">
                <a:latin typeface="Courier"/>
                <a:cs typeface="Courier"/>
              </a:rPr>
              <a:t>*</a:t>
            </a:r>
            <a:r>
              <a:rPr lang="en-US" sz="1600" dirty="0" smtClean="0">
                <a:latin typeface="Courier"/>
                <a:cs typeface="Courier"/>
              </a:rPr>
              <a:t> </a:t>
            </a:r>
            <a:r>
              <a:rPr lang="en-US" sz="1600" dirty="0">
                <a:latin typeface="Courier"/>
                <a:cs typeface="Courier"/>
              </a:rPr>
              <a:t>Reverses the order of the elements in the specified list.&lt;p&gt;</a:t>
            </a:r>
          </a:p>
          <a:p>
            <a:r>
              <a:rPr lang="en-US" sz="1600" b="1" dirty="0">
                <a:latin typeface="Courier"/>
                <a:cs typeface="Courier"/>
              </a:rPr>
              <a:t>*</a:t>
            </a:r>
          </a:p>
          <a:p>
            <a:r>
              <a:rPr lang="en-US" sz="1600" b="1" dirty="0" smtClean="0">
                <a:latin typeface="Courier"/>
                <a:cs typeface="Courier"/>
              </a:rPr>
              <a:t>*  </a:t>
            </a:r>
            <a:r>
              <a:rPr lang="en-US" sz="1600" dirty="0" smtClean="0">
                <a:latin typeface="Courier"/>
                <a:cs typeface="Courier"/>
              </a:rPr>
              <a:t>This </a:t>
            </a:r>
            <a:r>
              <a:rPr lang="en-US" sz="1600" dirty="0">
                <a:latin typeface="Courier"/>
                <a:cs typeface="Courier"/>
              </a:rPr>
              <a:t>method runs in linear time.</a:t>
            </a:r>
          </a:p>
          <a:p>
            <a:r>
              <a:rPr lang="en-US" sz="1600" b="1" dirty="0">
                <a:latin typeface="Courier"/>
                <a:cs typeface="Courier"/>
              </a:rPr>
              <a:t>*</a:t>
            </a:r>
          </a:p>
          <a:p>
            <a:r>
              <a:rPr lang="en-US" sz="1600" b="1" dirty="0" smtClean="0">
                <a:latin typeface="Courier"/>
                <a:cs typeface="Courier"/>
              </a:rPr>
              <a:t>*</a:t>
            </a:r>
            <a:endParaRPr lang="en-US" sz="1600" dirty="0">
              <a:latin typeface="Courier"/>
              <a:cs typeface="Courier"/>
            </a:endParaRPr>
          </a:p>
          <a:p>
            <a:r>
              <a:rPr lang="en-US" sz="1600" b="1" dirty="0">
                <a:latin typeface="Courier"/>
                <a:cs typeface="Courier"/>
              </a:rPr>
              <a:t>*</a:t>
            </a:r>
            <a:r>
              <a:rPr lang="en-US" sz="1600" dirty="0">
                <a:latin typeface="Courier"/>
                <a:cs typeface="Courier"/>
              </a:rPr>
              <a:t> </a:t>
            </a:r>
            <a:r>
              <a:rPr lang="en-US" sz="1600" b="1" dirty="0">
                <a:latin typeface="Courier"/>
                <a:cs typeface="Courier"/>
              </a:rPr>
              <a:t>@</a:t>
            </a:r>
            <a:r>
              <a:rPr lang="en-US" sz="1600" b="1" dirty="0" err="1">
                <a:latin typeface="Courier"/>
                <a:cs typeface="Courier"/>
              </a:rPr>
              <a:t>param</a:t>
            </a:r>
            <a:r>
              <a:rPr lang="en-US" sz="1600" b="1" dirty="0">
                <a:latin typeface="Courier"/>
                <a:cs typeface="Courier"/>
              </a:rPr>
              <a:t>  </a:t>
            </a:r>
            <a:r>
              <a:rPr lang="en-US" sz="1600" dirty="0">
                <a:latin typeface="Courier"/>
                <a:cs typeface="Courier"/>
              </a:rPr>
              <a:t>list the list whose elements are to be reversed.</a:t>
            </a:r>
          </a:p>
          <a:p>
            <a:r>
              <a:rPr lang="en-US" sz="1600" b="1" dirty="0">
                <a:latin typeface="Courier"/>
                <a:cs typeface="Courier"/>
              </a:rPr>
              <a:t>*</a:t>
            </a:r>
            <a:r>
              <a:rPr lang="en-US" sz="1600" dirty="0">
                <a:latin typeface="Courier"/>
                <a:cs typeface="Courier"/>
              </a:rPr>
              <a:t> </a:t>
            </a:r>
            <a:r>
              <a:rPr lang="en-US" sz="1600" b="1" dirty="0">
                <a:latin typeface="Courier"/>
                <a:cs typeface="Courier"/>
              </a:rPr>
              <a:t>@throws </a:t>
            </a:r>
            <a:r>
              <a:rPr lang="en-US" sz="1600" dirty="0" err="1">
                <a:latin typeface="Courier"/>
                <a:cs typeface="Courier"/>
              </a:rPr>
              <a:t>UnsupportedOperationException</a:t>
            </a:r>
            <a:r>
              <a:rPr lang="en-US" sz="1600" dirty="0">
                <a:latin typeface="Courier"/>
                <a:cs typeface="Courier"/>
              </a:rPr>
              <a:t> if the specified list or</a:t>
            </a:r>
          </a:p>
          <a:p>
            <a:r>
              <a:rPr lang="en-US" sz="1600" dirty="0">
                <a:latin typeface="Courier"/>
                <a:cs typeface="Courier"/>
              </a:rPr>
              <a:t>*     </a:t>
            </a:r>
            <a:r>
              <a:rPr lang="en-US" sz="1600" dirty="0" smtClean="0">
                <a:latin typeface="Courier"/>
                <a:cs typeface="Courier"/>
              </a:rPr>
              <a:t>    its </a:t>
            </a:r>
            <a:r>
              <a:rPr lang="en-US" sz="1600" dirty="0">
                <a:latin typeface="Courier"/>
                <a:cs typeface="Courier"/>
              </a:rPr>
              <a:t>list-iterator does not support the &lt;</a:t>
            </a:r>
            <a:r>
              <a:rPr lang="en-US" sz="1600" dirty="0" err="1">
                <a:latin typeface="Courier"/>
                <a:cs typeface="Courier"/>
              </a:rPr>
              <a:t>tt</a:t>
            </a:r>
            <a:r>
              <a:rPr lang="en-US" sz="1600" dirty="0">
                <a:latin typeface="Courier"/>
                <a:cs typeface="Courier"/>
              </a:rPr>
              <a:t>&gt;set&lt;/</a:t>
            </a:r>
            <a:r>
              <a:rPr lang="en-US" sz="1600" dirty="0" err="1">
                <a:latin typeface="Courier"/>
                <a:cs typeface="Courier"/>
              </a:rPr>
              <a:t>tt</a:t>
            </a:r>
            <a:r>
              <a:rPr lang="en-US" sz="1600" dirty="0">
                <a:latin typeface="Courier"/>
                <a:cs typeface="Courier"/>
              </a:rPr>
              <a:t>&gt; operation.</a:t>
            </a:r>
          </a:p>
          <a:p>
            <a:r>
              <a:rPr lang="en-US" sz="1600" b="1" dirty="0">
                <a:latin typeface="Courier"/>
                <a:cs typeface="Courier"/>
              </a:rPr>
              <a:t>*/</a:t>
            </a:r>
          </a:p>
          <a:p>
            <a:endParaRPr lang="en-US" sz="1600" dirty="0">
              <a:latin typeface="Courier"/>
              <a:cs typeface="Courier"/>
            </a:endParaRPr>
          </a:p>
          <a:p>
            <a:r>
              <a:rPr lang="en-US" sz="1600" dirty="0">
                <a:latin typeface="Courier"/>
                <a:cs typeface="Courier"/>
              </a:rPr>
              <a:t>       public static void reverse(List&lt;?&gt; list) {</a:t>
            </a:r>
          </a:p>
          <a:p>
            <a:r>
              <a:rPr lang="en-US" sz="1600" dirty="0">
                <a:latin typeface="Courier"/>
                <a:cs typeface="Courier"/>
              </a:rPr>
              <a:t>            </a:t>
            </a:r>
            <a:r>
              <a:rPr lang="en-US" sz="1600" dirty="0" err="1">
                <a:latin typeface="Courier"/>
                <a:cs typeface="Courier"/>
              </a:rPr>
              <a:t>int</a:t>
            </a:r>
            <a:r>
              <a:rPr lang="en-US" sz="1600" dirty="0">
                <a:latin typeface="Courier"/>
                <a:cs typeface="Courier"/>
              </a:rPr>
              <a:t> size = </a:t>
            </a:r>
            <a:r>
              <a:rPr lang="en-US" sz="1600" dirty="0" err="1">
                <a:latin typeface="Courier"/>
                <a:cs typeface="Courier"/>
              </a:rPr>
              <a:t>list.size</a:t>
            </a:r>
            <a:r>
              <a:rPr lang="en-US" sz="1600" dirty="0">
                <a:latin typeface="Courier"/>
                <a:cs typeface="Courier"/>
              </a:rPr>
              <a:t>()</a:t>
            </a:r>
          </a:p>
          <a:p>
            <a:r>
              <a:rPr lang="en-US" sz="1600" dirty="0">
                <a:latin typeface="Courier"/>
                <a:cs typeface="Courier"/>
              </a:rPr>
              <a:t>            if (size &lt; REVERSE_THRESHOLD || list </a:t>
            </a:r>
            <a:r>
              <a:rPr lang="en-US" sz="1600" dirty="0" err="1">
                <a:latin typeface="Courier"/>
                <a:cs typeface="Courier"/>
              </a:rPr>
              <a:t>instanceof</a:t>
            </a:r>
            <a:r>
              <a:rPr lang="en-US" sz="1600" dirty="0">
                <a:latin typeface="Courier"/>
                <a:cs typeface="Courier"/>
              </a:rPr>
              <a:t> </a:t>
            </a:r>
            <a:r>
              <a:rPr lang="en-US" sz="1600" dirty="0" err="1">
                <a:latin typeface="Courier"/>
                <a:cs typeface="Courier"/>
              </a:rPr>
              <a:t>RandomAccess</a:t>
            </a:r>
            <a:r>
              <a:rPr lang="en-US" sz="1600" dirty="0">
                <a:latin typeface="Courier"/>
                <a:cs typeface="Courier"/>
              </a:rPr>
              <a:t>) {</a:t>
            </a:r>
          </a:p>
          <a:p>
            <a:r>
              <a:rPr lang="en-US" sz="1600" dirty="0" smtClean="0">
                <a:latin typeface="Courier"/>
                <a:cs typeface="Courier"/>
              </a:rPr>
              <a:t>                     for (</a:t>
            </a:r>
            <a:r>
              <a:rPr lang="en-US" sz="1600" dirty="0" err="1" smtClean="0">
                <a:latin typeface="Courier"/>
                <a:cs typeface="Courier"/>
              </a:rPr>
              <a:t>int</a:t>
            </a:r>
            <a:r>
              <a:rPr lang="en-US" sz="1600" dirty="0" smtClean="0">
                <a:latin typeface="Courier"/>
                <a:cs typeface="Courier"/>
              </a:rPr>
              <a:t> </a:t>
            </a:r>
            <a:r>
              <a:rPr lang="en-US" sz="1600" dirty="0" err="1" smtClean="0">
                <a:latin typeface="Courier"/>
                <a:cs typeface="Courier"/>
              </a:rPr>
              <a:t>i</a:t>
            </a:r>
            <a:r>
              <a:rPr lang="en-US" sz="1600" dirty="0" smtClean="0">
                <a:latin typeface="Courier"/>
                <a:cs typeface="Courier"/>
              </a:rPr>
              <a:t>=0, mid=size&gt;&gt;1, j=size-1; </a:t>
            </a:r>
            <a:r>
              <a:rPr lang="en-US" sz="1600" dirty="0" err="1" smtClean="0">
                <a:latin typeface="Courier"/>
                <a:cs typeface="Courier"/>
              </a:rPr>
              <a:t>i</a:t>
            </a:r>
            <a:r>
              <a:rPr lang="en-US" sz="1600" dirty="0" smtClean="0">
                <a:latin typeface="Courier"/>
                <a:cs typeface="Courier"/>
              </a:rPr>
              <a:t>&lt;mid; </a:t>
            </a:r>
            <a:r>
              <a:rPr lang="en-US" sz="1600" dirty="0" err="1" smtClean="0">
                <a:latin typeface="Courier"/>
                <a:cs typeface="Courier"/>
              </a:rPr>
              <a:t>i</a:t>
            </a:r>
            <a:r>
              <a:rPr lang="en-US" sz="1600" dirty="0" smtClean="0">
                <a:latin typeface="Courier"/>
                <a:cs typeface="Courier"/>
              </a:rPr>
              <a:t>++, j--)</a:t>
            </a:r>
          </a:p>
          <a:p>
            <a:r>
              <a:rPr lang="en-US" sz="1600" dirty="0" smtClean="0">
                <a:latin typeface="Courier"/>
                <a:cs typeface="Courier"/>
              </a:rPr>
              <a:t>                         swap(list, </a:t>
            </a:r>
            <a:r>
              <a:rPr lang="en-US" sz="1600" dirty="0" err="1" smtClean="0">
                <a:latin typeface="Courier"/>
                <a:cs typeface="Courier"/>
              </a:rPr>
              <a:t>i</a:t>
            </a:r>
            <a:r>
              <a:rPr lang="en-US" sz="1600" dirty="0" smtClean="0">
                <a:latin typeface="Courier"/>
                <a:cs typeface="Courier"/>
              </a:rPr>
              <a:t>, j);</a:t>
            </a:r>
          </a:p>
          <a:p>
            <a:r>
              <a:rPr lang="en-US" sz="1600" dirty="0" smtClean="0">
                <a:latin typeface="Courier"/>
                <a:cs typeface="Courier"/>
              </a:rPr>
              <a:t>               } else {</a:t>
            </a:r>
          </a:p>
          <a:p>
            <a:r>
              <a:rPr lang="en-US" sz="1600" dirty="0" smtClean="0">
                <a:latin typeface="Courier"/>
                <a:cs typeface="Courier"/>
              </a:rPr>
              <a:t>                …</a:t>
            </a:r>
          </a:p>
          <a:p>
            <a:r>
              <a:rPr lang="en-US" dirty="0" smtClean="0"/>
              <a:t>              </a:t>
            </a:r>
            <a:endParaRPr lang="en-US" dirty="0"/>
          </a:p>
        </p:txBody>
      </p:sp>
      <p:sp>
        <p:nvSpPr>
          <p:cNvPr id="6" name="Line Callout 1 5"/>
          <p:cNvSpPr/>
          <p:nvPr/>
        </p:nvSpPr>
        <p:spPr>
          <a:xfrm>
            <a:off x="4905375" y="3921125"/>
            <a:ext cx="4111625" cy="1889125"/>
          </a:xfrm>
          <a:prstGeom prst="borderCallout1">
            <a:avLst>
              <a:gd name="adj1" fmla="val 18750"/>
              <a:gd name="adj2" fmla="val -8333"/>
              <a:gd name="adj3" fmla="val -11719"/>
              <a:gd name="adj4" fmla="val -51165"/>
            </a:avLst>
          </a:prstGeom>
          <a:ln>
            <a:solidFill>
              <a:srgbClr val="9CDB1D"/>
            </a:solidFill>
          </a:ln>
        </p:spPr>
        <p:style>
          <a:lnRef idx="1">
            <a:schemeClr val="accent3"/>
          </a:lnRef>
          <a:fillRef idx="2">
            <a:schemeClr val="accent3"/>
          </a:fillRef>
          <a:effectRef idx="1">
            <a:schemeClr val="accent3"/>
          </a:effectRef>
          <a:fontRef idx="minor">
            <a:schemeClr val="dk1"/>
          </a:fontRef>
        </p:style>
        <p:txBody>
          <a:bodyPr rtlCol="0" anchor="ctr"/>
          <a:lstStyle/>
          <a:p>
            <a:r>
              <a:rPr lang="en-US" sz="2400" dirty="0" smtClean="0">
                <a:solidFill>
                  <a:srgbClr val="000000"/>
                </a:solidFill>
              </a:rPr>
              <a:t>Add documentation in the </a:t>
            </a:r>
            <a:r>
              <a:rPr lang="en-US" sz="2400" dirty="0" smtClean="0">
                <a:solidFill>
                  <a:srgbClr val="000000"/>
                </a:solidFill>
                <a:hlinkClick r:id="rId3"/>
              </a:rPr>
              <a:t>source code</a:t>
            </a:r>
            <a:r>
              <a:rPr lang="en-US" sz="2400" dirty="0" smtClean="0">
                <a:solidFill>
                  <a:srgbClr val="000000"/>
                </a:solidFill>
              </a:rPr>
              <a:t>, structuring it with specific syntax that a documentation generator can read.</a:t>
            </a:r>
            <a:endParaRPr lang="en-US" sz="2400" dirty="0">
              <a:solidFill>
                <a:srgbClr val="000000"/>
              </a:solidFill>
            </a:endParaRPr>
          </a:p>
        </p:txBody>
      </p:sp>
    </p:spTree>
    <p:extLst>
      <p:ext uri="{BB962C8B-B14F-4D97-AF65-F5344CB8AC3E}">
        <p14:creationId xmlns:p14="http://schemas.microsoft.com/office/powerpoint/2010/main" val="29757446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Auto-doc output</a:t>
            </a:r>
            <a:endParaRPr lang="en-US" dirty="0"/>
          </a:p>
        </p:txBody>
      </p:sp>
      <p:pic>
        <p:nvPicPr>
          <p:cNvPr id="4" name="Picture 3" descr="javadoc_sam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27" y="1417638"/>
            <a:ext cx="5405473" cy="3204369"/>
          </a:xfrm>
          <a:prstGeom prst="rect">
            <a:avLst/>
          </a:prstGeom>
        </p:spPr>
      </p:pic>
      <p:pic>
        <p:nvPicPr>
          <p:cNvPr id="5" name="Content Placeholder 3" descr="doxygen_example.png"/>
          <p:cNvPicPr>
            <a:picLocks noGrp="1" noChangeAspect="1"/>
          </p:cNvPicPr>
          <p:nvPr>
            <p:ph idx="1"/>
          </p:nvPr>
        </p:nvPicPr>
        <p:blipFill>
          <a:blip r:embed="rId3">
            <a:extLst>
              <a:ext uri="{28A0092B-C50C-407E-A947-70E740481C1C}">
                <a14:useLocalDpi xmlns:a14="http://schemas.microsoft.com/office/drawing/2010/main" val="0"/>
              </a:ext>
            </a:extLst>
          </a:blip>
          <a:srcRect t="306" b="306"/>
          <a:stretch>
            <a:fillRect/>
          </a:stretch>
        </p:blipFill>
        <p:spPr>
          <a:xfrm>
            <a:off x="3864470" y="3369686"/>
            <a:ext cx="5279530" cy="2903538"/>
          </a:xfrm>
        </p:spPr>
      </p:pic>
      <p:sp>
        <p:nvSpPr>
          <p:cNvPr id="6" name="TextBox 5"/>
          <p:cNvSpPr txBox="1"/>
          <p:nvPr/>
        </p:nvSpPr>
        <p:spPr>
          <a:xfrm>
            <a:off x="1460500" y="4669632"/>
            <a:ext cx="1952625" cy="584776"/>
          </a:xfrm>
          <a:prstGeom prst="rect">
            <a:avLst/>
          </a:prstGeom>
          <a:noFill/>
        </p:spPr>
        <p:txBody>
          <a:bodyPr wrap="square" rtlCol="0">
            <a:spAutoFit/>
          </a:bodyPr>
          <a:lstStyle/>
          <a:p>
            <a:r>
              <a:rPr lang="en-US" sz="3200" b="1" dirty="0" err="1" smtClean="0"/>
              <a:t>Javadoc</a:t>
            </a:r>
            <a:endParaRPr lang="en-US" sz="3200" b="1" dirty="0"/>
          </a:p>
        </p:txBody>
      </p:sp>
      <p:sp>
        <p:nvSpPr>
          <p:cNvPr id="7" name="TextBox 6"/>
          <p:cNvSpPr txBox="1"/>
          <p:nvPr/>
        </p:nvSpPr>
        <p:spPr>
          <a:xfrm>
            <a:off x="5740400" y="6193849"/>
            <a:ext cx="1952625" cy="584776"/>
          </a:xfrm>
          <a:prstGeom prst="rect">
            <a:avLst/>
          </a:prstGeom>
          <a:noFill/>
        </p:spPr>
        <p:txBody>
          <a:bodyPr wrap="square" rtlCol="0">
            <a:spAutoFit/>
          </a:bodyPr>
          <a:lstStyle/>
          <a:p>
            <a:r>
              <a:rPr lang="en-US" sz="3200" b="1" dirty="0" err="1" smtClean="0"/>
              <a:t>Doxygen</a:t>
            </a:r>
            <a:endParaRPr lang="en-US" sz="3200" b="1" dirty="0"/>
          </a:p>
        </p:txBody>
      </p:sp>
    </p:spTree>
    <p:extLst>
      <p:ext uri="{BB962C8B-B14F-4D97-AF65-F5344CB8AC3E}">
        <p14:creationId xmlns:p14="http://schemas.microsoft.com/office/powerpoint/2010/main" val="4920322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avadoc_sa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02" y="1417638"/>
            <a:ext cx="9024972" cy="5350012"/>
          </a:xfrm>
          <a:prstGeom prst="rect">
            <a:avLst/>
          </a:prstGeom>
        </p:spPr>
      </p:pic>
      <p:sp>
        <p:nvSpPr>
          <p:cNvPr id="8" name="Title 1"/>
          <p:cNvSpPr>
            <a:spLocks noGrp="1"/>
          </p:cNvSpPr>
          <p:nvPr>
            <p:ph type="title"/>
          </p:nvPr>
        </p:nvSpPr>
        <p:spPr>
          <a:xfrm>
            <a:off x="457200" y="274638"/>
            <a:ext cx="8229600" cy="1143000"/>
          </a:xfrm>
        </p:spPr>
        <p:txBody>
          <a:bodyPr/>
          <a:lstStyle/>
          <a:p>
            <a:r>
              <a:rPr lang="en-US" dirty="0" err="1" smtClean="0"/>
              <a:t>Javadoc</a:t>
            </a:r>
            <a:endParaRPr lang="en-US" dirty="0"/>
          </a:p>
        </p:txBody>
      </p:sp>
      <p:sp>
        <p:nvSpPr>
          <p:cNvPr id="6" name="TextBox 5"/>
          <p:cNvSpPr txBox="1"/>
          <p:nvPr/>
        </p:nvSpPr>
        <p:spPr>
          <a:xfrm>
            <a:off x="5810251" y="3068912"/>
            <a:ext cx="3194049"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 Commonly used.</a:t>
            </a:r>
          </a:p>
          <a:p>
            <a:r>
              <a:rPr lang="en-US" sz="2400" dirty="0" smtClean="0"/>
              <a:t>-</a:t>
            </a:r>
            <a:r>
              <a:rPr lang="en-US" sz="2400" dirty="0"/>
              <a:t> </a:t>
            </a:r>
            <a:r>
              <a:rPr lang="en-US" sz="2400" dirty="0" smtClean="0"/>
              <a:t>Works only for Java.</a:t>
            </a:r>
          </a:p>
          <a:p>
            <a:r>
              <a:rPr lang="en-US" sz="2400" dirty="0" smtClean="0"/>
              <a:t>- Run it from your IDE.</a:t>
            </a:r>
          </a:p>
          <a:p>
            <a:r>
              <a:rPr lang="en-US" sz="2400" dirty="0" smtClean="0"/>
              <a:t>- Automate into builds.</a:t>
            </a:r>
          </a:p>
          <a:p>
            <a:r>
              <a:rPr lang="en-US" sz="2400" dirty="0" smtClean="0"/>
              <a:t>- Explore other </a:t>
            </a:r>
            <a:r>
              <a:rPr lang="en-US" sz="2400" dirty="0" err="1" smtClean="0"/>
              <a:t>doclets</a:t>
            </a:r>
            <a:r>
              <a:rPr lang="en-US" sz="2400" dirty="0" smtClean="0"/>
              <a:t>.</a:t>
            </a:r>
          </a:p>
          <a:p>
            <a:r>
              <a:rPr lang="en-US" sz="2400" dirty="0" smtClean="0"/>
              <a:t>- Has frame-based - output.</a:t>
            </a:r>
          </a:p>
          <a:p>
            <a:r>
              <a:rPr lang="en-US" sz="2400" dirty="0" smtClean="0"/>
              <a:t>- Can skin with CSS.</a:t>
            </a:r>
          </a:p>
          <a:p>
            <a:r>
              <a:rPr lang="en-US" sz="2400" dirty="0" smtClean="0"/>
              <a:t>- Looks professional.</a:t>
            </a:r>
            <a:endParaRPr lang="en-US" sz="2400" dirty="0"/>
          </a:p>
        </p:txBody>
      </p:sp>
    </p:spTree>
    <p:extLst>
      <p:ext uri="{BB962C8B-B14F-4D97-AF65-F5344CB8AC3E}">
        <p14:creationId xmlns:p14="http://schemas.microsoft.com/office/powerpoint/2010/main" val="32485320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Doxygen</a:t>
            </a:r>
            <a:endParaRPr lang="en-US" dirty="0"/>
          </a:p>
        </p:txBody>
      </p:sp>
      <p:pic>
        <p:nvPicPr>
          <p:cNvPr id="4" name="Content Placeholder 3" descr="doxygen_example.png"/>
          <p:cNvPicPr>
            <a:picLocks noGrp="1" noChangeAspect="1"/>
          </p:cNvPicPr>
          <p:nvPr>
            <p:ph idx="1"/>
          </p:nvPr>
        </p:nvPicPr>
        <p:blipFill>
          <a:blip r:embed="rId2">
            <a:extLst>
              <a:ext uri="{28A0092B-C50C-407E-A947-70E740481C1C}">
                <a14:useLocalDpi xmlns:a14="http://schemas.microsoft.com/office/drawing/2010/main" val="0"/>
              </a:ext>
            </a:extLst>
          </a:blip>
          <a:srcRect t="306" b="306"/>
          <a:stretch>
            <a:fillRect/>
          </a:stretch>
        </p:blipFill>
        <p:spPr>
          <a:xfrm>
            <a:off x="166780" y="1285875"/>
            <a:ext cx="8977220" cy="4937125"/>
          </a:xfrm>
          <a:ln>
            <a:solidFill>
              <a:schemeClr val="bg1">
                <a:lumMod val="75000"/>
              </a:schemeClr>
            </a:solidFill>
          </a:ln>
        </p:spPr>
      </p:pic>
      <p:sp>
        <p:nvSpPr>
          <p:cNvPr id="5" name="TextBox 4"/>
          <p:cNvSpPr txBox="1"/>
          <p:nvPr/>
        </p:nvSpPr>
        <p:spPr>
          <a:xfrm>
            <a:off x="5416549" y="2441158"/>
            <a:ext cx="3365501" cy="415498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 Commonly used.</a:t>
            </a:r>
          </a:p>
          <a:p>
            <a:r>
              <a:rPr lang="en-US" sz="2400" dirty="0"/>
              <a:t>- </a:t>
            </a:r>
            <a:r>
              <a:rPr lang="en-US" sz="2400" dirty="0" smtClean="0"/>
              <a:t>Works with Java, C++, C#, and others.</a:t>
            </a:r>
          </a:p>
          <a:p>
            <a:r>
              <a:rPr lang="en-US" sz="2400" dirty="0"/>
              <a:t>- </a:t>
            </a:r>
            <a:r>
              <a:rPr lang="en-US" sz="2400" dirty="0" smtClean="0"/>
              <a:t>Has easy front-end GUI.</a:t>
            </a:r>
          </a:p>
          <a:p>
            <a:r>
              <a:rPr lang="en-US" sz="2400" dirty="0"/>
              <a:t>- </a:t>
            </a:r>
            <a:r>
              <a:rPr lang="en-US" sz="2400" dirty="0" smtClean="0"/>
              <a:t>Point it at your source files.</a:t>
            </a:r>
          </a:p>
          <a:p>
            <a:r>
              <a:rPr lang="en-US" sz="2400" dirty="0"/>
              <a:t>- </a:t>
            </a:r>
            <a:r>
              <a:rPr lang="en-US" sz="2400" dirty="0" smtClean="0"/>
              <a:t>Automate into builds.</a:t>
            </a:r>
          </a:p>
          <a:p>
            <a:r>
              <a:rPr lang="en-US" sz="2400" dirty="0"/>
              <a:t>- </a:t>
            </a:r>
            <a:r>
              <a:rPr lang="en-US" sz="2400" dirty="0" smtClean="0"/>
              <a:t>Can i</a:t>
            </a:r>
            <a:r>
              <a:rPr lang="en-US" sz="2400" dirty="0" smtClean="0"/>
              <a:t>nclude </a:t>
            </a:r>
            <a:r>
              <a:rPr lang="en-US" sz="2400" dirty="0" smtClean="0"/>
              <a:t>non-source files </a:t>
            </a:r>
            <a:r>
              <a:rPr lang="en-US" sz="2400" dirty="0" smtClean="0"/>
              <a:t>(Markdown</a:t>
            </a:r>
            <a:r>
              <a:rPr lang="en-US" sz="2400" dirty="0" smtClean="0"/>
              <a:t>).</a:t>
            </a:r>
          </a:p>
          <a:p>
            <a:r>
              <a:rPr lang="en-US" sz="2400" dirty="0"/>
              <a:t>- </a:t>
            </a:r>
            <a:r>
              <a:rPr lang="en-US" sz="2400" dirty="0" smtClean="0"/>
              <a:t>Frame-based output.</a:t>
            </a:r>
          </a:p>
          <a:p>
            <a:r>
              <a:rPr lang="en-US" sz="2400" dirty="0"/>
              <a:t>- </a:t>
            </a:r>
            <a:r>
              <a:rPr lang="en-US" sz="2400" dirty="0" smtClean="0"/>
              <a:t>Can skin.</a:t>
            </a:r>
            <a:endParaRPr lang="en-US" sz="2400" dirty="0"/>
          </a:p>
        </p:txBody>
      </p:sp>
    </p:spTree>
    <p:extLst>
      <p:ext uri="{BB962C8B-B14F-4D97-AF65-F5344CB8AC3E}">
        <p14:creationId xmlns:p14="http://schemas.microsoft.com/office/powerpoint/2010/main" val="27756100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Doxygen</a:t>
            </a:r>
            <a:r>
              <a:rPr lang="en-US" dirty="0" smtClean="0"/>
              <a:t> has GUI front-end</a:t>
            </a:r>
            <a:endParaRPr lang="en-US" dirty="0"/>
          </a:p>
        </p:txBody>
      </p:sp>
      <p:pic>
        <p:nvPicPr>
          <p:cNvPr id="4" name="Content Placeholder 3" descr="doxygen_guifrontend.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846" r="-1552"/>
          <a:stretch/>
        </p:blipFill>
        <p:spPr>
          <a:xfrm>
            <a:off x="1762124" y="1600200"/>
            <a:ext cx="5603875" cy="4525963"/>
          </a:xfrm>
        </p:spPr>
      </p:pic>
      <p:sp>
        <p:nvSpPr>
          <p:cNvPr id="5" name="TextBox 4"/>
          <p:cNvSpPr txBox="1"/>
          <p:nvPr/>
        </p:nvSpPr>
        <p:spPr>
          <a:xfrm>
            <a:off x="457200" y="4048125"/>
            <a:ext cx="2238375"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Specify the source directory of your files.</a:t>
            </a:r>
            <a:endParaRPr lang="en-US" sz="2400" dirty="0"/>
          </a:p>
        </p:txBody>
      </p:sp>
      <p:cxnSp>
        <p:nvCxnSpPr>
          <p:cNvPr id="7" name="Straight Connector 6"/>
          <p:cNvCxnSpPr/>
          <p:nvPr/>
        </p:nvCxnSpPr>
        <p:spPr>
          <a:xfrm flipV="1">
            <a:off x="2695575" y="4587875"/>
            <a:ext cx="1209675" cy="22225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4826215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of in-source documentation</a:t>
            </a:r>
            <a:endParaRPr lang="en-US" dirty="0"/>
          </a:p>
        </p:txBody>
      </p:sp>
      <p:sp>
        <p:nvSpPr>
          <p:cNvPr id="3" name="Content Placeholder 2"/>
          <p:cNvSpPr>
            <a:spLocks noGrp="1"/>
          </p:cNvSpPr>
          <p:nvPr>
            <p:ph idx="1"/>
          </p:nvPr>
        </p:nvSpPr>
        <p:spPr>
          <a:xfrm>
            <a:off x="5511800" y="1462088"/>
            <a:ext cx="3175000" cy="4014787"/>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en-US" sz="2400" dirty="0" smtClean="0"/>
              <a:t>- Avoids documentation </a:t>
            </a:r>
            <a:r>
              <a:rPr lang="en-US" sz="2400" dirty="0" smtClean="0"/>
              <a:t>drift</a:t>
            </a:r>
            <a:endParaRPr lang="en-US" sz="2400" dirty="0" smtClean="0"/>
          </a:p>
          <a:p>
            <a:pPr marL="0" indent="0">
              <a:buNone/>
            </a:pPr>
            <a:r>
              <a:rPr lang="en-US" sz="2400" dirty="0" smtClean="0"/>
              <a:t>- Allows the person who creates the code (and </a:t>
            </a:r>
            <a:r>
              <a:rPr lang="en-US" sz="2400" dirty="0" smtClean="0"/>
              <a:t>so best </a:t>
            </a:r>
            <a:r>
              <a:rPr lang="en-US" sz="2400" dirty="0" smtClean="0"/>
              <a:t>understands it) to also document </a:t>
            </a:r>
            <a:r>
              <a:rPr lang="en-US" sz="2400" dirty="0" smtClean="0"/>
              <a:t>it</a:t>
            </a:r>
            <a:endParaRPr lang="en-US" sz="2400" dirty="0" smtClean="0"/>
          </a:p>
          <a:p>
            <a:pPr marL="0" indent="0">
              <a:buNone/>
            </a:pPr>
            <a:r>
              <a:rPr lang="en-US" sz="2400" dirty="0" smtClean="0"/>
              <a:t>- Includes tooltips when others incorporate the library into their </a:t>
            </a:r>
            <a:r>
              <a:rPr lang="en-US" sz="2400" dirty="0" smtClean="0"/>
              <a:t>projects</a:t>
            </a:r>
            <a:endParaRPr lang="en-US" sz="2400" dirty="0" smtClean="0"/>
          </a:p>
          <a:p>
            <a:endParaRPr lang="en-US" sz="2400" dirty="0"/>
          </a:p>
        </p:txBody>
      </p:sp>
      <p:pic>
        <p:nvPicPr>
          <p:cNvPr id="4" name="Picture 3" descr="continental_drif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0" y="2036763"/>
            <a:ext cx="4711700" cy="2772042"/>
          </a:xfrm>
          <a:prstGeom prst="rect">
            <a:avLst/>
          </a:prstGeom>
        </p:spPr>
      </p:pic>
      <p:sp>
        <p:nvSpPr>
          <p:cNvPr id="5" name="Line Callout 1 4"/>
          <p:cNvSpPr/>
          <p:nvPr/>
        </p:nvSpPr>
        <p:spPr>
          <a:xfrm>
            <a:off x="2651126" y="5476875"/>
            <a:ext cx="984249" cy="460375"/>
          </a:xfrm>
          <a:prstGeom prst="borderCallout1">
            <a:avLst>
              <a:gd name="adj1" fmla="val -8036"/>
              <a:gd name="adj2" fmla="val 48138"/>
              <a:gd name="adj3" fmla="val -380110"/>
              <a:gd name="adj4" fmla="val 5385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Doc</a:t>
            </a:r>
            <a:endParaRPr lang="en-US" sz="2400" dirty="0"/>
          </a:p>
        </p:txBody>
      </p:sp>
      <p:sp>
        <p:nvSpPr>
          <p:cNvPr id="6" name="Line Callout 1 5"/>
          <p:cNvSpPr/>
          <p:nvPr/>
        </p:nvSpPr>
        <p:spPr>
          <a:xfrm>
            <a:off x="4318001" y="5026025"/>
            <a:ext cx="984249" cy="460375"/>
          </a:xfrm>
          <a:prstGeom prst="borderCallout1">
            <a:avLst>
              <a:gd name="adj1" fmla="val -8036"/>
              <a:gd name="adj2" fmla="val 48138"/>
              <a:gd name="adj3" fmla="val -390455"/>
              <a:gd name="adj4" fmla="val 547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smtClean="0"/>
              <a:t>Src</a:t>
            </a:r>
            <a:endParaRPr lang="en-US" sz="2400" dirty="0"/>
          </a:p>
        </p:txBody>
      </p:sp>
      <p:sp>
        <p:nvSpPr>
          <p:cNvPr id="7" name="Line Callout 1 6"/>
          <p:cNvSpPr/>
          <p:nvPr/>
        </p:nvSpPr>
        <p:spPr>
          <a:xfrm>
            <a:off x="457200" y="5016500"/>
            <a:ext cx="984249" cy="460375"/>
          </a:xfrm>
          <a:prstGeom prst="borderCallout1">
            <a:avLst>
              <a:gd name="adj1" fmla="val -8036"/>
              <a:gd name="adj2" fmla="val 48138"/>
              <a:gd name="adj3" fmla="val -362869"/>
              <a:gd name="adj4" fmla="val 8773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Doc</a:t>
            </a:r>
            <a:endParaRPr lang="en-US" sz="2400" dirty="0"/>
          </a:p>
        </p:txBody>
      </p:sp>
      <p:sp>
        <p:nvSpPr>
          <p:cNvPr id="8" name="Line Callout 1 7"/>
          <p:cNvSpPr/>
          <p:nvPr/>
        </p:nvSpPr>
        <p:spPr>
          <a:xfrm>
            <a:off x="1327151" y="5026025"/>
            <a:ext cx="984249" cy="460375"/>
          </a:xfrm>
          <a:prstGeom prst="borderCallout1">
            <a:avLst>
              <a:gd name="adj1" fmla="val -8036"/>
              <a:gd name="adj2" fmla="val 48138"/>
              <a:gd name="adj3" fmla="val -373214"/>
              <a:gd name="adj4" fmla="val 5063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smtClean="0"/>
              <a:t>Src</a:t>
            </a:r>
            <a:endParaRPr lang="en-US" sz="2400" dirty="0"/>
          </a:p>
        </p:txBody>
      </p:sp>
      <p:sp>
        <p:nvSpPr>
          <p:cNvPr id="9" name="TextBox 8"/>
          <p:cNvSpPr txBox="1"/>
          <p:nvPr/>
        </p:nvSpPr>
        <p:spPr>
          <a:xfrm>
            <a:off x="1497014" y="1600200"/>
            <a:ext cx="2308224" cy="461665"/>
          </a:xfrm>
          <a:prstGeom prst="rect">
            <a:avLst/>
          </a:prstGeom>
          <a:noFill/>
        </p:spPr>
        <p:txBody>
          <a:bodyPr wrap="square" rtlCol="0">
            <a:spAutoFit/>
          </a:bodyPr>
          <a:lstStyle/>
          <a:p>
            <a:r>
              <a:rPr lang="en-US" sz="2400" dirty="0" smtClean="0"/>
              <a:t>Continental drift</a:t>
            </a:r>
            <a:endParaRPr lang="en-US" sz="2400" dirty="0"/>
          </a:p>
        </p:txBody>
      </p:sp>
    </p:spTree>
    <p:extLst>
      <p:ext uri="{BB962C8B-B14F-4D97-AF65-F5344CB8AC3E}">
        <p14:creationId xmlns:p14="http://schemas.microsoft.com/office/powerpoint/2010/main" val="22261509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 of in-source documentation</a:t>
            </a:r>
            <a:endParaRPr lang="en-US" dirty="0"/>
          </a:p>
        </p:txBody>
      </p:sp>
      <p:pic>
        <p:nvPicPr>
          <p:cNvPr id="4" name="Picture 3" descr="catastrop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05751"/>
            <a:ext cx="5354977" cy="3582187"/>
          </a:xfrm>
          <a:prstGeom prst="rect">
            <a:avLst/>
          </a:prstGeom>
        </p:spPr>
      </p:pic>
      <p:sp>
        <p:nvSpPr>
          <p:cNvPr id="3" name="Content Placeholder 2"/>
          <p:cNvSpPr>
            <a:spLocks noGrp="1"/>
          </p:cNvSpPr>
          <p:nvPr>
            <p:ph idx="1"/>
          </p:nvPr>
        </p:nvSpPr>
        <p:spPr>
          <a:xfrm>
            <a:off x="4953001" y="1417638"/>
            <a:ext cx="3860799" cy="3900487"/>
          </a:xfrm>
        </p:spPr>
        <p:style>
          <a:lnRef idx="1">
            <a:schemeClr val="accent3"/>
          </a:lnRef>
          <a:fillRef idx="2">
            <a:schemeClr val="accent3"/>
          </a:fillRef>
          <a:effectRef idx="1">
            <a:schemeClr val="accent3"/>
          </a:effectRef>
          <a:fontRef idx="minor">
            <a:schemeClr val="dk1"/>
          </a:fontRef>
        </p:style>
        <p:txBody>
          <a:bodyPr>
            <a:normAutofit/>
          </a:bodyPr>
          <a:lstStyle/>
          <a:p>
            <a:pPr marL="514350" indent="-514350">
              <a:buFont typeface="+mj-lt"/>
              <a:buAutoNum type="arabicPeriod"/>
            </a:pPr>
            <a:r>
              <a:rPr lang="en-US" sz="2400" dirty="0" smtClean="0"/>
              <a:t>Subject to C</a:t>
            </a:r>
            <a:r>
              <a:rPr lang="en-US" sz="2400" dirty="0" smtClean="0"/>
              <a:t>urse </a:t>
            </a:r>
            <a:r>
              <a:rPr lang="en-US" sz="2400" dirty="0" smtClean="0"/>
              <a:t>of Knowledge</a:t>
            </a:r>
          </a:p>
          <a:p>
            <a:pPr marL="514350" indent="-514350">
              <a:buFont typeface="+mj-lt"/>
              <a:buAutoNum type="arabicPeriod"/>
            </a:pPr>
            <a:r>
              <a:rPr lang="en-US" sz="2400" dirty="0" smtClean="0"/>
              <a:t>Not task-focused</a:t>
            </a:r>
          </a:p>
          <a:p>
            <a:pPr marL="514350" indent="-514350">
              <a:buFont typeface="+mj-lt"/>
              <a:buAutoNum type="arabicPeriod"/>
            </a:pPr>
            <a:r>
              <a:rPr lang="en-US" sz="2400" dirty="0" smtClean="0"/>
              <a:t>Suffers from l</a:t>
            </a:r>
            <a:r>
              <a:rPr lang="en-US" sz="2400" dirty="0" smtClean="0"/>
              <a:t>ack </a:t>
            </a:r>
            <a:r>
              <a:rPr lang="en-US" sz="2400" dirty="0" smtClean="0"/>
              <a:t>of ownership</a:t>
            </a:r>
          </a:p>
          <a:p>
            <a:pPr marL="514350" indent="-514350">
              <a:buFont typeface="+mj-lt"/>
              <a:buAutoNum type="arabicPeriod"/>
            </a:pPr>
            <a:r>
              <a:rPr lang="en-US" sz="2400" dirty="0" smtClean="0"/>
              <a:t>Doesn’t </a:t>
            </a:r>
            <a:r>
              <a:rPr lang="en-US" sz="2400" dirty="0" smtClean="0"/>
              <a:t>integrate with other content</a:t>
            </a:r>
            <a:endParaRPr lang="en-US" sz="2400" dirty="0" smtClean="0"/>
          </a:p>
          <a:p>
            <a:pPr marL="514350" indent="-514350">
              <a:buFont typeface="+mj-lt"/>
              <a:buAutoNum type="arabicPeriod"/>
            </a:pPr>
            <a:r>
              <a:rPr lang="en-US" sz="2400" dirty="0" smtClean="0"/>
              <a:t>Gives illusion of having real doc</a:t>
            </a:r>
            <a:endParaRPr lang="en-US" sz="2400" dirty="0"/>
          </a:p>
        </p:txBody>
      </p:sp>
    </p:spTree>
    <p:extLst>
      <p:ext uri="{BB962C8B-B14F-4D97-AF65-F5344CB8AC3E}">
        <p14:creationId xmlns:p14="http://schemas.microsoft.com/office/powerpoint/2010/main" val="23193696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phen_pinker.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1222375"/>
            <a:ext cx="6347178" cy="506764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474178" y="1381125"/>
            <a:ext cx="2365375"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tx1">
                    <a:lumMod val="65000"/>
                    <a:lumOff val="35000"/>
                  </a:schemeClr>
                </a:solidFill>
              </a:rPr>
              <a:t>A developer who creates the API may assume too much of the audiences’ technical ability. As a result, the descriptions aren’t helpful.</a:t>
            </a:r>
            <a:endParaRPr lang="en-US" sz="2400" dirty="0">
              <a:solidFill>
                <a:schemeClr val="tx1">
                  <a:lumMod val="65000"/>
                  <a:lumOff val="35000"/>
                </a:schemeClr>
              </a:solidFill>
            </a:endParaRPr>
          </a:p>
        </p:txBody>
      </p:sp>
      <p:sp>
        <p:nvSpPr>
          <p:cNvPr id="6" name="TextBox 5"/>
          <p:cNvSpPr txBox="1"/>
          <p:nvPr/>
        </p:nvSpPr>
        <p:spPr>
          <a:xfrm>
            <a:off x="285750" y="317500"/>
            <a:ext cx="6953250" cy="707886"/>
          </a:xfrm>
          <a:prstGeom prst="rect">
            <a:avLst/>
          </a:prstGeom>
          <a:noFill/>
        </p:spPr>
        <p:txBody>
          <a:bodyPr wrap="square" rtlCol="0">
            <a:spAutoFit/>
          </a:bodyPr>
          <a:lstStyle/>
          <a:p>
            <a:r>
              <a:rPr lang="en-US" sz="4000" dirty="0" smtClean="0"/>
              <a:t>Problem 1: Curse of Knowledge</a:t>
            </a:r>
            <a:endParaRPr lang="en-US" sz="4000" dirty="0"/>
          </a:p>
        </p:txBody>
      </p:sp>
    </p:spTree>
    <p:extLst>
      <p:ext uri="{BB962C8B-B14F-4D97-AF65-F5344CB8AC3E}">
        <p14:creationId xmlns:p14="http://schemas.microsoft.com/office/powerpoint/2010/main" val="12127497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ian_fb.png"/>
          <p:cNvPicPr>
            <a:picLocks noGrp="1" noChangeAspect="1"/>
          </p:cNvPicPr>
          <p:nvPr>
            <p:ph idx="1"/>
          </p:nvPr>
        </p:nvPicPr>
        <p:blipFill rotWithShape="1">
          <a:blip r:embed="rId2">
            <a:extLst>
              <a:ext uri="{28A0092B-C50C-407E-A947-70E740481C1C}">
                <a14:useLocalDpi xmlns:a14="http://schemas.microsoft.com/office/drawing/2010/main" val="0"/>
              </a:ext>
            </a:extLst>
          </a:blip>
          <a:srcRect l="-9215" r="-5267" b="36996"/>
          <a:stretch/>
        </p:blipFill>
        <p:spPr>
          <a:xfrm>
            <a:off x="-317501" y="1397001"/>
            <a:ext cx="5590410" cy="5460999"/>
          </a:xfrm>
        </p:spPr>
      </p:pic>
      <p:sp>
        <p:nvSpPr>
          <p:cNvPr id="5" name="TextBox 4"/>
          <p:cNvSpPr txBox="1"/>
          <p:nvPr/>
        </p:nvSpPr>
        <p:spPr>
          <a:xfrm>
            <a:off x="5588001" y="1444626"/>
            <a:ext cx="3206750"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tx1">
                    <a:lumMod val="65000"/>
                    <a:lumOff val="35000"/>
                  </a:schemeClr>
                </a:solidFill>
              </a:rPr>
              <a:t>Auto-doc is feature-based doc approach. Task-based doc includes multiple calls and workflows in support of goals. It might make use of several different objects and methods across the reference doc.</a:t>
            </a:r>
            <a:endParaRPr lang="en-US" sz="2400" dirty="0">
              <a:solidFill>
                <a:schemeClr val="tx1">
                  <a:lumMod val="65000"/>
                  <a:lumOff val="35000"/>
                </a:schemeClr>
              </a:solidFill>
            </a:endParaRPr>
          </a:p>
        </p:txBody>
      </p:sp>
      <p:sp>
        <p:nvSpPr>
          <p:cNvPr id="6" name="TextBox 5"/>
          <p:cNvSpPr txBox="1"/>
          <p:nvPr/>
        </p:nvSpPr>
        <p:spPr>
          <a:xfrm>
            <a:off x="285750" y="317500"/>
            <a:ext cx="7985125" cy="707886"/>
          </a:xfrm>
          <a:prstGeom prst="rect">
            <a:avLst/>
          </a:prstGeom>
          <a:noFill/>
        </p:spPr>
        <p:txBody>
          <a:bodyPr wrap="square" rtlCol="0">
            <a:spAutoFit/>
          </a:bodyPr>
          <a:lstStyle/>
          <a:p>
            <a:r>
              <a:rPr lang="en-US" sz="4000" dirty="0" smtClean="0"/>
              <a:t>Problem 2: Not task-focused</a:t>
            </a:r>
            <a:endParaRPr lang="en-US" sz="4000" dirty="0"/>
          </a:p>
        </p:txBody>
      </p:sp>
    </p:spTree>
    <p:extLst>
      <p:ext uri="{BB962C8B-B14F-4D97-AF65-F5344CB8AC3E}">
        <p14:creationId xmlns:p14="http://schemas.microsoft.com/office/powerpoint/2010/main" val="12178969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rs_bub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112000"/>
          </a:xfrm>
          <a:prstGeom prst="rect">
            <a:avLst/>
          </a:prstGeom>
        </p:spPr>
      </p:pic>
      <p:sp>
        <p:nvSpPr>
          <p:cNvPr id="2" name="Title 1"/>
          <p:cNvSpPr>
            <a:spLocks noGrp="1"/>
          </p:cNvSpPr>
          <p:nvPr>
            <p:ph type="title"/>
          </p:nvPr>
        </p:nvSpPr>
        <p:spPr>
          <a:xfrm>
            <a:off x="1574800" y="1498600"/>
            <a:ext cx="8229600" cy="1143000"/>
          </a:xfrm>
        </p:spPr>
        <p:txBody>
          <a:bodyPr>
            <a:norm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API doc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world</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6625914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575" y="105075"/>
            <a:ext cx="8229600" cy="1143000"/>
          </a:xfrm>
        </p:spPr>
        <p:txBody>
          <a:bodyPr>
            <a:normAutofit/>
          </a:bodyPr>
          <a:lstStyle/>
          <a:p>
            <a:r>
              <a:rPr lang="en-US" dirty="0" smtClean="0"/>
              <a:t>Problem 3: Lack of ownership</a:t>
            </a:r>
            <a:endParaRPr lang="en-US" dirty="0"/>
          </a:p>
        </p:txBody>
      </p:sp>
      <p:grpSp>
        <p:nvGrpSpPr>
          <p:cNvPr id="10" name="Group 9"/>
          <p:cNvGrpSpPr/>
          <p:nvPr/>
        </p:nvGrpSpPr>
        <p:grpSpPr>
          <a:xfrm>
            <a:off x="0" y="1227437"/>
            <a:ext cx="7286625" cy="5440063"/>
            <a:chOff x="457200" y="1417937"/>
            <a:chExt cx="7286625" cy="5440063"/>
          </a:xfrm>
        </p:grpSpPr>
        <p:pic>
          <p:nvPicPr>
            <p:cNvPr id="4" name="Picture 3" descr="stray_d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17937"/>
              <a:ext cx="7286625" cy="5440063"/>
            </a:xfrm>
            <a:prstGeom prst="rect">
              <a:avLst/>
            </a:prstGeom>
          </p:spPr>
        </p:pic>
        <p:sp>
          <p:nvSpPr>
            <p:cNvPr id="5" name="TextBox 4"/>
            <p:cNvSpPr txBox="1"/>
            <p:nvPr/>
          </p:nvSpPr>
          <p:spPr>
            <a:xfrm>
              <a:off x="2166934" y="4100272"/>
              <a:ext cx="2079625" cy="830997"/>
            </a:xfrm>
            <a:prstGeom prst="rect">
              <a:avLst/>
            </a:prstGeom>
            <a:noFill/>
          </p:spPr>
          <p:txBody>
            <a:bodyPr wrap="square" rtlCol="0">
              <a:spAutoFit/>
            </a:bodyPr>
            <a:lstStyle/>
            <a:p>
              <a:r>
                <a:rPr lang="en-US" sz="2400" b="1" dirty="0" smtClean="0"/>
                <a:t>Auto-doc is a stray dog.</a:t>
              </a:r>
              <a:endParaRPr lang="en-US" sz="2400" b="1" dirty="0"/>
            </a:p>
          </p:txBody>
        </p:sp>
        <p:cxnSp>
          <p:nvCxnSpPr>
            <p:cNvPr id="7" name="Straight Connector 6"/>
            <p:cNvCxnSpPr/>
            <p:nvPr/>
          </p:nvCxnSpPr>
          <p:spPr>
            <a:xfrm flipV="1">
              <a:off x="2825750" y="3667125"/>
              <a:ext cx="952500" cy="433148"/>
            </a:xfrm>
            <a:prstGeom prst="line">
              <a:avLst/>
            </a:prstGeom>
            <a:ln w="28575" cmpd="sng"/>
          </p:spPr>
          <p:style>
            <a:lnRef idx="1">
              <a:schemeClr val="accent3"/>
            </a:lnRef>
            <a:fillRef idx="0">
              <a:schemeClr val="accent3"/>
            </a:fillRef>
            <a:effectRef idx="0">
              <a:schemeClr val="accent3"/>
            </a:effectRef>
            <a:fontRef idx="minor">
              <a:schemeClr val="tx1"/>
            </a:fontRef>
          </p:style>
        </p:cxnSp>
      </p:grpSp>
      <p:sp>
        <p:nvSpPr>
          <p:cNvPr id="9" name="TextBox 8"/>
          <p:cNvSpPr txBox="1"/>
          <p:nvPr/>
        </p:nvSpPr>
        <p:spPr>
          <a:xfrm>
            <a:off x="5794376" y="1248075"/>
            <a:ext cx="2952749" cy="489364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tx1">
                    <a:lumMod val="65000"/>
                    <a:lumOff val="35000"/>
                  </a:schemeClr>
                </a:solidFill>
              </a:rPr>
              <a:t>Auto-doc is owned like a stray dog </a:t>
            </a:r>
            <a:r>
              <a:rPr lang="en-US" sz="2400" dirty="0" smtClean="0">
                <a:solidFill>
                  <a:schemeClr val="tx1">
                    <a:lumMod val="65000"/>
                    <a:lumOff val="35000"/>
                  </a:schemeClr>
                </a:solidFill>
              </a:rPr>
              <a:t>or wiki </a:t>
            </a:r>
            <a:r>
              <a:rPr lang="en-US" sz="2400" dirty="0" smtClean="0">
                <a:solidFill>
                  <a:schemeClr val="tx1">
                    <a:lumMod val="65000"/>
                    <a:lumOff val="35000"/>
                  </a:schemeClr>
                </a:solidFill>
              </a:rPr>
              <a:t>is </a:t>
            </a:r>
            <a:r>
              <a:rPr lang="en-US" sz="2400" dirty="0" smtClean="0">
                <a:solidFill>
                  <a:schemeClr val="tx1">
                    <a:lumMod val="65000"/>
                    <a:lumOff val="35000"/>
                  </a:schemeClr>
                </a:solidFill>
              </a:rPr>
              <a:t>owned. Someone </a:t>
            </a:r>
            <a:r>
              <a:rPr lang="en-US" sz="2400" dirty="0" smtClean="0">
                <a:solidFill>
                  <a:schemeClr val="tx1">
                    <a:lumMod val="65000"/>
                    <a:lumOff val="35000"/>
                  </a:schemeClr>
                </a:solidFill>
              </a:rPr>
              <a:t>may contribute some food or a page without care for the whole. Usually there isn’t a developer overseeing all the doc. Tech writers feel less responsible when auto-doc is a separate from their output.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6487984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etty_doc_separ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96718"/>
            <a:ext cx="7858125" cy="5421432"/>
          </a:xfrm>
          <a:prstGeom prst="rect">
            <a:avLst/>
          </a:prstGeom>
        </p:spPr>
      </p:pic>
      <p:sp>
        <p:nvSpPr>
          <p:cNvPr id="2" name="Title 1"/>
          <p:cNvSpPr>
            <a:spLocks noGrp="1"/>
          </p:cNvSpPr>
          <p:nvPr>
            <p:ph type="title"/>
          </p:nvPr>
        </p:nvSpPr>
        <p:spPr/>
        <p:txBody>
          <a:bodyPr>
            <a:normAutofit/>
          </a:bodyPr>
          <a:lstStyle/>
          <a:p>
            <a:r>
              <a:rPr lang="en-US" dirty="0" smtClean="0"/>
              <a:t>Problem 4: Doesn’t integrate</a:t>
            </a:r>
            <a:endParaRPr lang="en-US" dirty="0"/>
          </a:p>
        </p:txBody>
      </p:sp>
      <p:sp>
        <p:nvSpPr>
          <p:cNvPr id="7" name="TextBox 6"/>
          <p:cNvSpPr txBox="1"/>
          <p:nvPr/>
        </p:nvSpPr>
        <p:spPr>
          <a:xfrm>
            <a:off x="5937250" y="1752900"/>
            <a:ext cx="2936875"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tx1">
                    <a:lumMod val="65000"/>
                    <a:lumOff val="35000"/>
                  </a:schemeClr>
                </a:solidFill>
              </a:rPr>
              <a:t>Auto-doc doesn’t integrate directly into a website except as a link from your other web pages. Like a HAT-produced </a:t>
            </a:r>
            <a:r>
              <a:rPr lang="en-US" sz="2400" dirty="0" err="1" smtClean="0">
                <a:solidFill>
                  <a:schemeClr val="tx1">
                    <a:lumMod val="65000"/>
                    <a:lumOff val="35000"/>
                  </a:schemeClr>
                </a:solidFill>
              </a:rPr>
              <a:t>webhelp</a:t>
            </a:r>
            <a:r>
              <a:rPr lang="en-US" sz="2400" dirty="0" smtClean="0">
                <a:solidFill>
                  <a:schemeClr val="tx1">
                    <a:lumMod val="65000"/>
                    <a:lumOff val="35000"/>
                  </a:schemeClr>
                </a:solidFill>
              </a:rPr>
              <a:t> file, the auto-doc is its own little website.</a:t>
            </a:r>
            <a:endParaRPr lang="en-US" sz="2400" dirty="0">
              <a:solidFill>
                <a:schemeClr val="tx1">
                  <a:lumMod val="65000"/>
                  <a:lumOff val="35000"/>
                </a:schemeClr>
              </a:solidFill>
            </a:endParaRPr>
          </a:p>
        </p:txBody>
      </p:sp>
      <p:cxnSp>
        <p:nvCxnSpPr>
          <p:cNvPr id="5" name="Straight Connector 4"/>
          <p:cNvCxnSpPr/>
          <p:nvPr/>
        </p:nvCxnSpPr>
        <p:spPr>
          <a:xfrm flipH="1">
            <a:off x="5095875" y="2476500"/>
            <a:ext cx="971550" cy="142875"/>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9310333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Problem 5: Gives illusion of real doc</a:t>
            </a:r>
            <a:endParaRPr lang="en-US" dirty="0"/>
          </a:p>
        </p:txBody>
      </p:sp>
      <p:pic>
        <p:nvPicPr>
          <p:cNvPr id="6" name="Picture 5" descr="false_fro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6" y="1597325"/>
            <a:ext cx="5365749" cy="3578913"/>
          </a:xfrm>
          <a:prstGeom prst="rect">
            <a:avLst/>
          </a:prstGeom>
        </p:spPr>
      </p:pic>
      <p:sp>
        <p:nvSpPr>
          <p:cNvPr id="7" name="TextBox 6"/>
          <p:cNvSpPr txBox="1"/>
          <p:nvPr/>
        </p:nvSpPr>
        <p:spPr>
          <a:xfrm>
            <a:off x="4714876" y="1597325"/>
            <a:ext cx="4159250" cy="489364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 auto</a:t>
            </a:r>
            <a:r>
              <a:rPr lang="en-US" sz="2400" dirty="0"/>
              <a:t>-generated documentation is worse than useless: it lets maintainers fool themselves into thinking they have documentation, thus putting off actually writing good reference by hand. If you don’t have documentation just admit to it. Maybe a volunteer will offer to write some! But don’t lie and give me that auto-documentation </a:t>
            </a:r>
            <a:r>
              <a:rPr lang="en-US" sz="2400" dirty="0" smtClean="0"/>
              <a:t>crap”. – </a:t>
            </a:r>
            <a:r>
              <a:rPr lang="en-US" sz="2400" dirty="0" smtClean="0">
                <a:hlinkClick r:id="rId4" action="ppaction://hlinkfile"/>
              </a:rPr>
              <a:t>Jacob Kaplan Moss</a:t>
            </a:r>
            <a:endParaRPr lang="en-US" sz="2400" dirty="0"/>
          </a:p>
        </p:txBody>
      </p:sp>
      <p:cxnSp>
        <p:nvCxnSpPr>
          <p:cNvPr id="9" name="Straight Connector 8"/>
          <p:cNvCxnSpPr/>
          <p:nvPr/>
        </p:nvCxnSpPr>
        <p:spPr>
          <a:xfrm flipV="1">
            <a:off x="1524000" y="4302125"/>
            <a:ext cx="396875" cy="1381125"/>
          </a:xfrm>
          <a:prstGeom prst="line">
            <a:avLst/>
          </a:prstGeom>
        </p:spPr>
        <p:style>
          <a:lnRef idx="2">
            <a:schemeClr val="accent3"/>
          </a:lnRef>
          <a:fillRef idx="0">
            <a:schemeClr val="accent3"/>
          </a:fillRef>
          <a:effectRef idx="1">
            <a:schemeClr val="accent3"/>
          </a:effectRef>
          <a:fontRef idx="minor">
            <a:schemeClr val="tx1"/>
          </a:fontRef>
        </p:style>
      </p:cxnSp>
      <p:sp>
        <p:nvSpPr>
          <p:cNvPr id="10" name="TextBox 9"/>
          <p:cNvSpPr txBox="1"/>
          <p:nvPr/>
        </p:nvSpPr>
        <p:spPr>
          <a:xfrm>
            <a:off x="669921" y="5823376"/>
            <a:ext cx="2079625" cy="830997"/>
          </a:xfrm>
          <a:prstGeom prst="rect">
            <a:avLst/>
          </a:prstGeom>
          <a:noFill/>
        </p:spPr>
        <p:txBody>
          <a:bodyPr wrap="square" rtlCol="0">
            <a:spAutoFit/>
          </a:bodyPr>
          <a:lstStyle/>
          <a:p>
            <a:r>
              <a:rPr lang="en-US" sz="2400" b="1" dirty="0" smtClean="0"/>
              <a:t>Looks real but isn’t.</a:t>
            </a:r>
            <a:endParaRPr lang="en-US" sz="2400" b="1" dirty="0"/>
          </a:p>
        </p:txBody>
      </p:sp>
    </p:spTree>
    <p:extLst>
      <p:ext uri="{BB962C8B-B14F-4D97-AF65-F5344CB8AC3E}">
        <p14:creationId xmlns:p14="http://schemas.microsoft.com/office/powerpoint/2010/main" val="19669804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ger_ques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31825" y="719137"/>
            <a:ext cx="3400425" cy="3106737"/>
          </a:xfrm>
        </p:spPr>
        <p:style>
          <a:lnRef idx="2">
            <a:schemeClr val="accent3"/>
          </a:lnRef>
          <a:fillRef idx="1">
            <a:schemeClr val="lt1"/>
          </a:fillRef>
          <a:effectRef idx="0">
            <a:schemeClr val="accent3"/>
          </a:effectRef>
          <a:fontRef idx="minor">
            <a:schemeClr val="dk1"/>
          </a:fontRef>
        </p:style>
        <p:txBody>
          <a:bodyPr>
            <a:noAutofit/>
          </a:bodyPr>
          <a:lstStyle/>
          <a:p>
            <a:r>
              <a:rPr lang="en-US" sz="3200" dirty="0" smtClean="0"/>
              <a:t>Question: Would merging auto-doc with regular doc help solve integration and ownership issues?</a:t>
            </a:r>
            <a:endParaRPr lang="en-US" sz="3200" dirty="0"/>
          </a:p>
        </p:txBody>
      </p:sp>
    </p:spTree>
    <p:extLst>
      <p:ext uri="{BB962C8B-B14F-4D97-AF65-F5344CB8AC3E}">
        <p14:creationId xmlns:p14="http://schemas.microsoft.com/office/powerpoint/2010/main" val="24025106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Merge option 1: Leverage DITA to pull source doc into tech </a:t>
            </a:r>
            <a:r>
              <a:rPr lang="en-US" dirty="0" err="1" smtClean="0"/>
              <a:t>comm</a:t>
            </a:r>
            <a:r>
              <a:rPr lang="en-US" dirty="0" smtClean="0"/>
              <a:t> tools</a:t>
            </a:r>
            <a:endParaRPr lang="en-US" dirty="0"/>
          </a:p>
        </p:txBody>
      </p:sp>
      <p:sp>
        <p:nvSpPr>
          <p:cNvPr id="5" name="Rectangle 4"/>
          <p:cNvSpPr/>
          <p:nvPr/>
        </p:nvSpPr>
        <p:spPr>
          <a:xfrm>
            <a:off x="5707062" y="1587500"/>
            <a:ext cx="3294064" cy="51435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smtClean="0"/>
              <a:t>You run the </a:t>
            </a:r>
            <a:r>
              <a:rPr lang="en-US" sz="2800" dirty="0" err="1" smtClean="0"/>
              <a:t>Docfacto</a:t>
            </a:r>
            <a:r>
              <a:rPr lang="en-US" sz="2800" dirty="0" smtClean="0"/>
              <a:t> DITA </a:t>
            </a:r>
            <a:r>
              <a:rPr lang="en-US" sz="2800" dirty="0" err="1" smtClean="0"/>
              <a:t>doclet</a:t>
            </a:r>
            <a:r>
              <a:rPr lang="en-US" sz="2800" dirty="0" smtClean="0"/>
              <a:t> </a:t>
            </a:r>
            <a:r>
              <a:rPr lang="en-US" sz="2800" dirty="0"/>
              <a:t>inside Eclipse just like </a:t>
            </a:r>
            <a:r>
              <a:rPr lang="en-US" sz="2800" dirty="0" err="1" smtClean="0"/>
              <a:t>Javadoc</a:t>
            </a:r>
            <a:r>
              <a:rPr lang="en-US" sz="2800" dirty="0" smtClean="0"/>
              <a:t>, </a:t>
            </a:r>
            <a:r>
              <a:rPr lang="en-US" sz="2800" dirty="0"/>
              <a:t>but </a:t>
            </a:r>
            <a:r>
              <a:rPr lang="en-US" sz="2800" dirty="0" smtClean="0"/>
              <a:t>you select </a:t>
            </a:r>
            <a:r>
              <a:rPr lang="en-US" sz="2800" dirty="0"/>
              <a:t>a custom DITA </a:t>
            </a:r>
            <a:r>
              <a:rPr lang="en-US" sz="2800" dirty="0" err="1"/>
              <a:t>Doclet</a:t>
            </a:r>
            <a:r>
              <a:rPr lang="en-US" sz="2800" dirty="0"/>
              <a:t>. Files get converted to reference topic types</a:t>
            </a:r>
            <a:r>
              <a:rPr lang="en-US" sz="2800" dirty="0" smtClean="0"/>
              <a:t>. With </a:t>
            </a:r>
            <a:r>
              <a:rPr lang="en-US" sz="2800" dirty="0" err="1" smtClean="0"/>
              <a:t>Docfacto</a:t>
            </a:r>
            <a:r>
              <a:rPr lang="en-US" sz="2800" dirty="0" smtClean="0"/>
              <a:t> Links, you can add links to and from in-source files.</a:t>
            </a:r>
            <a:endParaRPr lang="en-US" sz="2800" dirty="0"/>
          </a:p>
        </p:txBody>
      </p:sp>
      <p:pic>
        <p:nvPicPr>
          <p:cNvPr id="6" name="Picture 5" descr="docfac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87500"/>
            <a:ext cx="5055577" cy="3651250"/>
          </a:xfrm>
          <a:prstGeom prst="rect">
            <a:avLst/>
          </a:prstGeom>
        </p:spPr>
      </p:pic>
    </p:spTree>
    <p:extLst>
      <p:ext uri="{BB962C8B-B14F-4D97-AF65-F5344CB8AC3E}">
        <p14:creationId xmlns:p14="http://schemas.microsoft.com/office/powerpoint/2010/main" val="3952234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Merge option 2: Abandon tech </a:t>
            </a:r>
            <a:r>
              <a:rPr lang="en-US" dirty="0" err="1" smtClean="0"/>
              <a:t>comm</a:t>
            </a:r>
            <a:r>
              <a:rPr lang="en-US" dirty="0" smtClean="0"/>
              <a:t> tools for </a:t>
            </a:r>
            <a:r>
              <a:rPr lang="en-US" dirty="0" err="1" smtClean="0"/>
              <a:t>dev</a:t>
            </a:r>
            <a:r>
              <a:rPr lang="en-US" dirty="0" smtClean="0"/>
              <a:t> tools that use markdown</a:t>
            </a:r>
            <a:endParaRPr lang="en-US" dirty="0"/>
          </a:p>
        </p:txBody>
      </p:sp>
      <p:pic>
        <p:nvPicPr>
          <p:cNvPr id="3" name="Picture 2" descr="markdow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417638"/>
            <a:ext cx="4901216" cy="5262553"/>
          </a:xfrm>
          <a:prstGeom prst="rect">
            <a:avLst/>
          </a:prstGeom>
        </p:spPr>
      </p:pic>
    </p:spTree>
    <p:extLst>
      <p:ext uri="{BB962C8B-B14F-4D97-AF65-F5344CB8AC3E}">
        <p14:creationId xmlns:p14="http://schemas.microsoft.com/office/powerpoint/2010/main" val="35863735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linkedin_schwart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0"/>
            <a:ext cx="8739188" cy="6858000"/>
          </a:xfrm>
          <a:prstGeom prst="rect">
            <a:avLst/>
          </a:prstGeom>
        </p:spPr>
      </p:pic>
      <p:sp>
        <p:nvSpPr>
          <p:cNvPr id="4" name="TextBox 3"/>
          <p:cNvSpPr txBox="1"/>
          <p:nvPr/>
        </p:nvSpPr>
        <p:spPr>
          <a:xfrm>
            <a:off x="2667000" y="2000250"/>
            <a:ext cx="5826125"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 It </a:t>
            </a:r>
            <a:r>
              <a:rPr lang="en-US" sz="2400" dirty="0"/>
              <a:t>reminds me of back in the day when I was a photographer. So many of my colleagues were wrapped up in the technology, they forgot the original purpose was to create a photograph. Same with document generators. We are debating whether it's better to generate docs from source comments than an alternative. My point is that this debate is a red herring. It's not where you put the information, it's the quality of the information</a:t>
            </a:r>
            <a:r>
              <a:rPr lang="en-US" sz="2400" dirty="0" smtClean="0"/>
              <a:t>.”</a:t>
            </a:r>
            <a:br>
              <a:rPr lang="en-US" sz="2400" dirty="0" smtClean="0"/>
            </a:br>
            <a:r>
              <a:rPr lang="en-US" sz="2400" dirty="0" smtClean="0"/>
              <a:t> – Doug Schwartz</a:t>
            </a:r>
            <a:endParaRPr lang="en-US" sz="2400" dirty="0"/>
          </a:p>
        </p:txBody>
      </p:sp>
      <p:cxnSp>
        <p:nvCxnSpPr>
          <p:cNvPr id="6" name="Straight Connector 5"/>
          <p:cNvCxnSpPr/>
          <p:nvPr/>
        </p:nvCxnSpPr>
        <p:spPr>
          <a:xfrm flipH="1">
            <a:off x="2143125" y="2444750"/>
            <a:ext cx="396875" cy="2428875"/>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591018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REST API Docs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57591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lickr_exa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86" y="2269470"/>
            <a:ext cx="9144000" cy="4728702"/>
          </a:xfrm>
          <a:prstGeom prst="rect">
            <a:avLst/>
          </a:prstGeom>
        </p:spPr>
      </p:pic>
      <p:sp>
        <p:nvSpPr>
          <p:cNvPr id="2" name="Title 1"/>
          <p:cNvSpPr>
            <a:spLocks noGrp="1"/>
          </p:cNvSpPr>
          <p:nvPr>
            <p:ph type="title"/>
          </p:nvPr>
        </p:nvSpPr>
        <p:spPr/>
        <p:txBody>
          <a:bodyPr/>
          <a:lstStyle/>
          <a:p>
            <a:r>
              <a:rPr lang="en-US" dirty="0" smtClean="0"/>
              <a:t>REST API basics</a:t>
            </a:r>
            <a:endParaRPr lang="en-US" dirty="0"/>
          </a:p>
        </p:txBody>
      </p:sp>
      <p:sp>
        <p:nvSpPr>
          <p:cNvPr id="3" name="Content Placeholder 2"/>
          <p:cNvSpPr>
            <a:spLocks noGrp="1"/>
          </p:cNvSpPr>
          <p:nvPr>
            <p:ph idx="1"/>
          </p:nvPr>
        </p:nvSpPr>
        <p:spPr/>
        <p:txBody>
          <a:bodyPr/>
          <a:lstStyle/>
          <a:p>
            <a:pPr marL="0" indent="0">
              <a:buNone/>
            </a:pPr>
            <a:r>
              <a:rPr lang="en-US" dirty="0" smtClean="0"/>
              <a:t>URLs requests return specific data</a:t>
            </a:r>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p:txBody>
      </p:sp>
      <p:sp>
        <p:nvSpPr>
          <p:cNvPr id="5" name="TextBox 4"/>
          <p:cNvSpPr txBox="1"/>
          <p:nvPr/>
        </p:nvSpPr>
        <p:spPr>
          <a:xfrm>
            <a:off x="6905625" y="1484640"/>
            <a:ext cx="2365375" cy="523220"/>
          </a:xfrm>
          <a:prstGeom prst="rect">
            <a:avLst/>
          </a:prstGeom>
          <a:noFill/>
        </p:spPr>
        <p:txBody>
          <a:bodyPr wrap="square" rtlCol="0">
            <a:spAutoFit/>
          </a:bodyPr>
          <a:lstStyle/>
          <a:p>
            <a:r>
              <a:rPr lang="en-US" sz="2800" b="1" dirty="0" smtClean="0"/>
              <a:t>HTTP Request</a:t>
            </a:r>
            <a:endParaRPr lang="en-US" sz="2800" b="1" dirty="0"/>
          </a:p>
        </p:txBody>
      </p:sp>
      <p:sp>
        <p:nvSpPr>
          <p:cNvPr id="6" name="TextBox 5"/>
          <p:cNvSpPr txBox="1"/>
          <p:nvPr/>
        </p:nvSpPr>
        <p:spPr>
          <a:xfrm rot="16200000">
            <a:off x="-704849" y="5010150"/>
            <a:ext cx="1974850" cy="523220"/>
          </a:xfrm>
          <a:prstGeom prst="rect">
            <a:avLst/>
          </a:prstGeom>
          <a:noFill/>
        </p:spPr>
        <p:txBody>
          <a:bodyPr wrap="square" rtlCol="0">
            <a:spAutoFit/>
          </a:bodyPr>
          <a:lstStyle/>
          <a:p>
            <a:r>
              <a:rPr lang="en-US" sz="2800" b="1" dirty="0" smtClean="0"/>
              <a:t>Response</a:t>
            </a:r>
            <a:endParaRPr lang="en-US" sz="2800" b="1" dirty="0"/>
          </a:p>
        </p:txBody>
      </p:sp>
      <p:cxnSp>
        <p:nvCxnSpPr>
          <p:cNvPr id="8" name="Straight Connector 7"/>
          <p:cNvCxnSpPr/>
          <p:nvPr/>
        </p:nvCxnSpPr>
        <p:spPr>
          <a:xfrm flipH="1">
            <a:off x="6389687" y="2007860"/>
            <a:ext cx="1031875" cy="334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6" idx="2"/>
          </p:cNvCxnSpPr>
          <p:nvPr/>
        </p:nvCxnSpPr>
        <p:spPr>
          <a:xfrm flipV="1">
            <a:off x="544186" y="4968875"/>
            <a:ext cx="360689" cy="30288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9887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Responses in JSON or XML</a:t>
            </a:r>
            <a:endParaRPr lang="en-US" dirty="0"/>
          </a:p>
        </p:txBody>
      </p:sp>
      <p:pic>
        <p:nvPicPr>
          <p:cNvPr id="4" name="Picture 3" descr="flickr_json.png"/>
          <p:cNvPicPr>
            <a:picLocks noChangeAspect="1"/>
          </p:cNvPicPr>
          <p:nvPr/>
        </p:nvPicPr>
        <p:blipFill rotWithShape="1">
          <a:blip r:embed="rId3">
            <a:extLst>
              <a:ext uri="{28A0092B-C50C-407E-A947-70E740481C1C}">
                <a14:useLocalDpi xmlns:a14="http://schemas.microsoft.com/office/drawing/2010/main" val="0"/>
              </a:ext>
            </a:extLst>
          </a:blip>
          <a:srcRect r="10070" b="4264"/>
          <a:stretch/>
        </p:blipFill>
        <p:spPr>
          <a:xfrm>
            <a:off x="920751" y="1417638"/>
            <a:ext cx="8223250" cy="4598987"/>
          </a:xfrm>
          <a:prstGeom prst="rect">
            <a:avLst/>
          </a:prstGeom>
        </p:spPr>
      </p:pic>
      <p:sp>
        <p:nvSpPr>
          <p:cNvPr id="5" name="TextBox 4"/>
          <p:cNvSpPr txBox="1"/>
          <p:nvPr/>
        </p:nvSpPr>
        <p:spPr>
          <a:xfrm>
            <a:off x="6778625" y="3072140"/>
            <a:ext cx="2365375" cy="954107"/>
          </a:xfrm>
          <a:prstGeom prst="rect">
            <a:avLst/>
          </a:prstGeom>
          <a:solidFill>
            <a:schemeClr val="bg1">
              <a:alpha val="57000"/>
            </a:schemeClr>
          </a:solidFill>
        </p:spPr>
        <p:txBody>
          <a:bodyPr wrap="square" rtlCol="0">
            <a:spAutoFit/>
          </a:bodyPr>
          <a:lstStyle/>
          <a:p>
            <a:r>
              <a:rPr lang="en-US" sz="2800" b="1" dirty="0" smtClean="0"/>
              <a:t>Configuration parameters</a:t>
            </a:r>
            <a:endParaRPr lang="en-US" sz="2800" b="1" dirty="0"/>
          </a:p>
        </p:txBody>
      </p:sp>
      <p:sp>
        <p:nvSpPr>
          <p:cNvPr id="6" name="TextBox 5"/>
          <p:cNvSpPr txBox="1"/>
          <p:nvPr/>
        </p:nvSpPr>
        <p:spPr>
          <a:xfrm rot="16200000">
            <a:off x="-1727829" y="3987170"/>
            <a:ext cx="4020811" cy="523220"/>
          </a:xfrm>
          <a:prstGeom prst="rect">
            <a:avLst/>
          </a:prstGeom>
          <a:noFill/>
        </p:spPr>
        <p:txBody>
          <a:bodyPr wrap="square" rtlCol="0">
            <a:spAutoFit/>
          </a:bodyPr>
          <a:lstStyle/>
          <a:p>
            <a:r>
              <a:rPr lang="en-US" sz="2800" b="1" dirty="0" smtClean="0"/>
              <a:t>Response in JSON format</a:t>
            </a:r>
            <a:endParaRPr lang="en-US" sz="2800" b="1" dirty="0"/>
          </a:p>
        </p:txBody>
      </p:sp>
      <p:cxnSp>
        <p:nvCxnSpPr>
          <p:cNvPr id="7" name="Straight Connector 6"/>
          <p:cNvCxnSpPr/>
          <p:nvPr/>
        </p:nvCxnSpPr>
        <p:spPr>
          <a:xfrm>
            <a:off x="6889750" y="1682750"/>
            <a:ext cx="889000" cy="13893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6" idx="2"/>
          </p:cNvCxnSpPr>
          <p:nvPr/>
        </p:nvCxnSpPr>
        <p:spPr>
          <a:xfrm>
            <a:off x="544187" y="4248780"/>
            <a:ext cx="360688" cy="72009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44092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2133600" cy="1981200"/>
          </a:xfrm>
        </p:spPr>
        <p:txBody>
          <a:bodyPr>
            <a:normAutofit fontScale="90000"/>
          </a:bodyPr>
          <a:lstStyle/>
          <a:p>
            <a:r>
              <a:rPr lang="en-US" dirty="0" smtClean="0"/>
              <a:t>More info needed</a:t>
            </a:r>
            <a:endParaRPr lang="en-US" dirty="0"/>
          </a:p>
        </p:txBody>
      </p:sp>
      <p:pic>
        <p:nvPicPr>
          <p:cNvPr id="6" name="Picture 5" descr="interc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0"/>
            <a:ext cx="7010400" cy="7193678"/>
          </a:xfrm>
          <a:prstGeom prst="rect">
            <a:avLst/>
          </a:prstGeom>
        </p:spPr>
      </p:pic>
    </p:spTree>
    <p:extLst>
      <p:ext uri="{BB962C8B-B14F-4D97-AF65-F5344CB8AC3E}">
        <p14:creationId xmlns:p14="http://schemas.microsoft.com/office/powerpoint/2010/main" val="3268041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lout_example.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l="-28849" r="-28849"/>
          <a:stretch>
            <a:fillRect/>
          </a:stretch>
        </p:blipFill>
        <p:spPr>
          <a:xfrm>
            <a:off x="-2093135" y="6351"/>
            <a:ext cx="11967385" cy="6581774"/>
          </a:xfrm>
        </p:spPr>
      </p:pic>
      <p:sp>
        <p:nvSpPr>
          <p:cNvPr id="2" name="Title 1"/>
          <p:cNvSpPr>
            <a:spLocks noGrp="1"/>
          </p:cNvSpPr>
          <p:nvPr>
            <p:ph type="title"/>
          </p:nvPr>
        </p:nvSpPr>
        <p:spPr>
          <a:xfrm rot="1665704">
            <a:off x="5071778" y="982527"/>
            <a:ext cx="4434044" cy="1143000"/>
          </a:xfrm>
        </p:spPr>
        <p:txBody>
          <a:bodyPr/>
          <a:lstStyle/>
          <a:p>
            <a:r>
              <a:rPr lang="en-US" dirty="0" err="1" smtClean="0"/>
              <a:t>Klout</a:t>
            </a:r>
            <a:r>
              <a:rPr lang="en-US" dirty="0" smtClean="0"/>
              <a:t> Example</a:t>
            </a:r>
            <a:endParaRPr lang="en-US" dirty="0"/>
          </a:p>
        </p:txBody>
      </p:sp>
      <p:sp>
        <p:nvSpPr>
          <p:cNvPr id="5" name="Line Callout 1 4"/>
          <p:cNvSpPr/>
          <p:nvPr/>
        </p:nvSpPr>
        <p:spPr>
          <a:xfrm>
            <a:off x="3362146" y="3619500"/>
            <a:ext cx="1508126" cy="612648"/>
          </a:xfrm>
          <a:prstGeom prst="borderCallout1">
            <a:avLst>
              <a:gd name="adj1" fmla="val 18750"/>
              <a:gd name="adj2" fmla="val -8333"/>
              <a:gd name="adj3" fmla="val -37790"/>
              <a:gd name="adj4" fmla="val -604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Response</a:t>
            </a:r>
            <a:endParaRPr lang="en-US" sz="2400" b="1" dirty="0"/>
          </a:p>
        </p:txBody>
      </p:sp>
      <p:sp>
        <p:nvSpPr>
          <p:cNvPr id="6" name="Line Callout 1 5"/>
          <p:cNvSpPr/>
          <p:nvPr/>
        </p:nvSpPr>
        <p:spPr>
          <a:xfrm>
            <a:off x="4521021" y="2633726"/>
            <a:ext cx="1508126" cy="612648"/>
          </a:xfrm>
          <a:prstGeom prst="borderCallout1">
            <a:avLst>
              <a:gd name="adj1" fmla="val 18750"/>
              <a:gd name="adj2" fmla="val -8333"/>
              <a:gd name="adj3" fmla="val -89614"/>
              <a:gd name="adj4" fmla="val -5307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Request</a:t>
            </a:r>
            <a:endParaRPr lang="en-US" sz="2400" b="1" dirty="0"/>
          </a:p>
        </p:txBody>
      </p:sp>
      <p:sp>
        <p:nvSpPr>
          <p:cNvPr id="8" name="TextBox 7"/>
          <p:cNvSpPr txBox="1"/>
          <p:nvPr/>
        </p:nvSpPr>
        <p:spPr>
          <a:xfrm>
            <a:off x="6191250" y="5387797"/>
            <a:ext cx="2635250"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This kind of tutorial lives outside the reference docs.</a:t>
            </a:r>
            <a:endParaRPr lang="en-US" sz="2400" dirty="0"/>
          </a:p>
        </p:txBody>
      </p:sp>
    </p:spTree>
    <p:extLst>
      <p:ext uri="{BB962C8B-B14F-4D97-AF65-F5344CB8AC3E}">
        <p14:creationId xmlns:p14="http://schemas.microsoft.com/office/powerpoint/2010/main" val="39428062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cURL</a:t>
            </a:r>
            <a:r>
              <a:rPr lang="en-US" dirty="0" smtClean="0"/>
              <a:t> calls</a:t>
            </a:r>
            <a:endParaRPr lang="en-US" dirty="0"/>
          </a:p>
        </p:txBody>
      </p:sp>
      <p:sp>
        <p:nvSpPr>
          <p:cNvPr id="3" name="Content Placeholder 2"/>
          <p:cNvSpPr>
            <a:spLocks noGrp="1"/>
          </p:cNvSpPr>
          <p:nvPr>
            <p:ph idx="1"/>
          </p:nvPr>
        </p:nvSpPr>
        <p:spPr/>
        <p:txBody>
          <a:bodyPr/>
          <a:lstStyle/>
          <a:p>
            <a:pPr marL="0" indent="0">
              <a:buNone/>
            </a:pPr>
            <a:r>
              <a:rPr lang="en-US" dirty="0" smtClean="0"/>
              <a:t>HTTP requests are often demonstrated through </a:t>
            </a:r>
            <a:r>
              <a:rPr lang="en-US" dirty="0" err="1" smtClean="0"/>
              <a:t>cURL</a:t>
            </a:r>
            <a:r>
              <a:rPr lang="en-US" dirty="0" smtClean="0"/>
              <a:t> calls, with different HTTP methods:</a:t>
            </a:r>
          </a:p>
          <a:p>
            <a:pPr marL="0" indent="0">
              <a:buNone/>
            </a:pPr>
            <a:endParaRPr lang="en-US" dirty="0"/>
          </a:p>
          <a:p>
            <a:pPr marL="0" indent="0">
              <a:buNone/>
            </a:pPr>
            <a:r>
              <a:rPr lang="en-US" dirty="0" smtClean="0"/>
              <a:t>GET – retrieve</a:t>
            </a:r>
          </a:p>
          <a:p>
            <a:pPr marL="0" indent="0">
              <a:buNone/>
            </a:pPr>
            <a:r>
              <a:rPr lang="en-US" dirty="0" smtClean="0"/>
              <a:t>POST – edit</a:t>
            </a:r>
          </a:p>
          <a:p>
            <a:pPr marL="0" indent="0">
              <a:buNone/>
            </a:pPr>
            <a:r>
              <a:rPr lang="en-US" dirty="0" smtClean="0"/>
              <a:t>PUT – create</a:t>
            </a:r>
          </a:p>
          <a:p>
            <a:pPr marL="0" indent="0">
              <a:buNone/>
            </a:pPr>
            <a:r>
              <a:rPr lang="en-US" dirty="0" smtClean="0"/>
              <a:t>DELETE – remove</a:t>
            </a:r>
            <a:endParaRPr lang="en-US" dirty="0"/>
          </a:p>
        </p:txBody>
      </p:sp>
    </p:spTree>
    <p:extLst>
      <p:ext uri="{BB962C8B-B14F-4D97-AF65-F5344CB8AC3E}">
        <p14:creationId xmlns:p14="http://schemas.microsoft.com/office/powerpoint/2010/main" val="21794640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auto-doc with REST APIs because source language varies so much</a:t>
            </a:r>
            <a:endParaRPr lang="en-US" dirty="0"/>
          </a:p>
        </p:txBody>
      </p:sp>
      <p:sp>
        <p:nvSpPr>
          <p:cNvPr id="4" name="Rectangle 3"/>
          <p:cNvSpPr/>
          <p:nvPr/>
        </p:nvSpPr>
        <p:spPr>
          <a:xfrm>
            <a:off x="793751" y="1800215"/>
            <a:ext cx="7731124"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smtClean="0"/>
              <a:t>“The </a:t>
            </a:r>
            <a:r>
              <a:rPr lang="en-US" sz="2400" dirty="0"/>
              <a:t>beauty of Web APIs is that they can be written in whatever language you like and in whatever manner you like. As long as when an HTTP request comes in, the proper HTTP response goes out, it doesn't matter how it actually happens on the server. But this very flexibility makes automated documentation nearly impossible, since there's no standard mapping between what an API request is and what the code is that generates its response</a:t>
            </a:r>
            <a:r>
              <a:rPr lang="en-US" sz="2400" dirty="0" smtClean="0"/>
              <a:t>.”</a:t>
            </a:r>
          </a:p>
          <a:p>
            <a:r>
              <a:rPr lang="en-US" sz="2400" dirty="0" smtClean="0"/>
              <a:t>-- Kin Lane, </a:t>
            </a:r>
            <a:r>
              <a:rPr lang="en-US" sz="2400" dirty="0" err="1" smtClean="0">
                <a:hlinkClick r:id="rId3"/>
              </a:rPr>
              <a:t>APIevangelist.com</a:t>
            </a:r>
            <a:endParaRPr lang="en-US" sz="2400" dirty="0"/>
          </a:p>
        </p:txBody>
      </p:sp>
    </p:spTree>
    <p:extLst>
      <p:ext uri="{BB962C8B-B14F-4D97-AF65-F5344CB8AC3E}">
        <p14:creationId xmlns:p14="http://schemas.microsoft.com/office/powerpoint/2010/main" val="20788550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REST APIs have some endpoint generator possibilities, with Swagger</a:t>
            </a:r>
            <a:endParaRPr lang="en-US" dirty="0"/>
          </a:p>
        </p:txBody>
      </p:sp>
      <p:pic>
        <p:nvPicPr>
          <p:cNvPr id="6" name="Content Placeholder 3" descr="swagger2.png"/>
          <p:cNvPicPr>
            <a:picLocks noGrp="1" noChangeAspect="1"/>
          </p:cNvPicPr>
          <p:nvPr>
            <p:ph idx="1"/>
          </p:nvPr>
        </p:nvPicPr>
        <p:blipFill>
          <a:blip r:embed="rId3">
            <a:extLst>
              <a:ext uri="{28A0092B-C50C-407E-A947-70E740481C1C}">
                <a14:useLocalDpi xmlns:a14="http://schemas.microsoft.com/office/drawing/2010/main" val="0"/>
              </a:ext>
            </a:extLst>
          </a:blip>
          <a:srcRect t="3873" b="3873"/>
          <a:stretch>
            <a:fillRect/>
          </a:stretch>
        </p:blipFill>
        <p:spPr>
          <a:xfrm>
            <a:off x="457200" y="1600200"/>
            <a:ext cx="8229600" cy="4525963"/>
          </a:xfrm>
          <a:prstGeom prst="rect">
            <a:avLst/>
          </a:prstGeom>
          <a:ln>
            <a:noFill/>
          </a:ln>
          <a:effectLst>
            <a:outerShdw blurRad="292100" dist="139700" dir="2700000" algn="tl" rotWithShape="0">
              <a:srgbClr val="333333">
                <a:alpha val="65000"/>
              </a:srgbClr>
            </a:outerShdw>
          </a:effectLst>
        </p:spPr>
      </p:pic>
      <p:pic>
        <p:nvPicPr>
          <p:cNvPr id="7" name="Content Placeholder 3" descr="swagger1.png"/>
          <p:cNvPicPr>
            <a:picLocks noChangeAspect="1"/>
          </p:cNvPicPr>
          <p:nvPr/>
        </p:nvPicPr>
        <p:blipFill>
          <a:blip r:embed="rId4">
            <a:extLst>
              <a:ext uri="{28A0092B-C50C-407E-A947-70E740481C1C}">
                <a14:useLocalDpi xmlns:a14="http://schemas.microsoft.com/office/drawing/2010/main" val="0"/>
              </a:ext>
            </a:extLst>
          </a:blip>
          <a:srcRect t="323" b="323"/>
          <a:stretch>
            <a:fillRect/>
          </a:stretch>
        </p:blipFill>
        <p:spPr>
          <a:xfrm>
            <a:off x="4580352" y="4310062"/>
            <a:ext cx="4373148" cy="240506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57200" y="5578297"/>
            <a:ext cx="3302000"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Generates an endpoint based on values you enter</a:t>
            </a:r>
            <a:endParaRPr lang="en-US" sz="2400" dirty="0"/>
          </a:p>
        </p:txBody>
      </p:sp>
      <p:cxnSp>
        <p:nvCxnSpPr>
          <p:cNvPr id="10" name="Straight Connector 9"/>
          <p:cNvCxnSpPr/>
          <p:nvPr/>
        </p:nvCxnSpPr>
        <p:spPr>
          <a:xfrm flipV="1">
            <a:off x="1555750" y="3016250"/>
            <a:ext cx="349250" cy="250825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484615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a:t>
            </a:r>
            <a:r>
              <a:rPr lang="en-US" dirty="0" err="1" smtClean="0"/>
              <a:t>Mashery.io</a:t>
            </a:r>
            <a:endParaRPr lang="en-US" dirty="0"/>
          </a:p>
        </p:txBody>
      </p:sp>
      <p:pic>
        <p:nvPicPr>
          <p:cNvPr id="4" name="Picture 3" descr="mashe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25" y="1261087"/>
            <a:ext cx="7667625" cy="4851101"/>
          </a:xfrm>
          <a:prstGeom prst="rect">
            <a:avLst/>
          </a:prstGeom>
        </p:spPr>
      </p:pic>
      <p:sp>
        <p:nvSpPr>
          <p:cNvPr id="5" name="TextBox 4"/>
          <p:cNvSpPr txBox="1"/>
          <p:nvPr/>
        </p:nvSpPr>
        <p:spPr>
          <a:xfrm>
            <a:off x="6245225" y="1876649"/>
            <a:ext cx="244157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This is an API for </a:t>
            </a:r>
            <a:br>
              <a:rPr lang="en-US" sz="2400" dirty="0" smtClean="0"/>
            </a:br>
            <a:r>
              <a:rPr lang="en-US" sz="2400" dirty="0" smtClean="0"/>
              <a:t>USA Today.</a:t>
            </a:r>
            <a:endParaRPr lang="en-US" sz="2400" dirty="0"/>
          </a:p>
        </p:txBody>
      </p:sp>
    </p:spTree>
    <p:extLst>
      <p:ext uri="{BB962C8B-B14F-4D97-AF65-F5344CB8AC3E}">
        <p14:creationId xmlns:p14="http://schemas.microsoft.com/office/powerpoint/2010/main" val="10967551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Mashery</a:t>
            </a:r>
            <a:r>
              <a:rPr lang="en-US" dirty="0" smtClean="0"/>
              <a:t> with </a:t>
            </a:r>
            <a:r>
              <a:rPr lang="en-US" dirty="0" err="1" smtClean="0"/>
              <a:t>Klout</a:t>
            </a:r>
            <a:endParaRPr lang="en-US" dirty="0"/>
          </a:p>
        </p:txBody>
      </p:sp>
      <p:pic>
        <p:nvPicPr>
          <p:cNvPr id="6" name="Picture 5" descr="klout_interactive_conso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1583380"/>
            <a:ext cx="7620000" cy="501844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645275" y="1417638"/>
            <a:ext cx="2200275"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t>Doc becomes </a:t>
            </a:r>
            <a:r>
              <a:rPr lang="en-US" sz="2400" dirty="0" smtClean="0"/>
              <a:t>interactive when you’re signed in.</a:t>
            </a:r>
            <a:endParaRPr lang="en-US" sz="2400" dirty="0"/>
          </a:p>
        </p:txBody>
      </p:sp>
      <p:cxnSp>
        <p:nvCxnSpPr>
          <p:cNvPr id="4" name="Straight Connector 3"/>
          <p:cNvCxnSpPr/>
          <p:nvPr/>
        </p:nvCxnSpPr>
        <p:spPr>
          <a:xfrm flipH="1">
            <a:off x="5826125" y="2095500"/>
            <a:ext cx="819150" cy="1127125"/>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5657324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Miredot</a:t>
            </a:r>
            <a:r>
              <a:rPr lang="en-US" dirty="0" smtClean="0"/>
              <a:t> (auto-doc for Java REST)</a:t>
            </a:r>
            <a:endParaRPr lang="en-US" dirty="0"/>
          </a:p>
        </p:txBody>
      </p:sp>
      <p:pic>
        <p:nvPicPr>
          <p:cNvPr id="4" name="Picture 3" descr="mired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91" y="1417638"/>
            <a:ext cx="8284634" cy="4484119"/>
          </a:xfrm>
          <a:prstGeom prst="rect">
            <a:avLst/>
          </a:prstGeom>
        </p:spPr>
      </p:pic>
      <p:sp>
        <p:nvSpPr>
          <p:cNvPr id="7" name="Line Callout 1 6"/>
          <p:cNvSpPr/>
          <p:nvPr/>
        </p:nvSpPr>
        <p:spPr>
          <a:xfrm>
            <a:off x="3079750" y="4016374"/>
            <a:ext cx="2381250" cy="889001"/>
          </a:xfrm>
          <a:prstGeom prst="borderCallout1">
            <a:avLst>
              <a:gd name="adj1" fmla="val -8864"/>
              <a:gd name="adj2" fmla="val 44333"/>
              <a:gd name="adj3" fmla="val -101690"/>
              <a:gd name="adj4" fmla="val 541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Source code must be Java.</a:t>
            </a:r>
            <a:endParaRPr lang="en-US" sz="2400" b="1" dirty="0"/>
          </a:p>
        </p:txBody>
      </p:sp>
    </p:spTree>
    <p:extLst>
      <p:ext uri="{BB962C8B-B14F-4D97-AF65-F5344CB8AC3E}">
        <p14:creationId xmlns:p14="http://schemas.microsoft.com/office/powerpoint/2010/main" val="2034767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Sample REST API doc sites</a:t>
            </a:r>
            <a:endParaRPr lang="en-US" dirty="0"/>
          </a:p>
        </p:txBody>
      </p:sp>
      <p:pic>
        <p:nvPicPr>
          <p:cNvPr id="4" name="Picture 3" descr="catwoman.jpg"/>
          <p:cNvPicPr>
            <a:picLocks noChangeAspect="1"/>
          </p:cNvPicPr>
          <p:nvPr/>
        </p:nvPicPr>
        <p:blipFill rotWithShape="1">
          <a:blip r:embed="rId3">
            <a:extLst>
              <a:ext uri="{28A0092B-C50C-407E-A947-70E740481C1C}">
                <a14:useLocalDpi xmlns:a14="http://schemas.microsoft.com/office/drawing/2010/main" val="0"/>
              </a:ext>
            </a:extLst>
          </a:blip>
          <a:srcRect r="5477"/>
          <a:stretch/>
        </p:blipFill>
        <p:spPr>
          <a:xfrm>
            <a:off x="2150283" y="1417638"/>
            <a:ext cx="6866717" cy="4841874"/>
          </a:xfrm>
          <a:prstGeom prst="rect">
            <a:avLst/>
          </a:prstGeom>
        </p:spPr>
      </p:pic>
      <p:sp>
        <p:nvSpPr>
          <p:cNvPr id="3" name="Content Placeholder 2"/>
          <p:cNvSpPr>
            <a:spLocks noGrp="1"/>
          </p:cNvSpPr>
          <p:nvPr>
            <p:ph idx="1"/>
          </p:nvPr>
        </p:nvSpPr>
        <p:spPr>
          <a:xfrm>
            <a:off x="457200" y="1600201"/>
            <a:ext cx="2701925" cy="3051174"/>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en-US" sz="2400" dirty="0" smtClean="0"/>
              <a:t>Many </a:t>
            </a:r>
            <a:r>
              <a:rPr lang="en-US" sz="2400" dirty="0" smtClean="0"/>
              <a:t>API doc sites are modern looking and awesome. </a:t>
            </a:r>
            <a:r>
              <a:rPr lang="en-US" sz="2400" b="1" dirty="0" smtClean="0"/>
              <a:t>Remember, the API Doc </a:t>
            </a:r>
            <a:r>
              <a:rPr lang="en-US" sz="2400" b="1" i="1" dirty="0" smtClean="0"/>
              <a:t>is</a:t>
            </a:r>
            <a:r>
              <a:rPr lang="en-US" sz="2400" b="1" dirty="0" smtClean="0"/>
              <a:t> the product interface, so it has to look good.</a:t>
            </a:r>
            <a:endParaRPr lang="en-US" sz="2400" b="1" dirty="0"/>
          </a:p>
        </p:txBody>
      </p:sp>
    </p:spTree>
    <p:extLst>
      <p:ext uri="{BB962C8B-B14F-4D97-AF65-F5344CB8AC3E}">
        <p14:creationId xmlns:p14="http://schemas.microsoft.com/office/powerpoint/2010/main" val="347384534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Programmableweb.com</a:t>
            </a:r>
            <a:r>
              <a:rPr lang="en-US" dirty="0" smtClean="0"/>
              <a:t>: API Directory</a:t>
            </a:r>
            <a:endParaRPr lang="en-US" dirty="0"/>
          </a:p>
        </p:txBody>
      </p:sp>
      <p:pic>
        <p:nvPicPr>
          <p:cNvPr id="4" name="Content Placeholder 3" descr="programmable_web.png"/>
          <p:cNvPicPr>
            <a:picLocks noGrp="1" noChangeAspect="1"/>
          </p:cNvPicPr>
          <p:nvPr>
            <p:ph idx="1"/>
          </p:nvPr>
        </p:nvPicPr>
        <p:blipFill>
          <a:blip r:embed="rId2">
            <a:extLst>
              <a:ext uri="{28A0092B-C50C-407E-A947-70E740481C1C}">
                <a14:useLocalDpi xmlns:a14="http://schemas.microsoft.com/office/drawing/2010/main" val="0"/>
              </a:ext>
            </a:extLst>
          </a:blip>
          <a:srcRect l="901" r="901"/>
          <a:stretch>
            <a:fillRect/>
          </a:stretch>
        </p:blipFill>
        <p:spPr>
          <a:ln>
            <a:solidFill>
              <a:schemeClr val="bg1">
                <a:lumMod val="65000"/>
              </a:schemeClr>
            </a:solidFill>
          </a:ln>
        </p:spPr>
      </p:pic>
      <p:sp>
        <p:nvSpPr>
          <p:cNvPr id="5" name="Line Callout 1 4"/>
          <p:cNvSpPr/>
          <p:nvPr/>
        </p:nvSpPr>
        <p:spPr>
          <a:xfrm>
            <a:off x="5048250" y="1942306"/>
            <a:ext cx="2301874" cy="687388"/>
          </a:xfrm>
          <a:prstGeom prst="borderCallout1">
            <a:avLst>
              <a:gd name="adj1" fmla="val 98218"/>
              <a:gd name="adj2" fmla="val 43017"/>
              <a:gd name="adj3" fmla="val 211129"/>
              <a:gd name="adj4" fmla="val -11761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12,000 + APIs</a:t>
            </a:r>
            <a:endParaRPr lang="en-US" sz="2400" b="1" dirty="0"/>
          </a:p>
        </p:txBody>
      </p:sp>
    </p:spTree>
    <p:extLst>
      <p:ext uri="{BB962C8B-B14F-4D97-AF65-F5344CB8AC3E}">
        <p14:creationId xmlns:p14="http://schemas.microsoft.com/office/powerpoint/2010/main" val="406945307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Constant Contact API</a:t>
            </a:r>
            <a:endParaRPr lang="en-US" dirty="0"/>
          </a:p>
        </p:txBody>
      </p:sp>
      <p:pic>
        <p:nvPicPr>
          <p:cNvPr id="4" name="Content Placeholder 3" descr="constant_contact.png"/>
          <p:cNvPicPr>
            <a:picLocks noGrp="1" noChangeAspect="1"/>
          </p:cNvPicPr>
          <p:nvPr>
            <p:ph idx="1"/>
          </p:nvPr>
        </p:nvPicPr>
        <p:blipFill>
          <a:blip r:embed="rId2">
            <a:extLst>
              <a:ext uri="{28A0092B-C50C-407E-A947-70E740481C1C}">
                <a14:useLocalDpi xmlns:a14="http://schemas.microsoft.com/office/drawing/2010/main" val="0"/>
              </a:ext>
            </a:extLst>
          </a:blip>
          <a:srcRect t="3249" b="3249"/>
          <a:stretch>
            <a:fillRect/>
          </a:stretch>
        </p:blipFill>
        <p:spPr>
          <a:xfrm>
            <a:off x="457200" y="1417638"/>
            <a:ext cx="8229600" cy="4525963"/>
          </a:xfrm>
        </p:spPr>
      </p:pic>
      <p:sp>
        <p:nvSpPr>
          <p:cNvPr id="5" name="Line Callout 1 4"/>
          <p:cNvSpPr/>
          <p:nvPr/>
        </p:nvSpPr>
        <p:spPr>
          <a:xfrm>
            <a:off x="3746499" y="3889373"/>
            <a:ext cx="3254375" cy="1333502"/>
          </a:xfrm>
          <a:prstGeom prst="borderCallout1">
            <a:avLst>
              <a:gd name="adj1" fmla="val -10115"/>
              <a:gd name="adj2" fmla="val 50334"/>
              <a:gd name="adj3" fmla="val -116185"/>
              <a:gd name="adj4" fmla="val -827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One seamless website, merging all information on the same site.</a:t>
            </a:r>
            <a:endParaRPr lang="en-US" sz="2400" b="1" dirty="0"/>
          </a:p>
        </p:txBody>
      </p:sp>
    </p:spTree>
    <p:extLst>
      <p:ext uri="{BB962C8B-B14F-4D97-AF65-F5344CB8AC3E}">
        <p14:creationId xmlns:p14="http://schemas.microsoft.com/office/powerpoint/2010/main" val="11827391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4999038"/>
            <a:ext cx="9398000" cy="2444174"/>
          </a:xfrm>
        </p:spPr>
        <p:txBody>
          <a:bodyPr>
            <a:normAutofit/>
          </a:bodyPr>
          <a:lstStyle/>
          <a:p>
            <a:r>
              <a:rPr lang="en-US" sz="2400" dirty="0" smtClean="0"/>
              <a:t>Presentation by John Musser, founder of </a:t>
            </a:r>
            <a:r>
              <a:rPr lang="en-US" sz="2400" dirty="0" err="1" smtClean="0"/>
              <a:t>programmableweb.com</a:t>
            </a:r>
            <a:r>
              <a:rPr lang="en-US" sz="2400" dirty="0" smtClean="0"/>
              <a:t>,</a:t>
            </a:r>
            <a:r>
              <a:rPr lang="en-US" sz="2400" dirty="0"/>
              <a:t> </a:t>
            </a:r>
            <a:r>
              <a:rPr lang="en-US" sz="2400" dirty="0" smtClean="0"/>
              <a:t/>
            </a:r>
            <a:br>
              <a:rPr lang="en-US" sz="2400" dirty="0" smtClean="0"/>
            </a:br>
            <a:r>
              <a:rPr lang="en-US" sz="2400" dirty="0" smtClean="0"/>
              <a:t>which </a:t>
            </a:r>
            <a:r>
              <a:rPr lang="en-US" sz="2400" dirty="0" smtClean="0"/>
              <a:t>has directory of 12,000+ APIs</a:t>
            </a:r>
            <a:endParaRPr lang="en-US" sz="2400" dirty="0"/>
          </a:p>
        </p:txBody>
      </p:sp>
      <p:pic>
        <p:nvPicPr>
          <p:cNvPr id="6" name="Picture 5" descr="why_dev_hate_api.png">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793" y="249238"/>
            <a:ext cx="6118607" cy="5309612"/>
          </a:xfrm>
          <a:prstGeom prst="rect">
            <a:avLst/>
          </a:prstGeom>
        </p:spPr>
      </p:pic>
      <p:pic>
        <p:nvPicPr>
          <p:cNvPr id="7" name="Picture 6" descr="10_reason_why_dev_ha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34" y="274638"/>
            <a:ext cx="2297259" cy="2006600"/>
          </a:xfrm>
          <a:prstGeom prst="rect">
            <a:avLst/>
          </a:prstGeom>
        </p:spPr>
      </p:pic>
    </p:spTree>
    <p:extLst>
      <p:ext uri="{BB962C8B-B14F-4D97-AF65-F5344CB8AC3E}">
        <p14:creationId xmlns:p14="http://schemas.microsoft.com/office/powerpoint/2010/main" val="33011548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Yelp API</a:t>
            </a:r>
            <a:endParaRPr lang="en-US" dirty="0"/>
          </a:p>
        </p:txBody>
      </p:sp>
      <p:pic>
        <p:nvPicPr>
          <p:cNvPr id="4" name="Content Placeholder 3" descr="yelpapi.png"/>
          <p:cNvPicPr>
            <a:picLocks noGrp="1" noChangeAspect="1"/>
          </p:cNvPicPr>
          <p:nvPr>
            <p:ph idx="1"/>
          </p:nvPr>
        </p:nvPicPr>
        <p:blipFill>
          <a:blip r:embed="rId2">
            <a:extLst>
              <a:ext uri="{28A0092B-C50C-407E-A947-70E740481C1C}">
                <a14:useLocalDpi xmlns:a14="http://schemas.microsoft.com/office/drawing/2010/main" val="0"/>
              </a:ext>
            </a:extLst>
          </a:blip>
          <a:srcRect l="-9031" r="-9031"/>
          <a:stretch>
            <a:fillRect/>
          </a:stretch>
        </p:blipFill>
        <p:spPr/>
      </p:pic>
      <p:sp>
        <p:nvSpPr>
          <p:cNvPr id="5" name="Line Callout 1 4"/>
          <p:cNvSpPr/>
          <p:nvPr/>
        </p:nvSpPr>
        <p:spPr>
          <a:xfrm>
            <a:off x="5889626" y="809625"/>
            <a:ext cx="2413000" cy="1698625"/>
          </a:xfrm>
          <a:prstGeom prst="borderCallout1">
            <a:avLst>
              <a:gd name="adj1" fmla="val 98218"/>
              <a:gd name="adj2" fmla="val 43017"/>
              <a:gd name="adj3" fmla="val 153998"/>
              <a:gd name="adj4" fmla="val -582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Website is branded with similar branding as product.</a:t>
            </a:r>
            <a:endParaRPr lang="en-US" sz="2400" b="1" dirty="0"/>
          </a:p>
        </p:txBody>
      </p:sp>
    </p:spTree>
    <p:extLst>
      <p:ext uri="{BB962C8B-B14F-4D97-AF65-F5344CB8AC3E}">
        <p14:creationId xmlns:p14="http://schemas.microsoft.com/office/powerpoint/2010/main" val="11380792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Dropbox</a:t>
            </a:r>
            <a:r>
              <a:rPr lang="en-US" dirty="0" smtClean="0"/>
              <a:t> API</a:t>
            </a:r>
            <a:endParaRPr lang="en-US" dirty="0"/>
          </a:p>
        </p:txBody>
      </p:sp>
      <p:pic>
        <p:nvPicPr>
          <p:cNvPr id="4" name="Content Placeholder 3" descr="dropbox_clean.png"/>
          <p:cNvPicPr>
            <a:picLocks noGrp="1" noChangeAspect="1"/>
          </p:cNvPicPr>
          <p:nvPr>
            <p:ph idx="1"/>
          </p:nvPr>
        </p:nvPicPr>
        <p:blipFill>
          <a:blip r:embed="rId3">
            <a:extLst>
              <a:ext uri="{28A0092B-C50C-407E-A947-70E740481C1C}">
                <a14:useLocalDpi xmlns:a14="http://schemas.microsoft.com/office/drawing/2010/main" val="0"/>
              </a:ext>
            </a:extLst>
          </a:blip>
          <a:srcRect l="2998" r="2998"/>
          <a:stretch>
            <a:fillRect/>
          </a:stretch>
        </p:blipFill>
        <p:spPr/>
      </p:pic>
      <p:sp>
        <p:nvSpPr>
          <p:cNvPr id="6" name="Line Callout 1 5"/>
          <p:cNvSpPr/>
          <p:nvPr/>
        </p:nvSpPr>
        <p:spPr>
          <a:xfrm>
            <a:off x="6305549" y="1920875"/>
            <a:ext cx="2381251" cy="1285876"/>
          </a:xfrm>
          <a:prstGeom prst="borderCallout1">
            <a:avLst>
              <a:gd name="adj1" fmla="val 42462"/>
              <a:gd name="adj2" fmla="val -6333"/>
              <a:gd name="adj3" fmla="val 64676"/>
              <a:gd name="adj4" fmla="val -6058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Clean and simple look. Minimalist.</a:t>
            </a:r>
            <a:endParaRPr lang="en-US" sz="2400" b="1" dirty="0"/>
          </a:p>
        </p:txBody>
      </p:sp>
    </p:spTree>
    <p:extLst>
      <p:ext uri="{BB962C8B-B14F-4D97-AF65-F5344CB8AC3E}">
        <p14:creationId xmlns:p14="http://schemas.microsoft.com/office/powerpoint/2010/main" val="15627194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Foursquare API</a:t>
            </a:r>
            <a:endParaRPr lang="en-US" dirty="0"/>
          </a:p>
        </p:txBody>
      </p:sp>
      <p:pic>
        <p:nvPicPr>
          <p:cNvPr id="4" name="Picture 3" descr="foursqua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10" y="1539874"/>
            <a:ext cx="8660139" cy="5057521"/>
          </a:xfrm>
          <a:prstGeom prst="rect">
            <a:avLst/>
          </a:prstGeom>
        </p:spPr>
      </p:pic>
      <p:sp>
        <p:nvSpPr>
          <p:cNvPr id="5" name="Line Callout 1 4"/>
          <p:cNvSpPr/>
          <p:nvPr/>
        </p:nvSpPr>
        <p:spPr>
          <a:xfrm>
            <a:off x="5206999" y="2667000"/>
            <a:ext cx="3254375" cy="1524000"/>
          </a:xfrm>
          <a:prstGeom prst="borderCallout1">
            <a:avLst>
              <a:gd name="adj1" fmla="val 98218"/>
              <a:gd name="adj2" fmla="val 43017"/>
              <a:gd name="adj3" fmla="val 128755"/>
              <a:gd name="adj4" fmla="val -4827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Often begin with Getting Started section, providing a sample “Hello World” tutorial</a:t>
            </a:r>
            <a:endParaRPr lang="en-US" sz="2400" b="1" dirty="0"/>
          </a:p>
        </p:txBody>
      </p:sp>
    </p:spTree>
    <p:extLst>
      <p:ext uri="{BB962C8B-B14F-4D97-AF65-F5344CB8AC3E}">
        <p14:creationId xmlns:p14="http://schemas.microsoft.com/office/powerpoint/2010/main" val="42339109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Youtube</a:t>
            </a:r>
            <a:r>
              <a:rPr lang="en-US" dirty="0" smtClean="0"/>
              <a:t> API</a:t>
            </a:r>
            <a:endParaRPr lang="en-US" dirty="0"/>
          </a:p>
        </p:txBody>
      </p:sp>
      <p:pic>
        <p:nvPicPr>
          <p:cNvPr id="4" name="Content Placeholder 3" descr="youtube.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l="3912" r="3912"/>
          <a:stretch>
            <a:fillRect/>
          </a:stretch>
        </p:blipFill>
        <p:spPr/>
      </p:pic>
      <p:sp>
        <p:nvSpPr>
          <p:cNvPr id="5" name="Line Callout 1 4"/>
          <p:cNvSpPr/>
          <p:nvPr/>
        </p:nvSpPr>
        <p:spPr>
          <a:xfrm>
            <a:off x="5064124" y="3159125"/>
            <a:ext cx="3254375" cy="1524000"/>
          </a:xfrm>
          <a:prstGeom prst="borderCallout1">
            <a:avLst>
              <a:gd name="adj1" fmla="val 98218"/>
              <a:gd name="adj2" fmla="val 43017"/>
              <a:gd name="adj3" fmla="val 135005"/>
              <a:gd name="adj4" fmla="val -632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Lots of code samples, usually with syntax highlighting and surrounding narrative</a:t>
            </a:r>
            <a:endParaRPr lang="en-US" sz="2400" b="1" dirty="0"/>
          </a:p>
        </p:txBody>
      </p:sp>
    </p:spTree>
    <p:extLst>
      <p:ext uri="{BB962C8B-B14F-4D97-AF65-F5344CB8AC3E}">
        <p14:creationId xmlns:p14="http://schemas.microsoft.com/office/powerpoint/2010/main" val="5616477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1"/>
            <a:ext cx="8229600" cy="1143000"/>
          </a:xfrm>
        </p:spPr>
        <p:txBody>
          <a:bodyPr/>
          <a:lstStyle/>
          <a:p>
            <a:r>
              <a:rPr lang="en-US" dirty="0" smtClean="0"/>
              <a:t>Stripe API</a:t>
            </a:r>
            <a:endParaRPr lang="en-US" dirty="0"/>
          </a:p>
        </p:txBody>
      </p:sp>
      <p:pic>
        <p:nvPicPr>
          <p:cNvPr id="4" name="Picture 3" descr="stripe_ap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975"/>
            <a:ext cx="9144000" cy="4993475"/>
          </a:xfrm>
          <a:prstGeom prst="rect">
            <a:avLst/>
          </a:prstGeom>
        </p:spPr>
      </p:pic>
      <p:sp>
        <p:nvSpPr>
          <p:cNvPr id="6" name="Line Callout 1 5"/>
          <p:cNvSpPr/>
          <p:nvPr/>
        </p:nvSpPr>
        <p:spPr>
          <a:xfrm>
            <a:off x="3286125" y="4175124"/>
            <a:ext cx="2381250" cy="1539875"/>
          </a:xfrm>
          <a:prstGeom prst="borderCallout1">
            <a:avLst>
              <a:gd name="adj1" fmla="val -17332"/>
              <a:gd name="adj2" fmla="val 53667"/>
              <a:gd name="adj3" fmla="val -108520"/>
              <a:gd name="adj4" fmla="val 9941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Code requests and responses next to doc</a:t>
            </a:r>
            <a:endParaRPr lang="en-US" sz="2400" b="1" dirty="0"/>
          </a:p>
        </p:txBody>
      </p:sp>
    </p:spTree>
    <p:extLst>
      <p:ext uri="{BB962C8B-B14F-4D97-AF65-F5344CB8AC3E}">
        <p14:creationId xmlns:p14="http://schemas.microsoft.com/office/powerpoint/2010/main" val="20179819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Twilio</a:t>
            </a:r>
            <a:r>
              <a:rPr lang="en-US" dirty="0" smtClean="0"/>
              <a:t> API</a:t>
            </a:r>
            <a:endParaRPr lang="en-US" dirty="0"/>
          </a:p>
        </p:txBody>
      </p:sp>
      <p:pic>
        <p:nvPicPr>
          <p:cNvPr id="4" name="Picture 3" descr="twilio_nav_tabber.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7638"/>
            <a:ext cx="9144000" cy="5841742"/>
          </a:xfrm>
          <a:prstGeom prst="rect">
            <a:avLst/>
          </a:prstGeom>
        </p:spPr>
      </p:pic>
      <p:sp>
        <p:nvSpPr>
          <p:cNvPr id="5" name="Line Callout 1 4"/>
          <p:cNvSpPr/>
          <p:nvPr/>
        </p:nvSpPr>
        <p:spPr>
          <a:xfrm>
            <a:off x="6572250" y="3952874"/>
            <a:ext cx="2381250" cy="1539875"/>
          </a:xfrm>
          <a:prstGeom prst="borderCallout1">
            <a:avLst>
              <a:gd name="adj1" fmla="val 18750"/>
              <a:gd name="adj2" fmla="val -8333"/>
              <a:gd name="adj3" fmla="val -53881"/>
              <a:gd name="adj4" fmla="val -8458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One output, with tabs to show different languages</a:t>
            </a:r>
            <a:endParaRPr lang="en-US" sz="2400" b="1" dirty="0"/>
          </a:p>
        </p:txBody>
      </p:sp>
    </p:spTree>
    <p:extLst>
      <p:ext uri="{BB962C8B-B14F-4D97-AF65-F5344CB8AC3E}">
        <p14:creationId xmlns:p14="http://schemas.microsoft.com/office/powerpoint/2010/main" val="144039424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Bootstrap API</a:t>
            </a:r>
            <a:endParaRPr lang="en-US" dirty="0"/>
          </a:p>
        </p:txBody>
      </p:sp>
      <p:grpSp>
        <p:nvGrpSpPr>
          <p:cNvPr id="3" name="Group 2"/>
          <p:cNvGrpSpPr/>
          <p:nvPr/>
        </p:nvGrpSpPr>
        <p:grpSpPr>
          <a:xfrm>
            <a:off x="969962" y="1417638"/>
            <a:ext cx="7716838" cy="4742682"/>
            <a:chOff x="969962" y="1417638"/>
            <a:chExt cx="7716838" cy="4742682"/>
          </a:xfrm>
        </p:grpSpPr>
        <p:pic>
          <p:nvPicPr>
            <p:cNvPr id="4" name="Picture 3" descr="bootstrap.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962" y="1417638"/>
              <a:ext cx="7159625" cy="4742682"/>
            </a:xfrm>
            <a:prstGeom prst="rect">
              <a:avLst/>
            </a:prstGeom>
          </p:spPr>
        </p:pic>
        <p:sp>
          <p:nvSpPr>
            <p:cNvPr id="6" name="Line Callout 1 5"/>
            <p:cNvSpPr/>
            <p:nvPr/>
          </p:nvSpPr>
          <p:spPr>
            <a:xfrm>
              <a:off x="5940424" y="3159125"/>
              <a:ext cx="2746376" cy="1428750"/>
            </a:xfrm>
            <a:prstGeom prst="borderCallout1">
              <a:avLst>
                <a:gd name="adj1" fmla="val 18750"/>
                <a:gd name="adj2" fmla="val -8333"/>
                <a:gd name="adj3" fmla="val -14537"/>
                <a:gd name="adj4" fmla="val -47220"/>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b="1" dirty="0" smtClean="0"/>
                <a:t>Everything on one page, with dynamic TOC highlighting as you scroll</a:t>
              </a:r>
              <a:endParaRPr lang="en-US" sz="2400" b="1" dirty="0"/>
            </a:p>
          </p:txBody>
        </p:sp>
      </p:grpSp>
    </p:spTree>
    <p:extLst>
      <p:ext uri="{BB962C8B-B14F-4D97-AF65-F5344CB8AC3E}">
        <p14:creationId xmlns:p14="http://schemas.microsoft.com/office/powerpoint/2010/main" val="70786969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page doc scroll demo</a:t>
            </a:r>
            <a:endParaRPr lang="en-US" dirty="0"/>
          </a:p>
        </p:txBody>
      </p:sp>
      <p:pic>
        <p:nvPicPr>
          <p:cNvPr id="4" name="bootstrap_infinite_scrol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1650" y="1600200"/>
            <a:ext cx="8139113" cy="4525963"/>
          </a:xfrm>
        </p:spPr>
      </p:pic>
    </p:spTree>
    <p:extLst>
      <p:ext uri="{BB962C8B-B14F-4D97-AF65-F5344CB8AC3E}">
        <p14:creationId xmlns:p14="http://schemas.microsoft.com/office/powerpoint/2010/main" val="9123949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API</a:t>
            </a:r>
            <a:endParaRPr lang="en-US" dirty="0"/>
          </a:p>
        </p:txBody>
      </p:sp>
      <p:pic>
        <p:nvPicPr>
          <p:cNvPr id="5" name="Picture 4" descr="twitter_personalization.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58" y="1417638"/>
            <a:ext cx="7697191" cy="4476213"/>
          </a:xfrm>
          <a:prstGeom prst="rect">
            <a:avLst/>
          </a:prstGeom>
        </p:spPr>
      </p:pic>
      <p:sp>
        <p:nvSpPr>
          <p:cNvPr id="7" name="Line Callout 1 6"/>
          <p:cNvSpPr/>
          <p:nvPr/>
        </p:nvSpPr>
        <p:spPr>
          <a:xfrm>
            <a:off x="6937375" y="2508251"/>
            <a:ext cx="2206625" cy="1619250"/>
          </a:xfrm>
          <a:prstGeom prst="borderCallout1">
            <a:avLst>
              <a:gd name="adj1" fmla="val 18750"/>
              <a:gd name="adj2" fmla="val -8333"/>
              <a:gd name="adj3" fmla="val 86574"/>
              <a:gd name="adj4" fmla="val -7199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Real-time requests to make the doc interactive.</a:t>
            </a:r>
            <a:endParaRPr lang="en-US" sz="2400" b="1" dirty="0"/>
          </a:p>
        </p:txBody>
      </p:sp>
    </p:spTree>
    <p:extLst>
      <p:ext uri="{BB962C8B-B14F-4D97-AF65-F5344CB8AC3E}">
        <p14:creationId xmlns:p14="http://schemas.microsoft.com/office/powerpoint/2010/main" val="327716610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adme_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49" y="1274959"/>
            <a:ext cx="8810625" cy="4536379"/>
          </a:xfrm>
          <a:prstGeom prst="rect">
            <a:avLst/>
          </a:prstGeom>
        </p:spPr>
      </p:pic>
      <p:sp>
        <p:nvSpPr>
          <p:cNvPr id="2" name="Title 1"/>
          <p:cNvSpPr>
            <a:spLocks noGrp="1"/>
          </p:cNvSpPr>
          <p:nvPr>
            <p:ph type="title"/>
          </p:nvPr>
        </p:nvSpPr>
        <p:spPr/>
        <p:txBody>
          <a:bodyPr/>
          <a:lstStyle/>
          <a:p>
            <a:r>
              <a:rPr lang="en-US" dirty="0" err="1" smtClean="0"/>
              <a:t>Readme.io</a:t>
            </a:r>
            <a:r>
              <a:rPr lang="en-US" dirty="0" smtClean="0"/>
              <a:t> API authoring tool</a:t>
            </a:r>
            <a:endParaRPr lang="en-US" dirty="0"/>
          </a:p>
        </p:txBody>
      </p:sp>
      <p:sp>
        <p:nvSpPr>
          <p:cNvPr id="7" name="Line Callout 1 6"/>
          <p:cNvSpPr/>
          <p:nvPr/>
        </p:nvSpPr>
        <p:spPr>
          <a:xfrm>
            <a:off x="5937250" y="3952874"/>
            <a:ext cx="2381250" cy="1539875"/>
          </a:xfrm>
          <a:prstGeom prst="borderCallout1">
            <a:avLst>
              <a:gd name="adj1" fmla="val 18750"/>
              <a:gd name="adj2" fmla="val -8333"/>
              <a:gd name="adj3" fmla="val -66252"/>
              <a:gd name="adj4" fmla="val -7791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Simple authoring methods, usually Markdown</a:t>
            </a:r>
            <a:endParaRPr lang="en-US" sz="2400" b="1" dirty="0"/>
          </a:p>
        </p:txBody>
      </p:sp>
      <p:sp>
        <p:nvSpPr>
          <p:cNvPr id="9" name="TextBox 8"/>
          <p:cNvSpPr txBox="1"/>
          <p:nvPr/>
        </p:nvSpPr>
        <p:spPr>
          <a:xfrm>
            <a:off x="4270375" y="2026334"/>
            <a:ext cx="2587625" cy="830997"/>
          </a:xfrm>
          <a:prstGeom prst="rect">
            <a:avLst/>
          </a:prstGeom>
          <a:noFill/>
        </p:spPr>
        <p:txBody>
          <a:bodyPr wrap="square" rtlCol="0">
            <a:spAutoFit/>
          </a:bodyPr>
          <a:lstStyle/>
          <a:p>
            <a:r>
              <a:rPr lang="en-US" sz="2400" dirty="0" smtClean="0"/>
              <a:t>Says, “Start typing markdown here…”</a:t>
            </a:r>
            <a:endParaRPr lang="en-US" sz="2400" dirty="0"/>
          </a:p>
        </p:txBody>
      </p:sp>
    </p:spTree>
    <p:extLst>
      <p:ext uri="{BB962C8B-B14F-4D97-AF65-F5344CB8AC3E}">
        <p14:creationId xmlns:p14="http://schemas.microsoft.com/office/powerpoint/2010/main" val="19682347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deed.co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500" y="0"/>
            <a:ext cx="6967553" cy="6858000"/>
          </a:xfrm>
          <a:prstGeom prst="rect">
            <a:avLst/>
          </a:prstGeom>
        </p:spPr>
      </p:pic>
      <p:sp>
        <p:nvSpPr>
          <p:cNvPr id="8" name="Rectangular Callout 7"/>
          <p:cNvSpPr/>
          <p:nvPr/>
        </p:nvSpPr>
        <p:spPr>
          <a:xfrm>
            <a:off x="4175126" y="1158875"/>
            <a:ext cx="3871928" cy="1635126"/>
          </a:xfrm>
          <a:prstGeom prst="wedgeRectCallout">
            <a:avLst>
              <a:gd name="adj1" fmla="val -21976"/>
              <a:gd name="adj2" fmla="val 735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Says, “The </a:t>
            </a:r>
            <a:r>
              <a:rPr lang="en-US" sz="2400" dirty="0"/>
              <a:t>client wants to find someone who'll emulate </a:t>
            </a:r>
            <a:r>
              <a:rPr lang="en-US" sz="2400" dirty="0" err="1"/>
              <a:t>Dropbox's</a:t>
            </a:r>
            <a:r>
              <a:rPr lang="en-US" sz="2400" dirty="0"/>
              <a:t> developer </a:t>
            </a:r>
            <a:r>
              <a:rPr lang="en-US" sz="2400" dirty="0" smtClean="0"/>
              <a:t>documentation”</a:t>
            </a:r>
            <a:endParaRPr lang="en-US" sz="2400" dirty="0"/>
          </a:p>
        </p:txBody>
      </p:sp>
    </p:spTree>
    <p:extLst>
      <p:ext uri="{BB962C8B-B14F-4D97-AF65-F5344CB8AC3E}">
        <p14:creationId xmlns:p14="http://schemas.microsoft.com/office/powerpoint/2010/main" val="184547215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Docs</a:t>
            </a:r>
            <a:endParaRPr lang="en-US" dirty="0"/>
          </a:p>
        </p:txBody>
      </p:sp>
      <p:pic>
        <p:nvPicPr>
          <p:cNvPr id="3" name="Picture 2" descr="readthedoc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86850" cy="6858000"/>
          </a:xfrm>
          <a:prstGeom prst="rect">
            <a:avLst/>
          </a:prstGeom>
        </p:spPr>
      </p:pic>
      <p:pic>
        <p:nvPicPr>
          <p:cNvPr id="6" name="Picture 5" descr="10000projec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34023">
            <a:off x="4095749" y="3831356"/>
            <a:ext cx="5105400" cy="1584682"/>
          </a:xfrm>
          <a:prstGeom prst="rect">
            <a:avLst/>
          </a:prstGeom>
        </p:spPr>
      </p:pic>
      <p:sp>
        <p:nvSpPr>
          <p:cNvPr id="7" name="Line Callout 1 6"/>
          <p:cNvSpPr/>
          <p:nvPr/>
        </p:nvSpPr>
        <p:spPr>
          <a:xfrm>
            <a:off x="5476875" y="2078039"/>
            <a:ext cx="2301874" cy="687388"/>
          </a:xfrm>
          <a:prstGeom prst="borderCallout1">
            <a:avLst>
              <a:gd name="adj1" fmla="val 98218"/>
              <a:gd name="adj2" fmla="val 43017"/>
              <a:gd name="adj3" fmla="val 102583"/>
              <a:gd name="adj4" fmla="val 3894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Sphinx and </a:t>
            </a:r>
            <a:r>
              <a:rPr lang="en-US" sz="2400" b="1" dirty="0" err="1" smtClean="0"/>
              <a:t>Github</a:t>
            </a:r>
            <a:endParaRPr lang="en-US" sz="2400" b="1" dirty="0"/>
          </a:p>
        </p:txBody>
      </p:sp>
    </p:spTree>
    <p:extLst>
      <p:ext uri="{BB962C8B-B14F-4D97-AF65-F5344CB8AC3E}">
        <p14:creationId xmlns:p14="http://schemas.microsoft.com/office/powerpoint/2010/main" val="310926127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readthedocsexample.png"/>
          <p:cNvPicPr>
            <a:picLocks noGrp="1" noChangeAspect="1"/>
          </p:cNvPicPr>
          <p:nvPr>
            <p:ph idx="1"/>
          </p:nvPr>
        </p:nvPicPr>
        <p:blipFill rotWithShape="1">
          <a:blip r:embed="rId2">
            <a:extLst>
              <a:ext uri="{28A0092B-C50C-407E-A947-70E740481C1C}">
                <a14:useLocalDpi xmlns:a14="http://schemas.microsoft.com/office/drawing/2010/main" val="0"/>
              </a:ext>
            </a:extLst>
          </a:blip>
          <a:srcRect l="-954" r="-954"/>
          <a:stretch/>
        </p:blipFill>
        <p:spPr>
          <a:xfrm>
            <a:off x="425450" y="1354138"/>
            <a:ext cx="8318500" cy="5439460"/>
          </a:xfrm>
        </p:spPr>
      </p:pic>
      <p:sp>
        <p:nvSpPr>
          <p:cNvPr id="5" name="Line Callout 1 4"/>
          <p:cNvSpPr/>
          <p:nvPr/>
        </p:nvSpPr>
        <p:spPr>
          <a:xfrm>
            <a:off x="4746624" y="2147887"/>
            <a:ext cx="2714626" cy="1677988"/>
          </a:xfrm>
          <a:prstGeom prst="borderCallout1">
            <a:avLst>
              <a:gd name="adj1" fmla="val 2980"/>
              <a:gd name="adj2" fmla="val 43631"/>
              <a:gd name="adj3" fmla="val -36413"/>
              <a:gd name="adj4" fmla="val 10949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1. Edit on </a:t>
            </a:r>
            <a:r>
              <a:rPr lang="en-US" sz="2400" b="1" dirty="0" err="1" smtClean="0"/>
              <a:t>Github</a:t>
            </a:r>
            <a:r>
              <a:rPr lang="en-US" sz="2400" b="1" dirty="0" smtClean="0"/>
              <a:t>. </a:t>
            </a:r>
            <a:br>
              <a:rPr lang="en-US" sz="2400" b="1" dirty="0" smtClean="0"/>
            </a:br>
            <a:r>
              <a:rPr lang="en-US" sz="2400" b="1" dirty="0" smtClean="0"/>
              <a:t> 2. </a:t>
            </a:r>
            <a:r>
              <a:rPr lang="en-US" sz="2400" b="1" dirty="0" smtClean="0"/>
              <a:t>Commit change.    </a:t>
            </a:r>
          </a:p>
          <a:p>
            <a:pPr algn="ctr"/>
            <a:r>
              <a:rPr lang="en-US" sz="2400" b="1" dirty="0" smtClean="0"/>
              <a:t>3. Rebuild view on </a:t>
            </a:r>
            <a:r>
              <a:rPr lang="en-US" sz="2400" b="1" dirty="0" err="1" smtClean="0"/>
              <a:t>readthedocs.org</a:t>
            </a:r>
            <a:r>
              <a:rPr lang="en-US" sz="2400" b="1" dirty="0" smtClean="0"/>
              <a:t>.</a:t>
            </a:r>
            <a:endParaRPr lang="en-US" sz="2400" b="1" dirty="0"/>
          </a:p>
        </p:txBody>
      </p:sp>
    </p:spTree>
    <p:extLst>
      <p:ext uri="{BB962C8B-B14F-4D97-AF65-F5344CB8AC3E}">
        <p14:creationId xmlns:p14="http://schemas.microsoft.com/office/powerpoint/2010/main" val="26641529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Trends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pPr marL="514350" indent="-514350">
              <a:buFont typeface="+mj-lt"/>
              <a:buAutoNum type="arabicPeriod"/>
            </a:pPr>
            <a:r>
              <a:rPr lang="en-US" b="1" dirty="0"/>
              <a:t>One seamless </a:t>
            </a:r>
            <a:r>
              <a:rPr lang="en-US" b="1" dirty="0" smtClean="0"/>
              <a:t>website</a:t>
            </a:r>
          </a:p>
          <a:p>
            <a:pPr marL="514350" indent="-514350">
              <a:buFont typeface="+mj-lt"/>
              <a:buAutoNum type="arabicPeriod"/>
            </a:pPr>
            <a:r>
              <a:rPr lang="en-US" b="1" dirty="0"/>
              <a:t>Product-</a:t>
            </a:r>
            <a:r>
              <a:rPr lang="en-US" b="1" dirty="0" smtClean="0"/>
              <a:t>branding</a:t>
            </a:r>
          </a:p>
          <a:p>
            <a:pPr marL="514350" indent="-514350">
              <a:buFont typeface="+mj-lt"/>
              <a:buAutoNum type="arabicPeriod"/>
            </a:pPr>
            <a:r>
              <a:rPr lang="en-US" b="1" dirty="0" smtClean="0"/>
              <a:t>Minimalism</a:t>
            </a:r>
          </a:p>
          <a:p>
            <a:pPr marL="514350" indent="-514350">
              <a:buFont typeface="+mj-lt"/>
              <a:buAutoNum type="arabicPeriod"/>
            </a:pPr>
            <a:r>
              <a:rPr lang="en-US" b="1" dirty="0" smtClean="0"/>
              <a:t>Getting started section</a:t>
            </a:r>
          </a:p>
          <a:p>
            <a:pPr marL="514350" indent="-514350">
              <a:buFont typeface="+mj-lt"/>
              <a:buAutoNum type="arabicPeriod"/>
            </a:pPr>
            <a:r>
              <a:rPr lang="en-US" b="1" dirty="0" smtClean="0"/>
              <a:t>Emphasis on code samples  </a:t>
            </a:r>
            <a:endParaRPr lang="en-US" b="1" dirty="0" smtClean="0"/>
          </a:p>
          <a:p>
            <a:pPr marL="514350" indent="-514350">
              <a:buFont typeface="+mj-lt"/>
              <a:buAutoNum type="arabicPeriod"/>
            </a:pPr>
            <a:r>
              <a:rPr lang="en-US" b="1" dirty="0" smtClean="0"/>
              <a:t>Side</a:t>
            </a:r>
            <a:r>
              <a:rPr lang="en-US" b="1" dirty="0" smtClean="0"/>
              <a:t>-by-side </a:t>
            </a:r>
            <a:r>
              <a:rPr lang="en-US" b="1" dirty="0" smtClean="0"/>
              <a:t>code</a:t>
            </a:r>
          </a:p>
          <a:p>
            <a:pPr marL="514350" indent="-514350">
              <a:buFont typeface="+mj-lt"/>
              <a:buAutoNum type="arabicPeriod"/>
            </a:pPr>
            <a:r>
              <a:rPr lang="en-US" b="1" dirty="0" err="1" smtClean="0"/>
              <a:t>jQuery</a:t>
            </a:r>
            <a:r>
              <a:rPr lang="en-US" b="1" dirty="0" smtClean="0"/>
              <a:t> tabs</a:t>
            </a:r>
            <a:endParaRPr lang="en-US" dirty="0"/>
          </a:p>
          <a:p>
            <a:pPr marL="514350" indent="-514350">
              <a:buFont typeface="+mj-lt"/>
              <a:buAutoNum type="arabicPeriod"/>
            </a:pPr>
            <a:r>
              <a:rPr lang="en-US" b="1" dirty="0" smtClean="0"/>
              <a:t>Single-page </a:t>
            </a:r>
            <a:r>
              <a:rPr lang="en-US" b="1" dirty="0" smtClean="0"/>
              <a:t>doc</a:t>
            </a:r>
          </a:p>
          <a:p>
            <a:pPr marL="514350" indent="-514350">
              <a:buFont typeface="+mj-lt"/>
              <a:buAutoNum type="arabicPeriod"/>
            </a:pPr>
            <a:r>
              <a:rPr lang="en-US" b="1" dirty="0" smtClean="0"/>
              <a:t>Real-time requests/</a:t>
            </a:r>
            <a:r>
              <a:rPr lang="en-US" b="1" dirty="0" smtClean="0"/>
              <a:t>demo</a:t>
            </a:r>
          </a:p>
          <a:p>
            <a:pPr marL="514350" indent="-514350">
              <a:buFont typeface="+mj-lt"/>
              <a:buAutoNum type="arabicPeriod"/>
            </a:pPr>
            <a:r>
              <a:rPr lang="en-US" b="1" dirty="0" smtClean="0"/>
              <a:t>Markdown</a:t>
            </a:r>
          </a:p>
        </p:txBody>
      </p:sp>
    </p:spTree>
    <p:extLst>
      <p:ext uri="{BB962C8B-B14F-4D97-AF65-F5344CB8AC3E}">
        <p14:creationId xmlns:p14="http://schemas.microsoft.com/office/powerpoint/2010/main" val="36311404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non-trends</a:t>
            </a: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b="1" dirty="0" smtClean="0"/>
              <a:t>PDF output</a:t>
            </a:r>
          </a:p>
          <a:p>
            <a:pPr marL="514350" indent="-514350">
              <a:buFont typeface="+mj-lt"/>
              <a:buAutoNum type="arabicPeriod"/>
            </a:pPr>
            <a:r>
              <a:rPr lang="en-US" b="1" dirty="0" smtClean="0"/>
              <a:t>Collapsible sections</a:t>
            </a:r>
          </a:p>
          <a:p>
            <a:pPr marL="514350" indent="-514350">
              <a:buFont typeface="+mj-lt"/>
              <a:buAutoNum type="arabicPeriod"/>
            </a:pPr>
            <a:r>
              <a:rPr lang="en-US" b="1" dirty="0" smtClean="0"/>
              <a:t>Short pages</a:t>
            </a:r>
          </a:p>
          <a:p>
            <a:pPr marL="514350" indent="-514350">
              <a:buFont typeface="+mj-lt"/>
              <a:buAutoNum type="arabicPeriod"/>
            </a:pPr>
            <a:r>
              <a:rPr lang="en-US" b="1" dirty="0" smtClean="0"/>
              <a:t>Multiple outputs of content for different audiences</a:t>
            </a:r>
          </a:p>
          <a:p>
            <a:pPr marL="514350" indent="-514350">
              <a:buFont typeface="+mj-lt"/>
              <a:buAutoNum type="arabicPeriod"/>
            </a:pPr>
            <a:r>
              <a:rPr lang="en-US" b="1" dirty="0" smtClean="0"/>
              <a:t>DITA or XML </a:t>
            </a:r>
            <a:r>
              <a:rPr lang="en-US" b="1" dirty="0" smtClean="0"/>
              <a:t>authoring models</a:t>
            </a:r>
            <a:endParaRPr lang="en-US" b="1" dirty="0" smtClean="0"/>
          </a:p>
          <a:p>
            <a:pPr marL="514350" indent="-514350">
              <a:buFont typeface="+mj-lt"/>
              <a:buAutoNum type="arabicPeriod"/>
            </a:pPr>
            <a:r>
              <a:rPr lang="en-US" b="1" dirty="0" smtClean="0"/>
              <a:t>EPUB and mobile formats</a:t>
            </a:r>
          </a:p>
          <a:p>
            <a:pPr marL="514350" indent="-514350">
              <a:buFont typeface="+mj-lt"/>
              <a:buAutoNum type="arabicPeriod"/>
            </a:pPr>
            <a:r>
              <a:rPr lang="en-US" b="1" dirty="0" smtClean="0"/>
              <a:t>Comments on pages</a:t>
            </a:r>
          </a:p>
          <a:p>
            <a:pPr marL="514350" indent="-514350">
              <a:buFont typeface="+mj-lt"/>
              <a:buAutoNum type="arabicPeriod"/>
            </a:pPr>
            <a:r>
              <a:rPr lang="en-US" b="1" dirty="0" smtClean="0"/>
              <a:t>Wikis</a:t>
            </a:r>
          </a:p>
          <a:p>
            <a:pPr marL="514350" indent="-514350">
              <a:buFont typeface="+mj-lt"/>
              <a:buAutoNum type="arabicPeriod"/>
            </a:pPr>
            <a:r>
              <a:rPr lang="en-US" b="1" dirty="0" err="1" smtClean="0"/>
              <a:t>Tripane</a:t>
            </a:r>
            <a:r>
              <a:rPr lang="en-US" b="1" dirty="0" smtClean="0"/>
              <a:t> </a:t>
            </a:r>
            <a:r>
              <a:rPr lang="en-US" b="1" dirty="0" err="1" smtClean="0"/>
              <a:t>webhelp</a:t>
            </a:r>
            <a:r>
              <a:rPr lang="en-US" b="1" dirty="0" smtClean="0"/>
              <a:t> files</a:t>
            </a:r>
          </a:p>
          <a:p>
            <a:pPr marL="514350" indent="-514350">
              <a:buFont typeface="+mj-lt"/>
              <a:buAutoNum type="arabicPeriod"/>
            </a:pPr>
            <a:r>
              <a:rPr lang="en-US" b="1" dirty="0" smtClean="0"/>
              <a:t>Video tutorials</a:t>
            </a:r>
            <a:endParaRPr lang="en-US" dirty="0" smtClean="0"/>
          </a:p>
          <a:p>
            <a:pPr marL="0" indent="0">
              <a:buNone/>
            </a:pPr>
            <a:endParaRPr lang="en-US" dirty="0" smtClean="0"/>
          </a:p>
          <a:p>
            <a:endParaRPr lang="en-US" dirty="0" smtClean="0"/>
          </a:p>
        </p:txBody>
      </p:sp>
    </p:spTree>
    <p:extLst>
      <p:ext uri="{BB962C8B-B14F-4D97-AF65-F5344CB8AC3E}">
        <p14:creationId xmlns:p14="http://schemas.microsoft.com/office/powerpoint/2010/main" val="196664014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endParaRPr lang="en-US" dirty="0"/>
          </a:p>
        </p:txBody>
      </p:sp>
      <p:pic>
        <p:nvPicPr>
          <p:cNvPr id="7" name="Picture 6" descr="finger_ques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631825" y="719137"/>
            <a:ext cx="3400425" cy="3106737"/>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t>Question: How do tech writers make beautiful API doc websites?</a:t>
            </a:r>
            <a:endParaRPr lang="en-US" sz="3200" dirty="0"/>
          </a:p>
        </p:txBody>
      </p:sp>
    </p:spTree>
    <p:extLst>
      <p:ext uri="{BB962C8B-B14F-4D97-AF65-F5344CB8AC3E}">
        <p14:creationId xmlns:p14="http://schemas.microsoft.com/office/powerpoint/2010/main" val="187636706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options</a:t>
            </a:r>
            <a:endParaRPr lang="en-US" dirty="0"/>
          </a:p>
        </p:txBody>
      </p:sp>
      <p:sp>
        <p:nvSpPr>
          <p:cNvPr id="3" name="TextBox 2"/>
          <p:cNvSpPr txBox="1"/>
          <p:nvPr/>
        </p:nvSpPr>
        <p:spPr>
          <a:xfrm>
            <a:off x="365125" y="1433513"/>
            <a:ext cx="3095625"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smtClean="0"/>
              <a:t>Cloud-based solutions</a:t>
            </a:r>
          </a:p>
          <a:p>
            <a:r>
              <a:rPr lang="en-US" dirty="0" smtClean="0"/>
              <a:t>-    </a:t>
            </a:r>
            <a:r>
              <a:rPr lang="en-US" dirty="0" err="1" smtClean="0"/>
              <a:t>Readme.io</a:t>
            </a:r>
            <a:endParaRPr lang="en-US" dirty="0" smtClean="0"/>
          </a:p>
          <a:p>
            <a:r>
              <a:rPr lang="en-US" dirty="0" smtClean="0"/>
              <a:t>-    </a:t>
            </a:r>
            <a:r>
              <a:rPr lang="en-US" dirty="0" err="1" smtClean="0"/>
              <a:t>Miredot</a:t>
            </a:r>
            <a:endParaRPr lang="en-US" dirty="0" smtClean="0"/>
          </a:p>
          <a:p>
            <a:r>
              <a:rPr lang="en-US" dirty="0" smtClean="0"/>
              <a:t>-    Apiary</a:t>
            </a:r>
          </a:p>
          <a:p>
            <a:pPr marL="285750" indent="-285750">
              <a:buFontTx/>
              <a:buChar char="-"/>
            </a:pPr>
            <a:r>
              <a:rPr lang="en-US" dirty="0" smtClean="0"/>
              <a:t>API Blueprint</a:t>
            </a:r>
          </a:p>
          <a:p>
            <a:pPr marL="285750" indent="-285750">
              <a:buFontTx/>
              <a:buChar char="-"/>
            </a:pPr>
            <a:r>
              <a:rPr lang="en-US" dirty="0" smtClean="0"/>
              <a:t>3scale.net</a:t>
            </a:r>
          </a:p>
          <a:p>
            <a:pPr marL="285750" indent="-285750">
              <a:buFontTx/>
              <a:buChar char="-"/>
            </a:pPr>
            <a:r>
              <a:rPr lang="en-US" dirty="0" err="1" smtClean="0"/>
              <a:t>Turnapi</a:t>
            </a:r>
            <a:endParaRPr lang="en-US" dirty="0"/>
          </a:p>
          <a:p>
            <a:pPr marL="285750" indent="-285750">
              <a:buFontTx/>
              <a:buChar char="-"/>
            </a:pPr>
            <a:r>
              <a:rPr lang="en-US" dirty="0" err="1" smtClean="0"/>
              <a:t>Github</a:t>
            </a:r>
            <a:endParaRPr lang="en-US" dirty="0" smtClean="0"/>
          </a:p>
          <a:p>
            <a:pPr marL="285750" indent="-285750">
              <a:buFont typeface="Arial"/>
              <a:buChar char="•"/>
            </a:pPr>
            <a:endParaRPr lang="en-US" dirty="0"/>
          </a:p>
        </p:txBody>
      </p:sp>
      <p:sp>
        <p:nvSpPr>
          <p:cNvPr id="4" name="TextBox 3"/>
          <p:cNvSpPr txBox="1"/>
          <p:nvPr/>
        </p:nvSpPr>
        <p:spPr>
          <a:xfrm>
            <a:off x="3692525" y="1417638"/>
            <a:ext cx="2968625" cy="249299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smtClean="0"/>
              <a:t>Static site generators</a:t>
            </a:r>
          </a:p>
          <a:p>
            <a:pPr marL="342900" indent="-342900">
              <a:buFontTx/>
              <a:buChar char="-"/>
            </a:pPr>
            <a:r>
              <a:rPr lang="en-US" dirty="0" smtClean="0"/>
              <a:t>Slate</a:t>
            </a:r>
          </a:p>
          <a:p>
            <a:pPr marL="342900" indent="-342900">
              <a:buFontTx/>
              <a:buChar char="-"/>
            </a:pPr>
            <a:r>
              <a:rPr lang="en-US" dirty="0" err="1" smtClean="0"/>
              <a:t>Wintersmith</a:t>
            </a:r>
            <a:endParaRPr lang="en-US" dirty="0" smtClean="0"/>
          </a:p>
          <a:p>
            <a:pPr marL="342900" indent="-342900">
              <a:buFontTx/>
              <a:buChar char="-"/>
            </a:pPr>
            <a:r>
              <a:rPr lang="en-US" dirty="0" err="1" smtClean="0"/>
              <a:t>Nanoc</a:t>
            </a:r>
            <a:endParaRPr lang="en-US" dirty="0" smtClean="0"/>
          </a:p>
          <a:p>
            <a:pPr marL="342900" indent="-342900">
              <a:buFontTx/>
              <a:buChar char="-"/>
            </a:pPr>
            <a:r>
              <a:rPr lang="en-US" dirty="0" smtClean="0"/>
              <a:t>Jekyll</a:t>
            </a:r>
          </a:p>
          <a:p>
            <a:pPr marL="342900" indent="-342900">
              <a:buFontTx/>
              <a:buChar char="-"/>
            </a:pPr>
            <a:r>
              <a:rPr lang="en-US" dirty="0" smtClean="0"/>
              <a:t>Pico CMS</a:t>
            </a:r>
          </a:p>
          <a:p>
            <a:pPr marL="342900" indent="-342900">
              <a:buFontTx/>
              <a:buChar char="-"/>
            </a:pPr>
            <a:r>
              <a:rPr lang="en-US" dirty="0" smtClean="0"/>
              <a:t>Sphinx</a:t>
            </a:r>
          </a:p>
          <a:p>
            <a:pPr marL="342900" indent="-342900">
              <a:buFontTx/>
              <a:buChar char="-"/>
            </a:pPr>
            <a:r>
              <a:rPr lang="en-US" dirty="0" err="1" smtClean="0"/>
              <a:t>Fixie</a:t>
            </a:r>
            <a:r>
              <a:rPr lang="en-US" dirty="0" smtClean="0"/>
              <a:t> </a:t>
            </a:r>
            <a:r>
              <a:rPr lang="en-US" dirty="0" smtClean="0"/>
              <a:t>docs</a:t>
            </a:r>
            <a:endParaRPr lang="en-US" sz="2400" dirty="0" smtClean="0"/>
          </a:p>
        </p:txBody>
      </p:sp>
      <p:sp>
        <p:nvSpPr>
          <p:cNvPr id="5" name="TextBox 4"/>
          <p:cNvSpPr txBox="1"/>
          <p:nvPr/>
        </p:nvSpPr>
        <p:spPr>
          <a:xfrm>
            <a:off x="3692525" y="4211303"/>
            <a:ext cx="2968625" cy="212365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smtClean="0"/>
              <a:t>Doc. generators</a:t>
            </a:r>
          </a:p>
          <a:p>
            <a:pPr marL="342900" indent="-342900">
              <a:buFontTx/>
              <a:buChar char="-"/>
            </a:pPr>
            <a:r>
              <a:rPr lang="en-US" dirty="0" smtClean="0"/>
              <a:t>Enunciate</a:t>
            </a:r>
          </a:p>
          <a:p>
            <a:pPr marL="342900" indent="-342900">
              <a:buFontTx/>
              <a:buChar char="-"/>
            </a:pPr>
            <a:r>
              <a:rPr lang="en-US" dirty="0" err="1" smtClean="0"/>
              <a:t>Docco</a:t>
            </a:r>
            <a:endParaRPr lang="en-US" dirty="0" smtClean="0"/>
          </a:p>
          <a:p>
            <a:pPr marL="342900" indent="-342900">
              <a:buFontTx/>
              <a:buChar char="-"/>
            </a:pPr>
            <a:r>
              <a:rPr lang="en-US" dirty="0" err="1" smtClean="0"/>
              <a:t>Dexy</a:t>
            </a:r>
            <a:endParaRPr lang="en-US" dirty="0" smtClean="0"/>
          </a:p>
          <a:p>
            <a:pPr marL="342900" indent="-342900">
              <a:buFontTx/>
              <a:buChar char="-"/>
            </a:pPr>
            <a:r>
              <a:rPr lang="en-US" dirty="0" smtClean="0"/>
              <a:t>Swagger</a:t>
            </a:r>
          </a:p>
          <a:p>
            <a:pPr marL="342900" indent="-342900">
              <a:buFontTx/>
              <a:buChar char="-"/>
            </a:pPr>
            <a:r>
              <a:rPr lang="en-US" dirty="0" err="1" smtClean="0"/>
              <a:t>Mashery</a:t>
            </a:r>
            <a:r>
              <a:rPr lang="en-US" dirty="0" smtClean="0"/>
              <a:t> I/O docs</a:t>
            </a:r>
          </a:p>
          <a:p>
            <a:pPr marL="342900" indent="-342900">
              <a:buFontTx/>
              <a:buChar char="-"/>
            </a:pPr>
            <a:r>
              <a:rPr lang="en-US" dirty="0" smtClean="0"/>
              <a:t>RAML</a:t>
            </a:r>
          </a:p>
        </p:txBody>
      </p:sp>
      <p:sp>
        <p:nvSpPr>
          <p:cNvPr id="6" name="TextBox 5"/>
          <p:cNvSpPr txBox="1"/>
          <p:nvPr/>
        </p:nvSpPr>
        <p:spPr>
          <a:xfrm>
            <a:off x="6964362" y="2894966"/>
            <a:ext cx="1782763" cy="129266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smtClean="0"/>
              <a:t>Wikis</a:t>
            </a:r>
          </a:p>
          <a:p>
            <a:r>
              <a:rPr lang="en-US" dirty="0" smtClean="0"/>
              <a:t>- </a:t>
            </a:r>
            <a:r>
              <a:rPr lang="en-US" dirty="0" err="1" smtClean="0"/>
              <a:t>Mediawiki</a:t>
            </a:r>
            <a:endParaRPr lang="en-US" dirty="0"/>
          </a:p>
          <a:p>
            <a:r>
              <a:rPr lang="en-US" dirty="0" smtClean="0"/>
              <a:t>- </a:t>
            </a:r>
            <a:r>
              <a:rPr lang="en-US" dirty="0" err="1" smtClean="0"/>
              <a:t>Ponydocs</a:t>
            </a:r>
            <a:endParaRPr lang="en-US" dirty="0" smtClean="0"/>
          </a:p>
          <a:p>
            <a:r>
              <a:rPr lang="en-US" dirty="0" smtClean="0"/>
              <a:t>- Confluence</a:t>
            </a:r>
          </a:p>
        </p:txBody>
      </p:sp>
      <p:sp>
        <p:nvSpPr>
          <p:cNvPr id="7" name="TextBox 6"/>
          <p:cNvSpPr txBox="1"/>
          <p:nvPr/>
        </p:nvSpPr>
        <p:spPr>
          <a:xfrm>
            <a:off x="6965950" y="1402081"/>
            <a:ext cx="1781175"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smtClean="0"/>
              <a:t>DITA-based</a:t>
            </a:r>
          </a:p>
          <a:p>
            <a:r>
              <a:rPr lang="en-US" dirty="0" smtClean="0"/>
              <a:t>- </a:t>
            </a:r>
            <a:r>
              <a:rPr lang="en-US" dirty="0" err="1" smtClean="0"/>
              <a:t>WordPress</a:t>
            </a:r>
            <a:endParaRPr lang="en-US" dirty="0" smtClean="0"/>
          </a:p>
        </p:txBody>
      </p:sp>
    </p:spTree>
    <p:extLst>
      <p:ext uri="{BB962C8B-B14F-4D97-AF65-F5344CB8AC3E}">
        <p14:creationId xmlns:p14="http://schemas.microsoft.com/office/powerpoint/2010/main" val="305944305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merge worlds?	</a:t>
            </a:r>
            <a:endParaRPr lang="en-US" dirty="0"/>
          </a:p>
        </p:txBody>
      </p:sp>
      <p:pic>
        <p:nvPicPr>
          <p:cNvPr id="5" name="Picture 4" descr="merge_worl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5" y="-1167342"/>
            <a:ext cx="9109075" cy="10325781"/>
          </a:xfrm>
          <a:prstGeom prst="rect">
            <a:avLst/>
          </a:prstGeom>
        </p:spPr>
      </p:pic>
      <p:sp>
        <p:nvSpPr>
          <p:cNvPr id="6" name="TextBox 5"/>
          <p:cNvSpPr txBox="1"/>
          <p:nvPr/>
        </p:nvSpPr>
        <p:spPr>
          <a:xfrm>
            <a:off x="841375" y="274638"/>
            <a:ext cx="5334000" cy="1446550"/>
          </a:xfrm>
          <a:prstGeom prst="rect">
            <a:avLst/>
          </a:prstGeom>
          <a:noFill/>
        </p:spPr>
        <p:txBody>
          <a:bodyPr wrap="square" rtlCol="0">
            <a:spAutoFit/>
          </a:bodyPr>
          <a:lstStyle/>
          <a:p>
            <a:r>
              <a:rPr lang="en-US"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Keep DITA, or abandon DITA?</a:t>
            </a:r>
            <a:endParaRPr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4" name="Rectangle 3"/>
          <p:cNvSpPr/>
          <p:nvPr/>
        </p:nvSpPr>
        <p:spPr>
          <a:xfrm>
            <a:off x="5651501" y="4921250"/>
            <a:ext cx="2794000" cy="18256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Is it possible to merge tech </a:t>
            </a:r>
            <a:r>
              <a:rPr lang="en-US" sz="2400" dirty="0" err="1"/>
              <a:t>comm</a:t>
            </a:r>
            <a:r>
              <a:rPr lang="en-US" sz="2400" dirty="0"/>
              <a:t> and API doc worlds, or are they too different?</a:t>
            </a:r>
          </a:p>
        </p:txBody>
      </p:sp>
    </p:spTree>
    <p:extLst>
      <p:ext uri="{BB962C8B-B14F-4D97-AF65-F5344CB8AC3E}">
        <p14:creationId xmlns:p14="http://schemas.microsoft.com/office/powerpoint/2010/main" val="385935064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DITA into </a:t>
            </a:r>
            <a:r>
              <a:rPr lang="en-US" dirty="0" err="1" smtClean="0"/>
              <a:t>WordPress</a:t>
            </a:r>
            <a:r>
              <a:rPr lang="en-US" dirty="0" smtClean="0"/>
              <a:t> (Pros)</a:t>
            </a:r>
            <a:endParaRPr lang="en-US" dirty="0"/>
          </a:p>
        </p:txBody>
      </p:sp>
      <p:sp>
        <p:nvSpPr>
          <p:cNvPr id="3" name="TextBox 2"/>
          <p:cNvSpPr txBox="1"/>
          <p:nvPr/>
        </p:nvSpPr>
        <p:spPr>
          <a:xfrm>
            <a:off x="457200" y="1412200"/>
            <a:ext cx="7845425" cy="489364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smtClean="0"/>
              <a:t>Pros</a:t>
            </a:r>
            <a:endParaRPr lang="en-US" sz="2400" dirty="0" smtClean="0"/>
          </a:p>
          <a:p>
            <a:pPr marL="285750" indent="-285750">
              <a:buFontTx/>
              <a:buChar char="-"/>
            </a:pPr>
            <a:r>
              <a:rPr lang="en-US" sz="2400" dirty="0" smtClean="0"/>
              <a:t>E</a:t>
            </a:r>
            <a:r>
              <a:rPr lang="en-US" sz="2400" dirty="0" smtClean="0"/>
              <a:t>asy </a:t>
            </a:r>
            <a:r>
              <a:rPr lang="en-US" sz="2400" dirty="0" smtClean="0"/>
              <a:t>to build and </a:t>
            </a:r>
            <a:r>
              <a:rPr lang="en-US" sz="2400" dirty="0" smtClean="0"/>
              <a:t>theme a beautiful site.</a:t>
            </a:r>
          </a:p>
          <a:p>
            <a:pPr marL="285750" indent="-285750">
              <a:buFontTx/>
              <a:buChar char="-"/>
            </a:pPr>
            <a:r>
              <a:rPr lang="en-US" sz="2400" dirty="0" smtClean="0"/>
              <a:t>Create a network of sites controlled from a single point.</a:t>
            </a:r>
          </a:p>
          <a:p>
            <a:pPr marL="285750" indent="-285750">
              <a:buFontTx/>
              <a:buChar char="-"/>
            </a:pPr>
            <a:r>
              <a:rPr lang="en-US" sz="2400" dirty="0" smtClean="0"/>
              <a:t>Imports DITA flawlessly.</a:t>
            </a:r>
          </a:p>
          <a:p>
            <a:pPr marL="285750" indent="-285750">
              <a:buFontTx/>
              <a:buChar char="-"/>
            </a:pPr>
            <a:r>
              <a:rPr lang="en-US" sz="2400" dirty="0" smtClean="0"/>
              <a:t>Include additional functionality (</a:t>
            </a:r>
            <a:r>
              <a:rPr lang="en-US" sz="2400" dirty="0" smtClean="0"/>
              <a:t>e.g., forums, Q&amp;A).</a:t>
            </a:r>
          </a:p>
          <a:p>
            <a:pPr marL="285750" indent="-285750">
              <a:buFontTx/>
              <a:buChar char="-"/>
            </a:pPr>
            <a:r>
              <a:rPr lang="en-US" sz="2400" dirty="0" smtClean="0"/>
              <a:t>Leverage existing plugins (auto-</a:t>
            </a:r>
            <a:r>
              <a:rPr lang="en-US" sz="2400" dirty="0" err="1" smtClean="0"/>
              <a:t>toc</a:t>
            </a:r>
            <a:r>
              <a:rPr lang="en-US" sz="2400" dirty="0" smtClean="0"/>
              <a:t>, </a:t>
            </a:r>
            <a:r>
              <a:rPr lang="en-US" sz="2400" dirty="0" err="1" smtClean="0"/>
              <a:t>jQuery</a:t>
            </a:r>
            <a:r>
              <a:rPr lang="en-US" sz="2400" dirty="0" smtClean="0"/>
              <a:t> menus, live search).</a:t>
            </a:r>
            <a:endParaRPr lang="en-US" sz="2400" dirty="0"/>
          </a:p>
          <a:p>
            <a:pPr marL="285750" indent="-285750">
              <a:buFontTx/>
              <a:buChar char="-"/>
            </a:pPr>
            <a:r>
              <a:rPr lang="en-US" sz="2400" dirty="0" smtClean="0"/>
              <a:t>Easily </a:t>
            </a:r>
            <a:r>
              <a:rPr lang="en-US" sz="2400" dirty="0" smtClean="0"/>
              <a:t>hire out branding and </a:t>
            </a:r>
            <a:r>
              <a:rPr lang="en-US" sz="2400" dirty="0" smtClean="0"/>
              <a:t>code development.</a:t>
            </a:r>
            <a:endParaRPr lang="en-US" sz="2400" dirty="0"/>
          </a:p>
          <a:p>
            <a:pPr marL="285750" indent="-285750">
              <a:buFontTx/>
              <a:buChar char="-"/>
            </a:pPr>
            <a:r>
              <a:rPr lang="en-US" sz="2400" dirty="0" smtClean="0"/>
              <a:t>Works </a:t>
            </a:r>
            <a:r>
              <a:rPr lang="en-US" sz="2400" dirty="0" smtClean="0"/>
              <a:t>with a lot of different </a:t>
            </a:r>
            <a:r>
              <a:rPr lang="en-US" sz="2400" dirty="0" smtClean="0"/>
              <a:t>systems (30,000 + plugins). </a:t>
            </a:r>
          </a:p>
          <a:p>
            <a:pPr marL="285750" indent="-285750">
              <a:buFontTx/>
              <a:buChar char="-"/>
            </a:pPr>
            <a:r>
              <a:rPr lang="en-US" sz="2400" dirty="0" smtClean="0"/>
              <a:t>Dynamically serve conditional content to users.</a:t>
            </a:r>
          </a:p>
          <a:p>
            <a:pPr marL="285750" indent="-285750">
              <a:buFontTx/>
              <a:buChar char="-"/>
            </a:pPr>
            <a:r>
              <a:rPr lang="en-US" sz="2400" dirty="0" smtClean="0"/>
              <a:t>Allow threaded comments (SME review, user feedback).</a:t>
            </a:r>
          </a:p>
          <a:p>
            <a:pPr marL="285750" indent="-285750">
              <a:buFontTx/>
              <a:buChar char="-"/>
            </a:pPr>
            <a:r>
              <a:rPr lang="en-US" sz="2400" dirty="0" smtClean="0"/>
              <a:t>Include other content outside of doc (mktg., kb articles)</a:t>
            </a:r>
          </a:p>
          <a:p>
            <a:pPr marL="285750" indent="-285750">
              <a:buFontTx/>
              <a:buChar char="-"/>
            </a:pPr>
            <a:r>
              <a:rPr lang="en-US" sz="2400" dirty="0" smtClean="0"/>
              <a:t>Much better analytics (e.g., see search queries on </a:t>
            </a:r>
            <a:r>
              <a:rPr lang="en-US" sz="2400" dirty="0" err="1" smtClean="0"/>
              <a:t>dashbrd</a:t>
            </a:r>
            <a:r>
              <a:rPr lang="en-US" sz="2400" dirty="0" smtClean="0"/>
              <a:t>)</a:t>
            </a:r>
            <a:endParaRPr lang="en-US" sz="2400" dirty="0" smtClean="0"/>
          </a:p>
        </p:txBody>
      </p:sp>
    </p:spTree>
    <p:extLst>
      <p:ext uri="{BB962C8B-B14F-4D97-AF65-F5344CB8AC3E}">
        <p14:creationId xmlns:p14="http://schemas.microsoft.com/office/powerpoint/2010/main" val="225302451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DITA into </a:t>
            </a:r>
            <a:r>
              <a:rPr lang="en-US" dirty="0" err="1" smtClean="0"/>
              <a:t>WordPress</a:t>
            </a:r>
            <a:r>
              <a:rPr lang="en-US" dirty="0" smtClean="0"/>
              <a:t> (Cons)</a:t>
            </a:r>
            <a:endParaRPr lang="en-US" dirty="0"/>
          </a:p>
        </p:txBody>
      </p:sp>
      <p:sp>
        <p:nvSpPr>
          <p:cNvPr id="3" name="TextBox 2"/>
          <p:cNvSpPr txBox="1"/>
          <p:nvPr/>
        </p:nvSpPr>
        <p:spPr>
          <a:xfrm>
            <a:off x="457200" y="1502687"/>
            <a:ext cx="7845425"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smtClean="0"/>
              <a:t>Cons</a:t>
            </a:r>
          </a:p>
          <a:p>
            <a:pPr marL="285750" indent="-285750">
              <a:buFontTx/>
              <a:buChar char="-"/>
            </a:pPr>
            <a:r>
              <a:rPr lang="en-US" sz="2400" dirty="0" smtClean="0"/>
              <a:t>Database model is slower than static files.</a:t>
            </a:r>
          </a:p>
          <a:p>
            <a:pPr marL="285750" indent="-285750">
              <a:buFontTx/>
              <a:buChar char="-"/>
            </a:pPr>
            <a:r>
              <a:rPr lang="en-US" sz="2400" dirty="0" smtClean="0"/>
              <a:t>Import process isn’t a one-click job.</a:t>
            </a:r>
          </a:p>
          <a:p>
            <a:pPr marL="285750" indent="-285750">
              <a:buFontTx/>
              <a:buChar char="-"/>
            </a:pPr>
            <a:r>
              <a:rPr lang="en-US" sz="2400" dirty="0" smtClean="0"/>
              <a:t>Requires MySQL, PHP, and Apache architecture.</a:t>
            </a:r>
          </a:p>
          <a:p>
            <a:pPr marL="285750" indent="-285750">
              <a:buFontTx/>
              <a:buChar char="-"/>
            </a:pPr>
            <a:r>
              <a:rPr lang="en-US" sz="2400" dirty="0" smtClean="0"/>
              <a:t>May be problematic to integrate authentication with another system (e.g., </a:t>
            </a:r>
            <a:r>
              <a:rPr lang="en-US" sz="2400" dirty="0" err="1" smtClean="0"/>
              <a:t>Salesforce</a:t>
            </a:r>
            <a:r>
              <a:rPr lang="en-US" sz="2400" dirty="0" smtClean="0"/>
              <a:t>).</a:t>
            </a:r>
          </a:p>
          <a:p>
            <a:pPr marL="285750" indent="-285750">
              <a:buFontTx/>
              <a:buChar char="-"/>
            </a:pPr>
            <a:r>
              <a:rPr lang="en-US" sz="2400" dirty="0" smtClean="0"/>
              <a:t>Regularly importing static files into a dynamic system may be subverting the fundamental design of </a:t>
            </a:r>
            <a:r>
              <a:rPr lang="en-US" sz="2400" dirty="0" err="1" smtClean="0"/>
              <a:t>WordPress</a:t>
            </a:r>
            <a:r>
              <a:rPr lang="en-US" sz="2400" dirty="0" smtClean="0"/>
              <a:t>.</a:t>
            </a:r>
          </a:p>
          <a:p>
            <a:pPr marL="285750" indent="-285750">
              <a:buFontTx/>
              <a:buChar char="-"/>
            </a:pPr>
            <a:r>
              <a:rPr lang="en-US" sz="2400" dirty="0" smtClean="0"/>
              <a:t>May not be robust enough for massive doc projects.</a:t>
            </a:r>
          </a:p>
        </p:txBody>
      </p:sp>
    </p:spTree>
    <p:extLst>
      <p:ext uri="{BB962C8B-B14F-4D97-AF65-F5344CB8AC3E}">
        <p14:creationId xmlns:p14="http://schemas.microsoft.com/office/powerpoint/2010/main" val="39647792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6950" y="2652767"/>
            <a:ext cx="5693128" cy="2839984"/>
          </a:xfrm>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en-US" dirty="0" smtClean="0"/>
              <a:t>Tom </a:t>
            </a:r>
            <a:r>
              <a:rPr lang="en-US" dirty="0"/>
              <a:t>Johnson</a:t>
            </a:r>
          </a:p>
          <a:p>
            <a:pPr marL="0" indent="0">
              <a:buNone/>
            </a:pPr>
            <a:r>
              <a:rPr lang="en-US" dirty="0" err="1"/>
              <a:t>Idratherbewriting.com</a:t>
            </a:r>
            <a:endParaRPr lang="en-US" dirty="0"/>
          </a:p>
          <a:p>
            <a:pPr marL="0" indent="0">
              <a:buNone/>
            </a:pPr>
            <a:r>
              <a:rPr lang="en-US" dirty="0">
                <a:hlinkClick r:id="rId3"/>
              </a:rPr>
              <a:t>tom@idratherbewriting.com</a:t>
            </a:r>
            <a:endParaRPr lang="en-US" dirty="0"/>
          </a:p>
          <a:p>
            <a:pPr marL="0" indent="0">
              <a:buNone/>
            </a:pPr>
            <a:r>
              <a:rPr lang="en-US" dirty="0"/>
              <a:t>@</a:t>
            </a:r>
            <a:r>
              <a:rPr lang="en-US" dirty="0" err="1"/>
              <a:t>tomjohnson</a:t>
            </a:r>
            <a:r>
              <a:rPr lang="en-US" dirty="0"/>
              <a:t> (Twitter)</a:t>
            </a:r>
          </a:p>
          <a:p>
            <a:endParaRPr lang="en-US" dirty="0"/>
          </a:p>
        </p:txBody>
      </p:sp>
      <p:pic>
        <p:nvPicPr>
          <p:cNvPr id="4" name="Picture 3" descr="myblog.png"/>
          <p:cNvPicPr>
            <a:picLocks noChangeAspect="1"/>
          </p:cNvPicPr>
          <p:nvPr/>
        </p:nvPicPr>
        <p:blipFill rotWithShape="1">
          <a:blip r:embed="rId4">
            <a:extLst>
              <a:ext uri="{BEBA8EAE-BF5A-486C-A8C5-ECC9F3942E4B}">
                <a14:imgProps xmlns:a14="http://schemas.microsoft.com/office/drawing/2010/main">
                  <a14:imgLayer r:embed="rId5">
                    <a14:imgEffect>
                      <a14:backgroundRemoval t="3680" b="97403" l="2525" r="99327">
                        <a14:backgroundMark x1="80808" y1="14935" x2="80808" y2="14935"/>
                        <a14:backgroundMark x1="95455" y1="86147" x2="95455" y2="86147"/>
                      </a14:backgroundRemoval>
                    </a14:imgEffect>
                  </a14:imgLayer>
                </a14:imgProps>
              </a:ext>
              <a:ext uri="{28A0092B-C50C-407E-A947-70E740481C1C}">
                <a14:useLocalDpi xmlns:a14="http://schemas.microsoft.com/office/drawing/2010/main" val="0"/>
              </a:ext>
            </a:extLst>
          </a:blip>
          <a:srcRect b="28334"/>
          <a:stretch/>
        </p:blipFill>
        <p:spPr>
          <a:xfrm>
            <a:off x="-638175" y="-478488"/>
            <a:ext cx="9925050" cy="2766131"/>
          </a:xfrm>
          <a:prstGeom prst="rect">
            <a:avLst/>
          </a:prstGeom>
        </p:spPr>
      </p:pic>
    </p:spTree>
    <p:extLst>
      <p:ext uri="{BB962C8B-B14F-4D97-AF65-F5344CB8AC3E}">
        <p14:creationId xmlns:p14="http://schemas.microsoft.com/office/powerpoint/2010/main" val="7617767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opbo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9144000" cy="5275709"/>
          </a:xfrm>
          <a:prstGeom prst="rect">
            <a:avLst/>
          </a:prstGeom>
        </p:spPr>
      </p:pic>
      <p:sp>
        <p:nvSpPr>
          <p:cNvPr id="4" name="Line Callout 1 3"/>
          <p:cNvSpPr/>
          <p:nvPr/>
        </p:nvSpPr>
        <p:spPr>
          <a:xfrm>
            <a:off x="5708650" y="1946276"/>
            <a:ext cx="2784475" cy="958850"/>
          </a:xfrm>
          <a:prstGeom prst="borderCallout1">
            <a:avLst>
              <a:gd name="adj1" fmla="val 18750"/>
              <a:gd name="adj2" fmla="val -8333"/>
              <a:gd name="adj3" fmla="val 4186"/>
              <a:gd name="adj4" fmla="val -1754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With APIs, docs </a:t>
            </a:r>
            <a:r>
              <a:rPr lang="en-US" sz="2400" i="1" dirty="0" smtClean="0"/>
              <a:t>are</a:t>
            </a:r>
            <a:r>
              <a:rPr lang="en-US" sz="2400" dirty="0" smtClean="0"/>
              <a:t> the interface</a:t>
            </a:r>
            <a:endParaRPr lang="en-US" sz="2400" dirty="0"/>
          </a:p>
        </p:txBody>
      </p:sp>
    </p:spTree>
    <p:extLst>
      <p:ext uri="{BB962C8B-B14F-4D97-AF65-F5344CB8AC3E}">
        <p14:creationId xmlns:p14="http://schemas.microsoft.com/office/powerpoint/2010/main" val="28671724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Credits</a:t>
            </a:r>
            <a:endParaRPr lang="en-US" dirty="0"/>
          </a:p>
        </p:txBody>
      </p:sp>
      <p:sp>
        <p:nvSpPr>
          <p:cNvPr id="3" name="Content Placeholder 2"/>
          <p:cNvSpPr>
            <a:spLocks noGrp="1"/>
          </p:cNvSpPr>
          <p:nvPr>
            <p:ph idx="1"/>
          </p:nvPr>
        </p:nvSpPr>
        <p:spPr>
          <a:xfrm>
            <a:off x="457200" y="1285876"/>
            <a:ext cx="8229600" cy="4840288"/>
          </a:xfrm>
        </p:spPr>
        <p:txBody>
          <a:bodyPr>
            <a:noAutofit/>
          </a:bodyPr>
          <a:lstStyle/>
          <a:p>
            <a:r>
              <a:rPr lang="en-US" sz="1600" dirty="0" smtClean="0"/>
              <a:t>Slide </a:t>
            </a:r>
            <a:r>
              <a:rPr lang="en-US" sz="1600" dirty="0"/>
              <a:t>2: Mars, once. By Kevin Dooley. http://</a:t>
            </a:r>
            <a:r>
              <a:rPr lang="en-US" sz="1600" dirty="0" err="1"/>
              <a:t>bit.ly</a:t>
            </a:r>
            <a:r>
              <a:rPr lang="en-US" sz="1600" dirty="0"/>
              <a:t>/</a:t>
            </a:r>
            <a:r>
              <a:rPr lang="en-US" sz="1600" dirty="0" smtClean="0"/>
              <a:t>ZFYI0T</a:t>
            </a:r>
            <a:endParaRPr lang="en-US" sz="1600" dirty="0"/>
          </a:p>
          <a:p>
            <a:r>
              <a:rPr lang="en-US" sz="1600" dirty="0"/>
              <a:t>Slide 4: 10 Reasons Developers Hate Your API (and what to do about it). By John Musser. </a:t>
            </a:r>
            <a:r>
              <a:rPr lang="en-US" sz="1600" dirty="0" err="1"/>
              <a:t>Slideshare</a:t>
            </a:r>
            <a:r>
              <a:rPr lang="en-US" sz="1600" dirty="0"/>
              <a:t>. http://</a:t>
            </a:r>
            <a:r>
              <a:rPr lang="en-US" sz="1600" dirty="0" err="1"/>
              <a:t>slidesha.re</a:t>
            </a:r>
            <a:r>
              <a:rPr lang="en-US" sz="1600" dirty="0"/>
              <a:t>/</a:t>
            </a:r>
            <a:r>
              <a:rPr lang="en-US" sz="1600" dirty="0" smtClean="0"/>
              <a:t>1pnnDRf</a:t>
            </a:r>
            <a:endParaRPr lang="en-US" sz="1600" dirty="0"/>
          </a:p>
          <a:p>
            <a:r>
              <a:rPr lang="en-US" sz="1600" dirty="0"/>
              <a:t>Slide 9. Spinning gears. By Brent 2.0. Flickr. http://</a:t>
            </a:r>
            <a:r>
              <a:rPr lang="en-US" sz="1600" dirty="0" err="1"/>
              <a:t>bit.ly</a:t>
            </a:r>
            <a:r>
              <a:rPr lang="en-US" sz="1600" dirty="0"/>
              <a:t>/</a:t>
            </a:r>
            <a:r>
              <a:rPr lang="en-US" sz="1600" dirty="0" smtClean="0"/>
              <a:t>1DexWM0</a:t>
            </a:r>
            <a:endParaRPr lang="en-US" sz="1600" dirty="0"/>
          </a:p>
          <a:p>
            <a:r>
              <a:rPr lang="en-US" sz="1600" dirty="0"/>
              <a:t>Slide 10. </a:t>
            </a:r>
            <a:r>
              <a:rPr lang="en-US" sz="1600" dirty="0" err="1"/>
              <a:t>Lolcat</a:t>
            </a:r>
            <a:r>
              <a:rPr lang="en-US" sz="1600" dirty="0"/>
              <a:t> Generator: Can </a:t>
            </a:r>
            <a:r>
              <a:rPr lang="en-US" sz="1600" dirty="0" err="1"/>
              <a:t>haz</a:t>
            </a:r>
            <a:r>
              <a:rPr lang="en-US" sz="1600"/>
              <a:t> </a:t>
            </a:r>
            <a:r>
              <a:rPr lang="en-US" sz="1600"/>
              <a:t>posters</a:t>
            </a:r>
            <a:r>
              <a:rPr lang="en-US" sz="1600" smtClean="0"/>
              <a:t>? </a:t>
            </a:r>
            <a:r>
              <a:rPr lang="en-US" sz="1600" dirty="0"/>
              <a:t>http://</a:t>
            </a:r>
            <a:r>
              <a:rPr lang="en-US" sz="1600" dirty="0" err="1"/>
              <a:t>bighugelabs.com</a:t>
            </a:r>
            <a:r>
              <a:rPr lang="en-US" sz="1600" dirty="0"/>
              <a:t>/</a:t>
            </a:r>
            <a:r>
              <a:rPr lang="en-US" sz="1600" dirty="0" err="1"/>
              <a:t>lolcat.php</a:t>
            </a:r>
            <a:endParaRPr lang="en-US" sz="1600" dirty="0"/>
          </a:p>
          <a:p>
            <a:r>
              <a:rPr lang="en-US" sz="1600" dirty="0"/>
              <a:t>Slide 11. Code sample pulled from http://</a:t>
            </a:r>
            <a:r>
              <a:rPr lang="en-US" sz="1600" dirty="0" err="1"/>
              <a:t>www.docjar.net</a:t>
            </a:r>
            <a:r>
              <a:rPr lang="en-US" sz="1600" dirty="0"/>
              <a:t>/html/</a:t>
            </a:r>
            <a:r>
              <a:rPr lang="en-US" sz="1600" dirty="0" err="1"/>
              <a:t>api</a:t>
            </a:r>
            <a:r>
              <a:rPr lang="en-US" sz="1600" dirty="0"/>
              <a:t>/java/</a:t>
            </a:r>
            <a:r>
              <a:rPr lang="en-US" sz="1600" dirty="0" err="1"/>
              <a:t>util</a:t>
            </a:r>
            <a:r>
              <a:rPr lang="en-US" sz="1600" dirty="0"/>
              <a:t>/</a:t>
            </a:r>
            <a:r>
              <a:rPr lang="en-US" sz="1600" dirty="0" err="1"/>
              <a:t>Collections.java.html</a:t>
            </a:r>
            <a:r>
              <a:rPr lang="en-US" sz="1600" dirty="0" smtClean="0"/>
              <a:t>.</a:t>
            </a:r>
            <a:endParaRPr lang="en-US" sz="1600" dirty="0"/>
          </a:p>
          <a:p>
            <a:r>
              <a:rPr lang="en-US" sz="1600" dirty="0"/>
              <a:t>Slide 16. Continental Drift. Wikipedia. http://</a:t>
            </a:r>
            <a:r>
              <a:rPr lang="en-US" sz="1600" dirty="0" err="1"/>
              <a:t>en.wikipedia.org</a:t>
            </a:r>
            <a:r>
              <a:rPr lang="en-US" sz="1600" dirty="0"/>
              <a:t>/wiki/</a:t>
            </a:r>
            <a:r>
              <a:rPr lang="en-US" sz="1600" dirty="0" err="1" smtClean="0"/>
              <a:t>Continental_drift</a:t>
            </a:r>
            <a:endParaRPr lang="en-US" sz="1600" dirty="0"/>
          </a:p>
          <a:p>
            <a:r>
              <a:rPr lang="en-US" sz="1600" dirty="0"/>
              <a:t>Slide 17: Biodiversity fail. By Martin Sharma. Flickr. http://</a:t>
            </a:r>
            <a:r>
              <a:rPr lang="en-US" sz="1600" dirty="0" err="1"/>
              <a:t>bit.ly</a:t>
            </a:r>
            <a:r>
              <a:rPr lang="en-US" sz="1600" dirty="0"/>
              <a:t>/</a:t>
            </a:r>
            <a:r>
              <a:rPr lang="en-US" sz="1600" dirty="0" smtClean="0"/>
              <a:t>1CodnKM</a:t>
            </a:r>
            <a:endParaRPr lang="en-US" sz="1600" dirty="0"/>
          </a:p>
          <a:p>
            <a:r>
              <a:rPr lang="en-US" sz="1600" dirty="0"/>
              <a:t>Slide 18. The Source of Bad Writing. Wall Street Journal. http://</a:t>
            </a:r>
            <a:r>
              <a:rPr lang="en-US" sz="1600" dirty="0" err="1"/>
              <a:t>online.wsj.com</a:t>
            </a:r>
            <a:r>
              <a:rPr lang="en-US" sz="1600" dirty="0"/>
              <a:t>/articles/the-cause-of-bad-writing-</a:t>
            </a:r>
            <a:r>
              <a:rPr lang="en-US" sz="1600" dirty="0" smtClean="0"/>
              <a:t>1411660188</a:t>
            </a:r>
            <a:endParaRPr lang="en-US" sz="1600" dirty="0"/>
          </a:p>
          <a:p>
            <a:r>
              <a:rPr lang="en-US" sz="1600" dirty="0"/>
              <a:t>Slide 19. Stray dog. By Jose Javier Perez Arenas. Flickr. http://</a:t>
            </a:r>
            <a:r>
              <a:rPr lang="en-US" sz="1600" dirty="0" err="1"/>
              <a:t>bit.ly</a:t>
            </a:r>
            <a:r>
              <a:rPr lang="en-US" sz="1600" dirty="0"/>
              <a:t>/</a:t>
            </a:r>
            <a:r>
              <a:rPr lang="en-US" sz="1600" dirty="0" smtClean="0"/>
              <a:t>1wau5NK</a:t>
            </a:r>
            <a:endParaRPr lang="en-US" sz="1600" dirty="0"/>
          </a:p>
          <a:p>
            <a:r>
              <a:rPr lang="en-US" sz="1600" dirty="0"/>
              <a:t>Slide 22. The false. By </a:t>
            </a:r>
            <a:r>
              <a:rPr lang="en-US" sz="1600" dirty="0" err="1"/>
              <a:t>Cristopher</a:t>
            </a:r>
            <a:r>
              <a:rPr lang="en-US" sz="1600" dirty="0"/>
              <a:t> </a:t>
            </a:r>
            <a:r>
              <a:rPr lang="en-US" sz="1600" dirty="0" err="1"/>
              <a:t>Cotrell</a:t>
            </a:r>
            <a:r>
              <a:rPr lang="en-US" sz="1600" dirty="0"/>
              <a:t>. Flickr. http://</a:t>
            </a:r>
            <a:r>
              <a:rPr lang="en-US" sz="1600" dirty="0" err="1"/>
              <a:t>bit.ly</a:t>
            </a:r>
            <a:r>
              <a:rPr lang="en-US" sz="1600" dirty="0"/>
              <a:t>/1F1et36. Quote from Jacob Kaplan Moss here: http://</a:t>
            </a:r>
            <a:r>
              <a:rPr lang="en-US" sz="1600" dirty="0" err="1"/>
              <a:t>jacobian.org</a:t>
            </a:r>
            <a:r>
              <a:rPr lang="en-US" sz="1600" dirty="0"/>
              <a:t>/writing/what-to-write</a:t>
            </a:r>
            <a:r>
              <a:rPr lang="en-US" sz="1600" dirty="0" smtClean="0"/>
              <a:t>/</a:t>
            </a:r>
            <a:endParaRPr lang="en-US" sz="1600" dirty="0"/>
          </a:p>
          <a:p>
            <a:r>
              <a:rPr lang="en-US" sz="1600" dirty="0"/>
              <a:t>Slide 23 and 54. Finger face with question. By </a:t>
            </a:r>
            <a:r>
              <a:rPr lang="en-US" sz="1600" dirty="0" err="1"/>
              <a:t>Tsahi</a:t>
            </a:r>
            <a:r>
              <a:rPr lang="en-US" sz="1600" dirty="0"/>
              <a:t> </a:t>
            </a:r>
            <a:r>
              <a:rPr lang="en-US" sz="1600" dirty="0" err="1"/>
              <a:t>Levent</a:t>
            </a:r>
            <a:r>
              <a:rPr lang="en-US" sz="1600" dirty="0"/>
              <a:t>-Levi. http://</a:t>
            </a:r>
            <a:r>
              <a:rPr lang="en-US" sz="1600" dirty="0" err="1"/>
              <a:t>bit.ly</a:t>
            </a:r>
            <a:r>
              <a:rPr lang="en-US" sz="1600" dirty="0"/>
              <a:t>/</a:t>
            </a:r>
            <a:r>
              <a:rPr lang="en-US" sz="1600" dirty="0" smtClean="0"/>
              <a:t>1sWdnln</a:t>
            </a:r>
            <a:endParaRPr lang="en-US" sz="1600" dirty="0"/>
          </a:p>
          <a:p>
            <a:r>
              <a:rPr lang="en-US" sz="1600" dirty="0"/>
              <a:t>Slide 32. Kin Lane, </a:t>
            </a:r>
            <a:r>
              <a:rPr lang="en-US" sz="1600" dirty="0" err="1"/>
              <a:t>apievangelist.com</a:t>
            </a:r>
            <a:r>
              <a:rPr lang="en-US" sz="1600" dirty="0"/>
              <a:t>. http://</a:t>
            </a:r>
            <a:r>
              <a:rPr lang="en-US" sz="1600" dirty="0" err="1"/>
              <a:t>apievangelist.com</a:t>
            </a:r>
            <a:r>
              <a:rPr lang="en-US" sz="1600" dirty="0"/>
              <a:t>/2012/03/08/automated-documentation-for-rest-</a:t>
            </a:r>
            <a:r>
              <a:rPr lang="en-US" sz="1600" dirty="0" err="1"/>
              <a:t>apis</a:t>
            </a:r>
            <a:r>
              <a:rPr lang="en-US" sz="1600" dirty="0" smtClean="0"/>
              <a:t>/</a:t>
            </a:r>
            <a:endParaRPr lang="en-US" sz="1600" dirty="0"/>
          </a:p>
          <a:p>
            <a:r>
              <a:rPr lang="en-US" sz="1600" dirty="0"/>
              <a:t>Slide 37. </a:t>
            </a:r>
            <a:r>
              <a:rPr lang="en-US" sz="1600" dirty="0" err="1"/>
              <a:t>Catwoman</a:t>
            </a:r>
            <a:r>
              <a:rPr lang="en-US" sz="1600" dirty="0"/>
              <a:t>. http://</a:t>
            </a:r>
            <a:r>
              <a:rPr lang="en-US" sz="1600" dirty="0" err="1"/>
              <a:t>bit.ly</a:t>
            </a:r>
            <a:r>
              <a:rPr lang="en-US" sz="1600" dirty="0"/>
              <a:t>/11qDsNU</a:t>
            </a:r>
          </a:p>
          <a:p>
            <a:r>
              <a:rPr lang="en-US" sz="1600" dirty="0"/>
              <a:t>Slide 56. </a:t>
            </a:r>
            <a:r>
              <a:rPr lang="en-US" sz="1600" dirty="0" err="1"/>
              <a:t>Nasa</a:t>
            </a:r>
            <a:r>
              <a:rPr lang="en-US" sz="1600" dirty="0"/>
              <a:t>, new eyes: Butterfly. http://</a:t>
            </a:r>
            <a:r>
              <a:rPr lang="en-US" sz="1600" dirty="0" err="1"/>
              <a:t>bit.ly</a:t>
            </a:r>
            <a:r>
              <a:rPr lang="en-US" sz="1600" dirty="0"/>
              <a:t>/1u7ANzE</a:t>
            </a:r>
          </a:p>
        </p:txBody>
      </p:sp>
    </p:spTree>
    <p:extLst>
      <p:ext uri="{BB962C8B-B14F-4D97-AF65-F5344CB8AC3E}">
        <p14:creationId xmlns:p14="http://schemas.microsoft.com/office/powerpoint/2010/main" val="50002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61468450"/>
              </p:ext>
            </p:extLst>
          </p:nvPr>
        </p:nvGraphicFramePr>
        <p:xfrm>
          <a:off x="473075" y="-16430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634999" y="3619838"/>
            <a:ext cx="6111875" cy="2739211"/>
          </a:xfrm>
          <a:prstGeom prst="rect">
            <a:avLst/>
          </a:prstGeom>
        </p:spPr>
        <p:txBody>
          <a:bodyPr wrap="square">
            <a:spAutoFit/>
          </a:bodyPr>
          <a:lstStyle/>
          <a:p>
            <a:r>
              <a:rPr lang="en-US" sz="2800" i="1" dirty="0"/>
              <a:t>Topics not covered:</a:t>
            </a:r>
          </a:p>
          <a:p>
            <a:pPr marL="285750" indent="-285750">
              <a:buFont typeface="Arial"/>
              <a:buChar char="•"/>
            </a:pPr>
            <a:r>
              <a:rPr lang="en-US" sz="2400" dirty="0"/>
              <a:t>Writing the technical content</a:t>
            </a:r>
          </a:p>
          <a:p>
            <a:pPr marL="285750" indent="-285750">
              <a:buFont typeface="Arial"/>
              <a:buChar char="•"/>
            </a:pPr>
            <a:r>
              <a:rPr lang="en-US" sz="2400" dirty="0"/>
              <a:t>Interacting with developers</a:t>
            </a:r>
          </a:p>
          <a:p>
            <a:pPr marL="285750" indent="-285750">
              <a:buFont typeface="Arial"/>
              <a:buChar char="•"/>
            </a:pPr>
            <a:r>
              <a:rPr lang="en-US" sz="2400" dirty="0"/>
              <a:t>Learning to read code</a:t>
            </a:r>
          </a:p>
          <a:p>
            <a:pPr marL="285750" indent="-285750">
              <a:buFont typeface="Arial"/>
              <a:buChar char="•"/>
            </a:pPr>
            <a:r>
              <a:rPr lang="en-US" sz="2400" dirty="0"/>
              <a:t>Understanding the different languages</a:t>
            </a:r>
          </a:p>
          <a:p>
            <a:pPr marL="285750" indent="-285750">
              <a:buFont typeface="Arial"/>
              <a:buChar char="•"/>
            </a:pPr>
            <a:r>
              <a:rPr lang="en-US" sz="2400" dirty="0"/>
              <a:t>Commenting on code samples</a:t>
            </a:r>
          </a:p>
          <a:p>
            <a:pPr marL="285750" indent="-285750">
              <a:buFont typeface="Arial"/>
              <a:buChar char="•"/>
            </a:pPr>
            <a:r>
              <a:rPr lang="en-US" sz="2400" dirty="0"/>
              <a:t>Creating getting started, hello world tutorials</a:t>
            </a:r>
          </a:p>
        </p:txBody>
      </p:sp>
    </p:spTree>
    <p:extLst>
      <p:ext uri="{BB962C8B-B14F-4D97-AF65-F5344CB8AC3E}">
        <p14:creationId xmlns:p14="http://schemas.microsoft.com/office/powerpoint/2010/main" val="41673077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Native API Docs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00478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basics about the API landscape</a:t>
            </a:r>
            <a:endParaRPr lang="en-US" dirty="0"/>
          </a:p>
        </p:txBody>
      </p:sp>
      <p:sp>
        <p:nvSpPr>
          <p:cNvPr id="3" name="Content Placeholder 2"/>
          <p:cNvSpPr>
            <a:spLocks noGrp="1"/>
          </p:cNvSpPr>
          <p:nvPr>
            <p:ph idx="1"/>
          </p:nvPr>
        </p:nvSpPr>
        <p:spPr/>
        <p:txBody>
          <a:bodyPr/>
          <a:lstStyle/>
          <a:p>
            <a:pPr marL="0" indent="0">
              <a:buNone/>
            </a:pPr>
            <a:endParaRPr lang="en-US" dirty="0" smtClean="0"/>
          </a:p>
          <a:p>
            <a:endParaRPr lang="en-US" dirty="0"/>
          </a:p>
        </p:txBody>
      </p:sp>
      <p:pic>
        <p:nvPicPr>
          <p:cNvPr id="4" name="Picture 3" descr="gear_api_metaph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457" y="1417638"/>
            <a:ext cx="2960439" cy="4445000"/>
          </a:xfrm>
          <a:prstGeom prst="rect">
            <a:avLst/>
          </a:prstGeom>
        </p:spPr>
      </p:pic>
      <p:sp>
        <p:nvSpPr>
          <p:cNvPr id="8" name="Line Callout 1 7"/>
          <p:cNvSpPr/>
          <p:nvPr/>
        </p:nvSpPr>
        <p:spPr>
          <a:xfrm>
            <a:off x="6518275" y="1417638"/>
            <a:ext cx="1482725" cy="598487"/>
          </a:xfrm>
          <a:prstGeom prst="borderCallout1">
            <a:avLst>
              <a:gd name="adj1" fmla="val 161694"/>
              <a:gd name="adj2" fmla="val -72367"/>
              <a:gd name="adj3" fmla="val 60227"/>
              <a:gd name="adj4" fmla="val -6418"/>
            </a:avLst>
          </a:prstGeom>
          <a:ln/>
        </p:spPr>
        <p:style>
          <a:lnRef idx="1">
            <a:schemeClr val="accent3"/>
          </a:lnRef>
          <a:fillRef idx="2">
            <a:schemeClr val="accent3"/>
          </a:fillRef>
          <a:effectRef idx="1">
            <a:schemeClr val="accent3"/>
          </a:effectRef>
          <a:fontRef idx="minor">
            <a:schemeClr val="dk1"/>
          </a:fontRef>
        </p:style>
        <p:txBody>
          <a:bodyPr/>
          <a:lstStyle/>
          <a:p>
            <a:r>
              <a:rPr lang="en-US" sz="2400" dirty="0" smtClean="0"/>
              <a:t>System B</a:t>
            </a:r>
            <a:endParaRPr lang="en-US" sz="2400" dirty="0"/>
          </a:p>
        </p:txBody>
      </p:sp>
      <p:sp>
        <p:nvSpPr>
          <p:cNvPr id="9" name="Line Callout 1 8"/>
          <p:cNvSpPr/>
          <p:nvPr/>
        </p:nvSpPr>
        <p:spPr>
          <a:xfrm>
            <a:off x="727076" y="1589088"/>
            <a:ext cx="1511300" cy="566737"/>
          </a:xfrm>
          <a:prstGeom prst="borderCallout1">
            <a:avLst>
              <a:gd name="adj1" fmla="val 40468"/>
              <a:gd name="adj2" fmla="val 101242"/>
              <a:gd name="adj3" fmla="val 120057"/>
              <a:gd name="adj4" fmla="val 168792"/>
            </a:avLst>
          </a:prstGeom>
          <a:ln/>
        </p:spPr>
        <p:style>
          <a:lnRef idx="1">
            <a:schemeClr val="accent3"/>
          </a:lnRef>
          <a:fillRef idx="2">
            <a:schemeClr val="accent3"/>
          </a:fillRef>
          <a:effectRef idx="1">
            <a:schemeClr val="accent3"/>
          </a:effectRef>
          <a:fontRef idx="minor">
            <a:schemeClr val="dk1"/>
          </a:fontRef>
        </p:style>
        <p:txBody>
          <a:bodyPr/>
          <a:lstStyle/>
          <a:p>
            <a:r>
              <a:rPr lang="en-US" sz="2400" dirty="0" smtClean="0"/>
              <a:t>System A</a:t>
            </a:r>
            <a:endParaRPr lang="en-US" sz="2400" dirty="0"/>
          </a:p>
        </p:txBody>
      </p:sp>
      <p:sp>
        <p:nvSpPr>
          <p:cNvPr id="10" name="Rectangle 9"/>
          <p:cNvSpPr/>
          <p:nvPr/>
        </p:nvSpPr>
        <p:spPr>
          <a:xfrm>
            <a:off x="4128770" y="5862638"/>
            <a:ext cx="697230" cy="487362"/>
          </a:xfrm>
          <a:prstGeom prst="rect">
            <a:avLst/>
          </a:prstGeom>
          <a:ln/>
        </p:spPr>
        <p:style>
          <a:lnRef idx="1">
            <a:schemeClr val="accent3"/>
          </a:lnRef>
          <a:fillRef idx="2">
            <a:schemeClr val="accent3"/>
          </a:fillRef>
          <a:effectRef idx="1">
            <a:schemeClr val="accent3"/>
          </a:effectRef>
          <a:fontRef idx="minor">
            <a:schemeClr val="dk1"/>
          </a:fontRef>
        </p:style>
        <p:txBody>
          <a:bodyPr/>
          <a:lstStyle/>
          <a:p>
            <a:r>
              <a:rPr lang="en-US" sz="2400" b="1" dirty="0" smtClean="0">
                <a:solidFill>
                  <a:srgbClr val="595959"/>
                </a:solidFill>
              </a:rPr>
              <a:t>API</a:t>
            </a:r>
            <a:endParaRPr lang="en-US" sz="2400" b="1" dirty="0">
              <a:solidFill>
                <a:srgbClr val="595959"/>
              </a:solidFill>
            </a:endParaRPr>
          </a:p>
        </p:txBody>
      </p:sp>
      <p:cxnSp>
        <p:nvCxnSpPr>
          <p:cNvPr id="13" name="Straight Arrow Connector 12"/>
          <p:cNvCxnSpPr/>
          <p:nvPr/>
        </p:nvCxnSpPr>
        <p:spPr>
          <a:xfrm flipH="1" flipV="1">
            <a:off x="4445000" y="4191000"/>
            <a:ext cx="25400" cy="167163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4" name="TextBox 13"/>
          <p:cNvSpPr txBox="1"/>
          <p:nvPr/>
        </p:nvSpPr>
        <p:spPr>
          <a:xfrm>
            <a:off x="5944146" y="2397186"/>
            <a:ext cx="3082925" cy="3785652"/>
          </a:xfrm>
          <a:prstGeom prst="rect">
            <a:avLst/>
          </a:prstGeom>
          <a:noFill/>
        </p:spPr>
        <p:txBody>
          <a:bodyPr wrap="square" rtlCol="0">
            <a:spAutoFit/>
          </a:bodyPr>
          <a:lstStyle/>
          <a:p>
            <a:r>
              <a:rPr lang="en-US" sz="2400" dirty="0" smtClean="0"/>
              <a:t>Lots of different types of APIs – </a:t>
            </a:r>
            <a:r>
              <a:rPr lang="en-US" sz="2400" dirty="0" smtClean="0"/>
              <a:t>for example</a:t>
            </a:r>
            <a:r>
              <a:rPr lang="en-US" sz="2400" dirty="0" smtClean="0"/>
              <a:t>:</a:t>
            </a:r>
            <a:r>
              <a:rPr lang="en-US" sz="2400" dirty="0" smtClean="0"/>
              <a:t/>
            </a:r>
            <a:br>
              <a:rPr lang="en-US" sz="2400" dirty="0" smtClean="0"/>
            </a:br>
            <a:endParaRPr lang="en-US" sz="2400" dirty="0" smtClean="0"/>
          </a:p>
          <a:p>
            <a:pPr marL="342900" indent="-342900">
              <a:buAutoNum type="arabicPeriod"/>
            </a:pPr>
            <a:r>
              <a:rPr lang="en-US" sz="2400" b="1" dirty="0" smtClean="0"/>
              <a:t>Native APIs </a:t>
            </a:r>
            <a:r>
              <a:rPr lang="en-US" sz="2400" dirty="0" smtClean="0"/>
              <a:t>that you download and add to your project before compiling.</a:t>
            </a:r>
          </a:p>
          <a:p>
            <a:pPr marL="342900" indent="-342900">
              <a:buAutoNum type="arabicPeriod"/>
            </a:pPr>
            <a:r>
              <a:rPr lang="en-US" sz="2400" b="1" dirty="0" smtClean="0"/>
              <a:t>REST APIs </a:t>
            </a:r>
            <a:r>
              <a:rPr lang="en-US" sz="2400" dirty="0" smtClean="0"/>
              <a:t>that you access through HTTP web requests.</a:t>
            </a:r>
            <a:endParaRPr lang="en-US" sz="2400" dirty="0"/>
          </a:p>
        </p:txBody>
      </p:sp>
    </p:spTree>
    <p:extLst>
      <p:ext uri="{BB962C8B-B14F-4D97-AF65-F5344CB8AC3E}">
        <p14:creationId xmlns:p14="http://schemas.microsoft.com/office/powerpoint/2010/main" val="35010167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13261</TotalTime>
  <Words>2475</Words>
  <Application>Microsoft Macintosh PowerPoint</Application>
  <PresentationFormat>On-screen Show (4:3)</PresentationFormat>
  <Paragraphs>329</Paragraphs>
  <Slides>60</Slides>
  <Notes>41</Notes>
  <HiddenSlides>0</HiddenSlides>
  <MMClips>1</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Publishing Strategies for API Documentation</vt:lpstr>
      <vt:lpstr>API doc world</vt:lpstr>
      <vt:lpstr>More info needed</vt:lpstr>
      <vt:lpstr>Presentation by John Musser, founder of programmableweb.com,  which has directory of 12,000+ APIs</vt:lpstr>
      <vt:lpstr>PowerPoint Presentation</vt:lpstr>
      <vt:lpstr>PowerPoint Presentation</vt:lpstr>
      <vt:lpstr>Presentation outline</vt:lpstr>
      <vt:lpstr>Native API Docs</vt:lpstr>
      <vt:lpstr>Some basics about the API landscape</vt:lpstr>
      <vt:lpstr>The tech writer’s responsibility</vt:lpstr>
      <vt:lpstr>The concept of auto-doc</vt:lpstr>
      <vt:lpstr>Auto-doc output</vt:lpstr>
      <vt:lpstr>Javadoc</vt:lpstr>
      <vt:lpstr>Doxygen</vt:lpstr>
      <vt:lpstr>Doxygen has GUI front-end</vt:lpstr>
      <vt:lpstr>Pros of in-source documentation</vt:lpstr>
      <vt:lpstr>Cons of in-source documentation</vt:lpstr>
      <vt:lpstr>PowerPoint Presentation</vt:lpstr>
      <vt:lpstr>PowerPoint Presentation</vt:lpstr>
      <vt:lpstr>Problem 3: Lack of ownership</vt:lpstr>
      <vt:lpstr>Problem 4: Doesn’t integrate</vt:lpstr>
      <vt:lpstr>Problem 5: Gives illusion of real doc</vt:lpstr>
      <vt:lpstr>Question: Would merging auto-doc with regular doc help solve integration and ownership issues?</vt:lpstr>
      <vt:lpstr>Merge option 1: Leverage DITA to pull source doc into tech comm tools</vt:lpstr>
      <vt:lpstr>Merge option 2: Abandon tech comm tools for dev tools that use markdown</vt:lpstr>
      <vt:lpstr>PowerPoint Presentation</vt:lpstr>
      <vt:lpstr>REST API Docs</vt:lpstr>
      <vt:lpstr>REST API basics</vt:lpstr>
      <vt:lpstr>Responses in JSON or XML</vt:lpstr>
      <vt:lpstr>Klout Example</vt:lpstr>
      <vt:lpstr>cURL calls</vt:lpstr>
      <vt:lpstr>No auto-doc with REST APIs because source language varies so much</vt:lpstr>
      <vt:lpstr>But REST APIs have some endpoint generator possibilities, with Swagger</vt:lpstr>
      <vt:lpstr>And Mashery.io</vt:lpstr>
      <vt:lpstr>Mashery with Klout</vt:lpstr>
      <vt:lpstr>Miredot (auto-doc for Java REST)</vt:lpstr>
      <vt:lpstr>Sample REST API doc sites</vt:lpstr>
      <vt:lpstr>Programmableweb.com: API Directory</vt:lpstr>
      <vt:lpstr>Constant Contact API</vt:lpstr>
      <vt:lpstr>Yelp API</vt:lpstr>
      <vt:lpstr>Dropbox API</vt:lpstr>
      <vt:lpstr>Foursquare API</vt:lpstr>
      <vt:lpstr>Youtube API</vt:lpstr>
      <vt:lpstr>Stripe API</vt:lpstr>
      <vt:lpstr>Twilio API</vt:lpstr>
      <vt:lpstr>Get Bootstrap API</vt:lpstr>
      <vt:lpstr>Single page doc scroll demo</vt:lpstr>
      <vt:lpstr>Twitter API</vt:lpstr>
      <vt:lpstr>Readme.io API authoring tool</vt:lpstr>
      <vt:lpstr>Read the Docs</vt:lpstr>
      <vt:lpstr>PowerPoint Presentation</vt:lpstr>
      <vt:lpstr>10 Trends</vt:lpstr>
      <vt:lpstr>10 non-trends</vt:lpstr>
      <vt:lpstr>PowerPoint Presentation</vt:lpstr>
      <vt:lpstr>Possible options</vt:lpstr>
      <vt:lpstr>How do you merge worlds? </vt:lpstr>
      <vt:lpstr>Import DITA into WordPress (Pros)</vt:lpstr>
      <vt:lpstr>Import DITA into WordPress (Cons)</vt:lpstr>
      <vt:lpstr>PowerPoint Presentation</vt:lpstr>
      <vt:lpstr>Image Credits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Publishing Strategies for API Documentation</dc:title>
  <dc:creator>Thomas Johnson</dc:creator>
  <cp:lastModifiedBy>Thomas Johnson</cp:lastModifiedBy>
  <cp:revision>197</cp:revision>
  <dcterms:created xsi:type="dcterms:W3CDTF">2014-09-29T19:59:22Z</dcterms:created>
  <dcterms:modified xsi:type="dcterms:W3CDTF">2014-10-16T06:43:28Z</dcterms:modified>
</cp:coreProperties>
</file>